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tmp" ContentType="image/png"/>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1.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4"/>
  </p:notesMasterIdLst>
  <p:sldIdLst>
    <p:sldId id="256" r:id="rId2"/>
    <p:sldId id="257" r:id="rId3"/>
    <p:sldId id="366" r:id="rId4"/>
    <p:sldId id="258" r:id="rId5"/>
    <p:sldId id="279" r:id="rId6"/>
    <p:sldId id="291" r:id="rId7"/>
    <p:sldId id="269" r:id="rId8"/>
    <p:sldId id="282" r:id="rId9"/>
    <p:sldId id="307" r:id="rId10"/>
    <p:sldId id="283" r:id="rId11"/>
    <p:sldId id="284" r:id="rId12"/>
    <p:sldId id="259" r:id="rId13"/>
    <p:sldId id="280" r:id="rId14"/>
    <p:sldId id="306" r:id="rId15"/>
    <p:sldId id="367" r:id="rId16"/>
    <p:sldId id="281" r:id="rId17"/>
    <p:sldId id="260" r:id="rId18"/>
    <p:sldId id="285" r:id="rId19"/>
    <p:sldId id="352" r:id="rId20"/>
    <p:sldId id="353" r:id="rId21"/>
    <p:sldId id="286" r:id="rId22"/>
    <p:sldId id="342" r:id="rId23"/>
    <p:sldId id="289" r:id="rId24"/>
    <p:sldId id="344" r:id="rId25"/>
    <p:sldId id="382" r:id="rId26"/>
    <p:sldId id="368" r:id="rId27"/>
    <p:sldId id="288" r:id="rId28"/>
    <p:sldId id="325" r:id="rId29"/>
    <p:sldId id="354" r:id="rId30"/>
    <p:sldId id="326" r:id="rId31"/>
    <p:sldId id="327" r:id="rId32"/>
    <p:sldId id="274" r:id="rId33"/>
    <p:sldId id="329" r:id="rId34"/>
    <p:sldId id="330" r:id="rId35"/>
    <p:sldId id="328" r:id="rId36"/>
    <p:sldId id="351" r:id="rId37"/>
    <p:sldId id="290" r:id="rId38"/>
    <p:sldId id="355" r:id="rId39"/>
    <p:sldId id="356" r:id="rId40"/>
    <p:sldId id="287" r:id="rId41"/>
    <p:sldId id="357" r:id="rId42"/>
    <p:sldId id="262" r:id="rId43"/>
    <p:sldId id="264" r:id="rId44"/>
    <p:sldId id="358" r:id="rId45"/>
    <p:sldId id="359" r:id="rId46"/>
    <p:sldId id="303" r:id="rId47"/>
    <p:sldId id="304" r:id="rId48"/>
    <p:sldId id="350" r:id="rId49"/>
    <p:sldId id="310" r:id="rId50"/>
    <p:sldId id="311" r:id="rId51"/>
    <p:sldId id="333" r:id="rId52"/>
    <p:sldId id="312" r:id="rId53"/>
    <p:sldId id="341" r:id="rId54"/>
    <p:sldId id="360" r:id="rId55"/>
    <p:sldId id="378" r:id="rId56"/>
    <p:sldId id="324" r:id="rId57"/>
    <p:sldId id="347" r:id="rId58"/>
    <p:sldId id="337" r:id="rId59"/>
    <p:sldId id="363" r:id="rId60"/>
    <p:sldId id="370" r:id="rId61"/>
    <p:sldId id="379" r:id="rId62"/>
    <p:sldId id="374" r:id="rId63"/>
    <p:sldId id="373" r:id="rId64"/>
    <p:sldId id="372" r:id="rId65"/>
    <p:sldId id="380" r:id="rId66"/>
    <p:sldId id="381" r:id="rId67"/>
    <p:sldId id="383" r:id="rId68"/>
    <p:sldId id="369" r:id="rId69"/>
    <p:sldId id="313" r:id="rId70"/>
    <p:sldId id="316" r:id="rId71"/>
    <p:sldId id="318" r:id="rId72"/>
    <p:sldId id="343"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960"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ECN741\Notes\HMDA-10.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6.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hared.ad.syr.edu\drive\MAX-Filer\Collab\Research-joyinger-F07\Admin\Research\Audit\Mortgage%20Book\Foreclosur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hared.ad.syr.edu\drive\MAX-Filer\Collab\Research-joyinger-F07\Admin\Classes\Urbpol\HMDA-09.xlsx"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shared.ad.syr.edu\drive\MAX-Filer\Collab\Research-joyinger-F07\Admin\Classes\ECN741\Notes\HMDA-1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pPr>
            <a:r>
              <a:rPr lang="en-US" sz="2400"/>
              <a:t>Share</a:t>
            </a:r>
            <a:r>
              <a:rPr lang="en-US" sz="2400" baseline="0"/>
              <a:t> of High-Priced </a:t>
            </a:r>
            <a:r>
              <a:rPr lang="en-US" sz="2400"/>
              <a:t>Conventional Home-Purchase Loans by Race/Ethnicity, 2006</a:t>
            </a:r>
          </a:p>
        </c:rich>
      </c:tx>
      <c:layout>
        <c:manualLayout>
          <c:xMode val="edge"/>
          <c:yMode val="edge"/>
          <c:x val="0.13046899765092826"/>
          <c:y val="1.2107280034396116E-2"/>
        </c:manualLayout>
      </c:layout>
      <c:overlay val="0"/>
    </c:title>
    <c:autoTitleDeleted val="0"/>
    <c:plotArea>
      <c:layout/>
      <c:lineChart>
        <c:grouping val="standard"/>
        <c:varyColors val="0"/>
        <c:ser>
          <c:idx val="0"/>
          <c:order val="0"/>
          <c:tx>
            <c:strRef>
              <c:f>Rates!$Y$7</c:f>
              <c:strCache>
                <c:ptCount val="1"/>
                <c:pt idx="0">
                  <c:v>Black</c:v>
                </c:pt>
              </c:strCache>
            </c:strRef>
          </c:tx>
          <c:marker>
            <c:symbol val="none"/>
          </c:marker>
          <c:cat>
            <c:strRef>
              <c:f>Rates!$Z$6:$AE$6</c:f>
              <c:strCache>
                <c:ptCount val="6"/>
                <c:pt idx="0">
                  <c:v>3-3.99</c:v>
                </c:pt>
                <c:pt idx="1">
                  <c:v>4-4.99</c:v>
                </c:pt>
                <c:pt idx="2">
                  <c:v>5-5.99</c:v>
                </c:pt>
                <c:pt idx="3">
                  <c:v>6-6.99</c:v>
                </c:pt>
                <c:pt idx="4">
                  <c:v>7-7.99</c:v>
                </c:pt>
                <c:pt idx="5">
                  <c:v>8 or more</c:v>
                </c:pt>
              </c:strCache>
            </c:strRef>
          </c:cat>
          <c:val>
            <c:numRef>
              <c:f>Rates!$Z$7:$AE$7</c:f>
              <c:numCache>
                <c:formatCode>0.00%</c:formatCode>
                <c:ptCount val="6"/>
                <c:pt idx="0">
                  <c:v>8.4456315378029265E-2</c:v>
                </c:pt>
                <c:pt idx="1">
                  <c:v>6.3135167330528985E-2</c:v>
                </c:pt>
                <c:pt idx="2">
                  <c:v>0.15059127176165482</c:v>
                </c:pt>
                <c:pt idx="3">
                  <c:v>0.15548958294556328</c:v>
                </c:pt>
                <c:pt idx="4">
                  <c:v>6.4009976547667796E-2</c:v>
                </c:pt>
                <c:pt idx="5">
                  <c:v>1.605988410328953E-2</c:v>
                </c:pt>
              </c:numCache>
            </c:numRef>
          </c:val>
          <c:smooth val="0"/>
          <c:extLst>
            <c:ext xmlns:c16="http://schemas.microsoft.com/office/drawing/2014/chart" uri="{C3380CC4-5D6E-409C-BE32-E72D297353CC}">
              <c16:uniqueId val="{00000000-29B2-497A-B969-E9DE7E64EFE8}"/>
            </c:ext>
          </c:extLst>
        </c:ser>
        <c:ser>
          <c:idx val="1"/>
          <c:order val="1"/>
          <c:tx>
            <c:strRef>
              <c:f>Rates!$Y$8</c:f>
              <c:strCache>
                <c:ptCount val="1"/>
                <c:pt idx="0">
                  <c:v>Hispanic</c:v>
                </c:pt>
              </c:strCache>
            </c:strRef>
          </c:tx>
          <c:marker>
            <c:symbol val="none"/>
          </c:marker>
          <c:cat>
            <c:strRef>
              <c:f>Rates!$Z$6:$AE$6</c:f>
              <c:strCache>
                <c:ptCount val="6"/>
                <c:pt idx="0">
                  <c:v>3-3.99</c:v>
                </c:pt>
                <c:pt idx="1">
                  <c:v>4-4.99</c:v>
                </c:pt>
                <c:pt idx="2">
                  <c:v>5-5.99</c:v>
                </c:pt>
                <c:pt idx="3">
                  <c:v>6-6.99</c:v>
                </c:pt>
                <c:pt idx="4">
                  <c:v>7-7.99</c:v>
                </c:pt>
                <c:pt idx="5">
                  <c:v>8 or more</c:v>
                </c:pt>
              </c:strCache>
            </c:strRef>
          </c:cat>
          <c:val>
            <c:numRef>
              <c:f>Rates!$Z$8:$AE$8</c:f>
              <c:numCache>
                <c:formatCode>0.00%</c:formatCode>
                <c:ptCount val="6"/>
                <c:pt idx="0">
                  <c:v>0.10494614418191806</c:v>
                </c:pt>
                <c:pt idx="1">
                  <c:v>6.4273454888268425E-2</c:v>
                </c:pt>
                <c:pt idx="2">
                  <c:v>0.14972620679037571</c:v>
                </c:pt>
                <c:pt idx="3">
                  <c:v>0.10776675593535401</c:v>
                </c:pt>
                <c:pt idx="4">
                  <c:v>2.8263137987596151E-2</c:v>
                </c:pt>
                <c:pt idx="5">
                  <c:v>4.8353344344616413E-3</c:v>
                </c:pt>
              </c:numCache>
            </c:numRef>
          </c:val>
          <c:smooth val="0"/>
          <c:extLst>
            <c:ext xmlns:c16="http://schemas.microsoft.com/office/drawing/2014/chart" uri="{C3380CC4-5D6E-409C-BE32-E72D297353CC}">
              <c16:uniqueId val="{00000001-29B2-497A-B969-E9DE7E64EFE8}"/>
            </c:ext>
          </c:extLst>
        </c:ser>
        <c:ser>
          <c:idx val="2"/>
          <c:order val="2"/>
          <c:tx>
            <c:strRef>
              <c:f>Rates!$Y$9</c:f>
              <c:strCache>
                <c:ptCount val="1"/>
                <c:pt idx="0">
                  <c:v>Asian</c:v>
                </c:pt>
              </c:strCache>
            </c:strRef>
          </c:tx>
          <c:marker>
            <c:symbol val="none"/>
          </c:marker>
          <c:cat>
            <c:strRef>
              <c:f>Rates!$Z$6:$AE$6</c:f>
              <c:strCache>
                <c:ptCount val="6"/>
                <c:pt idx="0">
                  <c:v>3-3.99</c:v>
                </c:pt>
                <c:pt idx="1">
                  <c:v>4-4.99</c:v>
                </c:pt>
                <c:pt idx="2">
                  <c:v>5-5.99</c:v>
                </c:pt>
                <c:pt idx="3">
                  <c:v>6-6.99</c:v>
                </c:pt>
                <c:pt idx="4">
                  <c:v>7-7.99</c:v>
                </c:pt>
                <c:pt idx="5">
                  <c:v>8 or more</c:v>
                </c:pt>
              </c:strCache>
            </c:strRef>
          </c:cat>
          <c:val>
            <c:numRef>
              <c:f>Rates!$Z$9:$AE$9</c:f>
              <c:numCache>
                <c:formatCode>0.00%</c:formatCode>
                <c:ptCount val="6"/>
                <c:pt idx="0">
                  <c:v>4.9501228397153506E-2</c:v>
                </c:pt>
                <c:pt idx="1">
                  <c:v>2.3519569637411048E-2</c:v>
                </c:pt>
                <c:pt idx="2">
                  <c:v>5.117968485259234E-2</c:v>
                </c:pt>
                <c:pt idx="3">
                  <c:v>3.3796806167400884E-2</c:v>
                </c:pt>
                <c:pt idx="4">
                  <c:v>7.8257370382921049E-3</c:v>
                </c:pt>
                <c:pt idx="5">
                  <c:v>1.3607675364283294E-3</c:v>
                </c:pt>
              </c:numCache>
            </c:numRef>
          </c:val>
          <c:smooth val="0"/>
          <c:extLst>
            <c:ext xmlns:c16="http://schemas.microsoft.com/office/drawing/2014/chart" uri="{C3380CC4-5D6E-409C-BE32-E72D297353CC}">
              <c16:uniqueId val="{00000002-29B2-497A-B969-E9DE7E64EFE8}"/>
            </c:ext>
          </c:extLst>
        </c:ser>
        <c:ser>
          <c:idx val="3"/>
          <c:order val="3"/>
          <c:tx>
            <c:strRef>
              <c:f>Rates!$Y$10</c:f>
              <c:strCache>
                <c:ptCount val="1"/>
                <c:pt idx="0">
                  <c:v>White</c:v>
                </c:pt>
              </c:strCache>
            </c:strRef>
          </c:tx>
          <c:marker>
            <c:symbol val="none"/>
          </c:marker>
          <c:cat>
            <c:strRef>
              <c:f>Rates!$Z$6:$AE$6</c:f>
              <c:strCache>
                <c:ptCount val="6"/>
                <c:pt idx="0">
                  <c:v>3-3.99</c:v>
                </c:pt>
                <c:pt idx="1">
                  <c:v>4-4.99</c:v>
                </c:pt>
                <c:pt idx="2">
                  <c:v>5-5.99</c:v>
                </c:pt>
                <c:pt idx="3">
                  <c:v>6-6.99</c:v>
                </c:pt>
                <c:pt idx="4">
                  <c:v>7-7.99</c:v>
                </c:pt>
                <c:pt idx="5">
                  <c:v>8 or more</c:v>
                </c:pt>
              </c:strCache>
            </c:strRef>
          </c:cat>
          <c:val>
            <c:numRef>
              <c:f>Rates!$Z$10:$AE$10</c:f>
              <c:numCache>
                <c:formatCode>0.00%</c:formatCode>
                <c:ptCount val="6"/>
                <c:pt idx="0">
                  <c:v>5.3785404942217278E-2</c:v>
                </c:pt>
                <c:pt idx="1">
                  <c:v>2.5003316005886699E-2</c:v>
                </c:pt>
                <c:pt idx="2">
                  <c:v>4.1301221763946697E-2</c:v>
                </c:pt>
                <c:pt idx="3">
                  <c:v>3.75649779248751E-2</c:v>
                </c:pt>
                <c:pt idx="4">
                  <c:v>1.4180714951923178E-2</c:v>
                </c:pt>
                <c:pt idx="5">
                  <c:v>3.5463367082904356E-3</c:v>
                </c:pt>
              </c:numCache>
            </c:numRef>
          </c:val>
          <c:smooth val="0"/>
          <c:extLst>
            <c:ext xmlns:c16="http://schemas.microsoft.com/office/drawing/2014/chart" uri="{C3380CC4-5D6E-409C-BE32-E72D297353CC}">
              <c16:uniqueId val="{00000003-29B2-497A-B969-E9DE7E64EFE8}"/>
            </c:ext>
          </c:extLst>
        </c:ser>
        <c:dLbls>
          <c:showLegendKey val="0"/>
          <c:showVal val="0"/>
          <c:showCatName val="0"/>
          <c:showSerName val="0"/>
          <c:showPercent val="0"/>
          <c:showBubbleSize val="0"/>
        </c:dLbls>
        <c:smooth val="0"/>
        <c:axId val="611777944"/>
        <c:axId val="611777160"/>
      </c:lineChart>
      <c:catAx>
        <c:axId val="611777944"/>
        <c:scaling>
          <c:orientation val="minMax"/>
        </c:scaling>
        <c:delete val="0"/>
        <c:axPos val="b"/>
        <c:title>
          <c:tx>
            <c:rich>
              <a:bodyPr/>
              <a:lstStyle/>
              <a:p>
                <a:pPr>
                  <a:defRPr sz="1600"/>
                </a:pPr>
                <a:r>
                  <a:rPr lang="en-US" sz="1600"/>
                  <a:t>Percentage Points by which APR Exceeds Treasury Rate</a:t>
                </a:r>
              </a:p>
            </c:rich>
          </c:tx>
          <c:overlay val="0"/>
        </c:title>
        <c:numFmt formatCode="General" sourceLinked="0"/>
        <c:majorTickMark val="out"/>
        <c:minorTickMark val="none"/>
        <c:tickLblPos val="nextTo"/>
        <c:txPr>
          <a:bodyPr/>
          <a:lstStyle/>
          <a:p>
            <a:pPr>
              <a:defRPr sz="1400"/>
            </a:pPr>
            <a:endParaRPr lang="en-US"/>
          </a:p>
        </c:txPr>
        <c:crossAx val="611777160"/>
        <c:crosses val="autoZero"/>
        <c:auto val="1"/>
        <c:lblAlgn val="ctr"/>
        <c:lblOffset val="100"/>
        <c:noMultiLvlLbl val="0"/>
      </c:catAx>
      <c:valAx>
        <c:axId val="611777160"/>
        <c:scaling>
          <c:orientation val="minMax"/>
        </c:scaling>
        <c:delete val="0"/>
        <c:axPos val="l"/>
        <c:majorGridlines/>
        <c:title>
          <c:tx>
            <c:rich>
              <a:bodyPr rot="-5400000" vert="horz"/>
              <a:lstStyle/>
              <a:p>
                <a:pPr>
                  <a:defRPr sz="1400"/>
                </a:pPr>
                <a:r>
                  <a:rPr lang="en-US" sz="1400"/>
                  <a:t>Percent of Loans</a:t>
                </a:r>
              </a:p>
            </c:rich>
          </c:tx>
          <c:layout>
            <c:manualLayout>
              <c:xMode val="edge"/>
              <c:yMode val="edge"/>
              <c:x val="1.6114973936884672E-2"/>
              <c:y val="0.40877831824478134"/>
            </c:manualLayout>
          </c:layout>
          <c:overlay val="0"/>
        </c:title>
        <c:numFmt formatCode="0%" sourceLinked="0"/>
        <c:majorTickMark val="out"/>
        <c:minorTickMark val="none"/>
        <c:tickLblPos val="nextTo"/>
        <c:txPr>
          <a:bodyPr/>
          <a:lstStyle/>
          <a:p>
            <a:pPr>
              <a:defRPr sz="1400"/>
            </a:pPr>
            <a:endParaRPr lang="en-US"/>
          </a:p>
        </c:txPr>
        <c:crossAx val="61177794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solidFill>
                  <a:schemeClr val="tx2"/>
                </a:solidFill>
              </a:rPr>
              <a:t>Share of High-Priced Conventional Home-Purchase Loans by Percent Black in the Tract, 2006</a:t>
            </a:r>
            <a:endParaRPr lang="en-US" sz="2400" dirty="0">
              <a:solidFill>
                <a:schemeClr val="tx2"/>
              </a:solidFill>
            </a:endParaRPr>
          </a:p>
        </c:rich>
      </c:tx>
      <c:overlay val="0"/>
    </c:title>
    <c:autoTitleDeleted val="0"/>
    <c:plotArea>
      <c:layout/>
      <c:lineChart>
        <c:grouping val="standard"/>
        <c:varyColors val="0"/>
        <c:ser>
          <c:idx val="0"/>
          <c:order val="0"/>
          <c:tx>
            <c:strRef>
              <c:f>Rates!$Y$39</c:f>
              <c:strCache>
                <c:ptCount val="1"/>
                <c:pt idx="0">
                  <c:v>&lt; 10%</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Rates!$Z$39:$AE$39</c:f>
              <c:numCache>
                <c:formatCode>0.00%</c:formatCode>
                <c:ptCount val="6"/>
                <c:pt idx="0">
                  <c:v>5.4962738084664918E-2</c:v>
                </c:pt>
                <c:pt idx="1">
                  <c:v>2.5467287833157052E-2</c:v>
                </c:pt>
                <c:pt idx="2">
                  <c:v>4.1045432892219E-2</c:v>
                </c:pt>
                <c:pt idx="3">
                  <c:v>4.1078536652321737E-2</c:v>
                </c:pt>
                <c:pt idx="4">
                  <c:v>1.6768265605193271E-2</c:v>
                </c:pt>
                <c:pt idx="5">
                  <c:v>4.2227479350520443E-3</c:v>
                </c:pt>
              </c:numCache>
            </c:numRef>
          </c:val>
          <c:smooth val="0"/>
          <c:extLst>
            <c:ext xmlns:c16="http://schemas.microsoft.com/office/drawing/2014/chart" uri="{C3380CC4-5D6E-409C-BE32-E72D297353CC}">
              <c16:uniqueId val="{00000000-741D-411C-894E-78A43520D19E}"/>
            </c:ext>
          </c:extLst>
        </c:ser>
        <c:ser>
          <c:idx val="1"/>
          <c:order val="1"/>
          <c:tx>
            <c:strRef>
              <c:f>Rates!$Y$40</c:f>
              <c:strCache>
                <c:ptCount val="1"/>
                <c:pt idx="0">
                  <c:v>10-19%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Rates!$Z$40:$AE$40</c:f>
              <c:numCache>
                <c:formatCode>0.00%</c:formatCode>
                <c:ptCount val="6"/>
                <c:pt idx="0">
                  <c:v>5.3753057370899054E-2</c:v>
                </c:pt>
                <c:pt idx="1">
                  <c:v>2.7865994781784809E-2</c:v>
                </c:pt>
                <c:pt idx="2">
                  <c:v>5.1920334945041093E-2</c:v>
                </c:pt>
                <c:pt idx="3">
                  <c:v>4.4310626616524774E-2</c:v>
                </c:pt>
                <c:pt idx="4">
                  <c:v>1.4978000530435433E-2</c:v>
                </c:pt>
                <c:pt idx="5">
                  <c:v>3.3356228196043491E-3</c:v>
                </c:pt>
              </c:numCache>
            </c:numRef>
          </c:val>
          <c:smooth val="0"/>
          <c:extLst>
            <c:ext xmlns:c16="http://schemas.microsoft.com/office/drawing/2014/chart" uri="{C3380CC4-5D6E-409C-BE32-E72D297353CC}">
              <c16:uniqueId val="{00000001-741D-411C-894E-78A43520D19E}"/>
            </c:ext>
          </c:extLst>
        </c:ser>
        <c:ser>
          <c:idx val="2"/>
          <c:order val="2"/>
          <c:tx>
            <c:strRef>
              <c:f>Rates!$Y$41</c:f>
              <c:strCache>
                <c:ptCount val="1"/>
                <c:pt idx="0">
                  <c:v>20-49%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Rates!$Z$41:$AE$41</c:f>
              <c:numCache>
                <c:formatCode>0.00%</c:formatCode>
                <c:ptCount val="6"/>
                <c:pt idx="0">
                  <c:v>6.5578461849237518E-2</c:v>
                </c:pt>
                <c:pt idx="1">
                  <c:v>3.7568129701744342E-2</c:v>
                </c:pt>
                <c:pt idx="2">
                  <c:v>7.7433123473277493E-2</c:v>
                </c:pt>
                <c:pt idx="3">
                  <c:v>6.390631487986359E-2</c:v>
                </c:pt>
                <c:pt idx="4">
                  <c:v>2.0790547693596836E-2</c:v>
                </c:pt>
                <c:pt idx="5">
                  <c:v>4.2074883753988697E-3</c:v>
                </c:pt>
              </c:numCache>
            </c:numRef>
          </c:val>
          <c:smooth val="0"/>
          <c:extLst>
            <c:ext xmlns:c16="http://schemas.microsoft.com/office/drawing/2014/chart" uri="{C3380CC4-5D6E-409C-BE32-E72D297353CC}">
              <c16:uniqueId val="{00000002-741D-411C-894E-78A43520D19E}"/>
            </c:ext>
          </c:extLst>
        </c:ser>
        <c:ser>
          <c:idx val="3"/>
          <c:order val="3"/>
          <c:tx>
            <c:strRef>
              <c:f>Rates!$Y$42</c:f>
              <c:strCache>
                <c:ptCount val="1"/>
                <c:pt idx="0">
                  <c:v>50-79%</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Rates!$Z$42:$AE$42</c:f>
              <c:numCache>
                <c:formatCode>0.00%</c:formatCode>
                <c:ptCount val="6"/>
                <c:pt idx="0">
                  <c:v>8.1230374463963986E-2</c:v>
                </c:pt>
                <c:pt idx="1">
                  <c:v>5.0006739452756521E-2</c:v>
                </c:pt>
                <c:pt idx="2">
                  <c:v>0.12403588384178767</c:v>
                </c:pt>
                <c:pt idx="3">
                  <c:v>0.10016574061593619</c:v>
                </c:pt>
                <c:pt idx="4">
                  <c:v>3.1301013913225859E-2</c:v>
                </c:pt>
                <c:pt idx="5">
                  <c:v>6.4623863653382489E-3</c:v>
                </c:pt>
              </c:numCache>
            </c:numRef>
          </c:val>
          <c:smooth val="0"/>
          <c:extLst>
            <c:ext xmlns:c16="http://schemas.microsoft.com/office/drawing/2014/chart" uri="{C3380CC4-5D6E-409C-BE32-E72D297353CC}">
              <c16:uniqueId val="{00000003-741D-411C-894E-78A43520D19E}"/>
            </c:ext>
          </c:extLst>
        </c:ser>
        <c:ser>
          <c:idx val="4"/>
          <c:order val="4"/>
          <c:tx>
            <c:strRef>
              <c:f>Rates!$Y$43</c:f>
              <c:strCache>
                <c:ptCount val="1"/>
                <c:pt idx="0">
                  <c:v>80-100%</c:v>
                </c:pt>
              </c:strCache>
            </c:strRef>
          </c:tx>
          <c:marker>
            <c:symbol val="none"/>
          </c:marker>
          <c:cat>
            <c:strRef>
              <c:f>Rates!$Z$38:$AE$38</c:f>
              <c:strCache>
                <c:ptCount val="6"/>
                <c:pt idx="0">
                  <c:v>3-3.99</c:v>
                </c:pt>
                <c:pt idx="1">
                  <c:v>4-4.99</c:v>
                </c:pt>
                <c:pt idx="2">
                  <c:v>5-5.99</c:v>
                </c:pt>
                <c:pt idx="3">
                  <c:v>6-6.99</c:v>
                </c:pt>
                <c:pt idx="4">
                  <c:v>7-7.99</c:v>
                </c:pt>
                <c:pt idx="5">
                  <c:v>8 or more</c:v>
                </c:pt>
              </c:strCache>
            </c:strRef>
          </c:cat>
          <c:val>
            <c:numRef>
              <c:f>Rates!$Z$43:$AE$43</c:f>
              <c:numCache>
                <c:formatCode>0.00%</c:formatCode>
                <c:ptCount val="6"/>
                <c:pt idx="0">
                  <c:v>9.0749300877766906E-2</c:v>
                </c:pt>
                <c:pt idx="1">
                  <c:v>6.0038245041444123E-2</c:v>
                </c:pt>
                <c:pt idx="2">
                  <c:v>0.15387518601324199</c:v>
                </c:pt>
                <c:pt idx="3">
                  <c:v>0.12905904257995873</c:v>
                </c:pt>
                <c:pt idx="4">
                  <c:v>4.425138206940181E-2</c:v>
                </c:pt>
                <c:pt idx="5">
                  <c:v>1.1045771838134351E-2</c:v>
                </c:pt>
              </c:numCache>
            </c:numRef>
          </c:val>
          <c:smooth val="0"/>
          <c:extLst>
            <c:ext xmlns:c16="http://schemas.microsoft.com/office/drawing/2014/chart" uri="{C3380CC4-5D6E-409C-BE32-E72D297353CC}">
              <c16:uniqueId val="{00000004-741D-411C-894E-78A43520D19E}"/>
            </c:ext>
          </c:extLst>
        </c:ser>
        <c:dLbls>
          <c:showLegendKey val="0"/>
          <c:showVal val="0"/>
          <c:showCatName val="0"/>
          <c:showSerName val="0"/>
          <c:showPercent val="0"/>
          <c:showBubbleSize val="0"/>
        </c:dLbls>
        <c:smooth val="0"/>
        <c:axId val="521575248"/>
        <c:axId val="521569368"/>
      </c:lineChart>
      <c:catAx>
        <c:axId val="521575248"/>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Points by which APR Exceeds Treasury Rate</a:t>
                </a:r>
                <a:endParaRPr lang="en-US"/>
              </a:p>
            </c:rich>
          </c:tx>
          <c:overlay val="0"/>
        </c:title>
        <c:numFmt formatCode="General" sourceLinked="0"/>
        <c:majorTickMark val="out"/>
        <c:minorTickMark val="none"/>
        <c:tickLblPos val="nextTo"/>
        <c:txPr>
          <a:bodyPr/>
          <a:lstStyle/>
          <a:p>
            <a:pPr>
              <a:defRPr sz="1400"/>
            </a:pPr>
            <a:endParaRPr lang="en-US"/>
          </a:p>
        </c:txPr>
        <c:crossAx val="521569368"/>
        <c:crosses val="autoZero"/>
        <c:auto val="1"/>
        <c:lblAlgn val="ctr"/>
        <c:lblOffset val="100"/>
        <c:noMultiLvlLbl val="0"/>
      </c:catAx>
      <c:valAx>
        <c:axId val="521569368"/>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 of Loans</a:t>
                </a:r>
                <a:endParaRPr lang="en-US"/>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overlay val="0"/>
        </c:title>
        <c:numFmt formatCode="0%" sourceLinked="0"/>
        <c:majorTickMark val="out"/>
        <c:minorTickMark val="none"/>
        <c:tickLblPos val="nextTo"/>
        <c:txPr>
          <a:bodyPr/>
          <a:lstStyle/>
          <a:p>
            <a:pPr>
              <a:defRPr sz="1400"/>
            </a:pPr>
            <a:endParaRPr lang="en-US"/>
          </a:p>
        </c:txPr>
        <c:crossAx val="521575248"/>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sysClr val="windowText" lastClr="000000"/>
                </a:solidFill>
                <a:latin typeface="+mn-lt"/>
                <a:ea typeface="+mn-ea"/>
                <a:cs typeface="+mn-cs"/>
              </a:defRPr>
            </a:pPr>
            <a:r>
              <a:rPr lang="en-US" sz="2400" b="1" i="0" baseline="0" dirty="0">
                <a:solidFill>
                  <a:schemeClr val="tx2"/>
                </a:solidFill>
              </a:rPr>
              <a:t>Share of High-Priced Conventional Home-Purchase Loans by Average Tract Income, 2006</a:t>
            </a:r>
          </a:p>
        </c:rich>
      </c:tx>
      <c:overlay val="0"/>
    </c:title>
    <c:autoTitleDeleted val="0"/>
    <c:plotArea>
      <c:layout/>
      <c:lineChart>
        <c:grouping val="standard"/>
        <c:varyColors val="0"/>
        <c:ser>
          <c:idx val="0"/>
          <c:order val="0"/>
          <c:tx>
            <c:strRef>
              <c:f>Rates!$Y$45</c:f>
              <c:strCache>
                <c:ptCount val="1"/>
                <c:pt idx="0">
                  <c:v>Low</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Rates!$Z$45:$AE$45</c:f>
              <c:numCache>
                <c:formatCode>0.00%</c:formatCode>
                <c:ptCount val="6"/>
                <c:pt idx="0">
                  <c:v>8.2131652815234699E-2</c:v>
                </c:pt>
                <c:pt idx="1">
                  <c:v>5.6689966426330556E-2</c:v>
                </c:pt>
                <c:pt idx="2">
                  <c:v>0.13165281523474023</c:v>
                </c:pt>
                <c:pt idx="3">
                  <c:v>0.12507567835323882</c:v>
                </c:pt>
                <c:pt idx="4">
                  <c:v>5.0167868347184758E-2</c:v>
                </c:pt>
                <c:pt idx="5">
                  <c:v>1.2879079751224615E-2</c:v>
                </c:pt>
              </c:numCache>
            </c:numRef>
          </c:val>
          <c:smooth val="0"/>
          <c:extLst>
            <c:ext xmlns:c16="http://schemas.microsoft.com/office/drawing/2014/chart" uri="{C3380CC4-5D6E-409C-BE32-E72D297353CC}">
              <c16:uniqueId val="{00000000-7567-4D4B-821C-A25ACD90D771}"/>
            </c:ext>
          </c:extLst>
        </c:ser>
        <c:ser>
          <c:idx val="1"/>
          <c:order val="1"/>
          <c:tx>
            <c:strRef>
              <c:f>Rates!$Y$46</c:f>
              <c:strCache>
                <c:ptCount val="1"/>
                <c:pt idx="0">
                  <c:v>Moderate</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Rates!$Z$46:$AE$46</c:f>
              <c:numCache>
                <c:formatCode>0.00%</c:formatCode>
                <c:ptCount val="6"/>
                <c:pt idx="0">
                  <c:v>8.4233554105496225E-2</c:v>
                </c:pt>
                <c:pt idx="1">
                  <c:v>4.9709507009108339E-2</c:v>
                </c:pt>
                <c:pt idx="2">
                  <c:v>0.11374410259692827</c:v>
                </c:pt>
                <c:pt idx="3">
                  <c:v>0.10613631143559647</c:v>
                </c:pt>
                <c:pt idx="4">
                  <c:v>3.9563902810044349E-2</c:v>
                </c:pt>
                <c:pt idx="5">
                  <c:v>9.836849497144029E-3</c:v>
                </c:pt>
              </c:numCache>
            </c:numRef>
          </c:val>
          <c:smooth val="0"/>
          <c:extLst>
            <c:ext xmlns:c16="http://schemas.microsoft.com/office/drawing/2014/chart" uri="{C3380CC4-5D6E-409C-BE32-E72D297353CC}">
              <c16:uniqueId val="{00000001-7567-4D4B-821C-A25ACD90D771}"/>
            </c:ext>
          </c:extLst>
        </c:ser>
        <c:ser>
          <c:idx val="2"/>
          <c:order val="2"/>
          <c:tx>
            <c:strRef>
              <c:f>Rates!$Y$47</c:f>
              <c:strCache>
                <c:ptCount val="1"/>
                <c:pt idx="0">
                  <c:v>Middle</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Rates!$Z$47:$AE$47</c:f>
              <c:numCache>
                <c:formatCode>0.00%</c:formatCode>
                <c:ptCount val="6"/>
                <c:pt idx="0">
                  <c:v>6.8292451076044994E-2</c:v>
                </c:pt>
                <c:pt idx="1">
                  <c:v>3.7167999231172609E-2</c:v>
                </c:pt>
                <c:pt idx="2">
                  <c:v>7.3019277093331128E-2</c:v>
                </c:pt>
                <c:pt idx="3">
                  <c:v>6.3709780194755691E-2</c:v>
                </c:pt>
                <c:pt idx="4">
                  <c:v>2.2539386734802599E-2</c:v>
                </c:pt>
                <c:pt idx="5">
                  <c:v>5.012524783192771E-3</c:v>
                </c:pt>
              </c:numCache>
            </c:numRef>
          </c:val>
          <c:smooth val="0"/>
          <c:extLst>
            <c:ext xmlns:c16="http://schemas.microsoft.com/office/drawing/2014/chart" uri="{C3380CC4-5D6E-409C-BE32-E72D297353CC}">
              <c16:uniqueId val="{00000002-7567-4D4B-821C-A25ACD90D771}"/>
            </c:ext>
          </c:extLst>
        </c:ser>
        <c:ser>
          <c:idx val="3"/>
          <c:order val="3"/>
          <c:tx>
            <c:strRef>
              <c:f>Rates!$Y$48</c:f>
              <c:strCache>
                <c:ptCount val="1"/>
                <c:pt idx="0">
                  <c:v>Upper</c:v>
                </c:pt>
              </c:strCache>
            </c:strRef>
          </c:tx>
          <c:marker>
            <c:symbol val="none"/>
          </c:marker>
          <c:cat>
            <c:strRef>
              <c:f>Rates!$Z$44:$AE$44</c:f>
              <c:strCache>
                <c:ptCount val="6"/>
                <c:pt idx="0">
                  <c:v>3-3.99</c:v>
                </c:pt>
                <c:pt idx="1">
                  <c:v>4-4.99</c:v>
                </c:pt>
                <c:pt idx="2">
                  <c:v>5-5.99</c:v>
                </c:pt>
                <c:pt idx="3">
                  <c:v>6-6.99</c:v>
                </c:pt>
                <c:pt idx="4">
                  <c:v>7-7.99</c:v>
                </c:pt>
                <c:pt idx="5">
                  <c:v>8 or more</c:v>
                </c:pt>
              </c:strCache>
            </c:strRef>
          </c:cat>
          <c:val>
            <c:numRef>
              <c:f>Rates!$Z$48:$AE$48</c:f>
              <c:numCache>
                <c:formatCode>0.00%</c:formatCode>
                <c:ptCount val="6"/>
                <c:pt idx="0">
                  <c:v>4.5860392919648212E-2</c:v>
                </c:pt>
                <c:pt idx="1">
                  <c:v>2.3215957551690886E-2</c:v>
                </c:pt>
                <c:pt idx="2">
                  <c:v>4.6032368466504381E-2</c:v>
                </c:pt>
                <c:pt idx="3">
                  <c:v>3.4734612821518296E-2</c:v>
                </c:pt>
                <c:pt idx="4">
                  <c:v>9.8122427316240223E-3</c:v>
                </c:pt>
                <c:pt idx="5">
                  <c:v>1.9065564935965085E-3</c:v>
                </c:pt>
              </c:numCache>
            </c:numRef>
          </c:val>
          <c:smooth val="0"/>
          <c:extLst>
            <c:ext xmlns:c16="http://schemas.microsoft.com/office/drawing/2014/chart" uri="{C3380CC4-5D6E-409C-BE32-E72D297353CC}">
              <c16:uniqueId val="{00000003-7567-4D4B-821C-A25ACD90D771}"/>
            </c:ext>
          </c:extLst>
        </c:ser>
        <c:dLbls>
          <c:showLegendKey val="0"/>
          <c:showVal val="0"/>
          <c:showCatName val="0"/>
          <c:showSerName val="0"/>
          <c:showPercent val="0"/>
          <c:showBubbleSize val="0"/>
        </c:dLbls>
        <c:smooth val="0"/>
        <c:axId val="521570544"/>
        <c:axId val="521571328"/>
      </c:lineChart>
      <c:catAx>
        <c:axId val="521570544"/>
        <c:scaling>
          <c:orientation val="minMax"/>
        </c:scaling>
        <c:delete val="0"/>
        <c:axPos val="b"/>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Percentage Points by which APR Exceeds Treasury Rate</a:t>
                </a:r>
                <a:endParaRPr lang="en-US"/>
              </a:p>
            </c:rich>
          </c:tx>
          <c:overlay val="0"/>
        </c:title>
        <c:numFmt formatCode="General" sourceLinked="0"/>
        <c:majorTickMark val="out"/>
        <c:minorTickMark val="none"/>
        <c:tickLblPos val="nextTo"/>
        <c:crossAx val="521571328"/>
        <c:crosses val="autoZero"/>
        <c:auto val="1"/>
        <c:lblAlgn val="ctr"/>
        <c:lblOffset val="100"/>
        <c:noMultiLvlLbl val="0"/>
      </c:catAx>
      <c:valAx>
        <c:axId val="521571328"/>
        <c:scaling>
          <c:orientation val="minMax"/>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r>
                  <a:rPr lang="en-US" sz="1800" b="1" i="0" baseline="0"/>
                  <a:t>Percent of Loans</a:t>
                </a:r>
                <a:endParaRPr lang="en-US"/>
              </a:p>
              <a:p>
                <a:pPr marL="0" marR="0" indent="0" algn="ctr" defTabSz="914400" rtl="0" eaLnBrk="1" fontAlgn="auto" latinLnBrk="0" hangingPunct="1">
                  <a:lnSpc>
                    <a:spcPct val="100000"/>
                  </a:lnSpc>
                  <a:spcBef>
                    <a:spcPts val="0"/>
                  </a:spcBef>
                  <a:spcAft>
                    <a:spcPts val="0"/>
                  </a:spcAft>
                  <a:buClrTx/>
                  <a:buSzTx/>
                  <a:buFontTx/>
                  <a:buNone/>
                  <a:tabLst/>
                  <a:defRPr sz="1000" b="1" i="0" u="none" strike="noStrike" kern="1200" baseline="0">
                    <a:solidFill>
                      <a:sysClr val="windowText" lastClr="000000"/>
                    </a:solidFill>
                    <a:latin typeface="+mn-lt"/>
                    <a:ea typeface="+mn-ea"/>
                    <a:cs typeface="+mn-cs"/>
                  </a:defRPr>
                </a:pPr>
                <a:endParaRPr lang="en-US"/>
              </a:p>
            </c:rich>
          </c:tx>
          <c:overlay val="0"/>
        </c:title>
        <c:numFmt formatCode="0%" sourceLinked="0"/>
        <c:majorTickMark val="out"/>
        <c:minorTickMark val="none"/>
        <c:tickLblPos val="nextTo"/>
        <c:txPr>
          <a:bodyPr/>
          <a:lstStyle/>
          <a:p>
            <a:pPr>
              <a:defRPr sz="1400"/>
            </a:pPr>
            <a:endParaRPr lang="en-US"/>
          </a:p>
        </c:txPr>
        <c:crossAx val="521570544"/>
        <c:crosses val="autoZero"/>
        <c:crossBetween val="between"/>
      </c:valAx>
    </c:plotArea>
    <c:legend>
      <c:legendPos val="r"/>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1" i="0" u="none" strike="noStrike" baseline="0">
                <a:solidFill>
                  <a:srgbClr val="800080"/>
                </a:solidFill>
                <a:latin typeface="Arial"/>
                <a:ea typeface="Arial"/>
                <a:cs typeface="Arial"/>
              </a:defRPr>
            </a:pPr>
            <a:r>
              <a:rPr lang="en-US" dirty="0"/>
              <a:t>Delinquency and Foreclosure by Type of Loan (HUD)</a:t>
            </a:r>
          </a:p>
        </c:rich>
      </c:tx>
      <c:layout>
        <c:manualLayout>
          <c:xMode val="edge"/>
          <c:yMode val="edge"/>
          <c:x val="0.15760266370699241"/>
          <c:y val="1.9575856443719442E-2"/>
        </c:manualLayout>
      </c:layout>
      <c:overlay val="0"/>
      <c:spPr>
        <a:noFill/>
        <a:ln w="25400">
          <a:noFill/>
        </a:ln>
      </c:spPr>
    </c:title>
    <c:autoTitleDeleted val="0"/>
    <c:view3D>
      <c:rotX val="15"/>
      <c:hPercent val="65"/>
      <c:rotY val="20"/>
      <c:depthPercent val="100"/>
      <c:rAngAx val="1"/>
    </c:view3D>
    <c:floor>
      <c:thickness val="0"/>
      <c:spPr>
        <a:solidFill>
          <a:srgbClr val="C0C0C0"/>
        </a:solidFill>
        <a:ln w="3175">
          <a:solidFill>
            <a:srgbClr val="000000"/>
          </a:solidFill>
          <a:prstDash val="solid"/>
        </a:ln>
      </c:spPr>
    </c:floor>
    <c:sideWall>
      <c:thickness val="0"/>
      <c:spPr>
        <a:solidFill>
          <a:srgbClr val="CCCCFF"/>
        </a:solidFill>
        <a:ln w="12700">
          <a:solidFill>
            <a:srgbClr val="808080"/>
          </a:solidFill>
          <a:prstDash val="solid"/>
        </a:ln>
      </c:spPr>
    </c:sideWall>
    <c:backWall>
      <c:thickness val="0"/>
      <c:spPr>
        <a:solidFill>
          <a:srgbClr val="CCCCFF"/>
        </a:solidFill>
        <a:ln w="12700">
          <a:solidFill>
            <a:srgbClr val="808080"/>
          </a:solidFill>
          <a:prstDash val="solid"/>
        </a:ln>
      </c:spPr>
    </c:backWall>
    <c:plotArea>
      <c:layout>
        <c:manualLayout>
          <c:layoutTarget val="inner"/>
          <c:xMode val="edge"/>
          <c:yMode val="edge"/>
          <c:x val="7.2142064372918993E-2"/>
          <c:y val="9.7335508428493797E-2"/>
          <c:w val="0.88309285978542351"/>
          <c:h val="0.59511699699853959"/>
        </c:manualLayout>
      </c:layout>
      <c:bar3DChart>
        <c:barDir val="col"/>
        <c:grouping val="clustered"/>
        <c:varyColors val="0"/>
        <c:ser>
          <c:idx val="0"/>
          <c:order val="0"/>
          <c:tx>
            <c:strRef>
              <c:f>Sheet2!$A$90</c:f>
              <c:strCache>
                <c:ptCount val="1"/>
                <c:pt idx="0">
                  <c:v>2004</c:v>
                </c:pt>
              </c:strCache>
            </c:strRef>
          </c:tx>
          <c:spPr>
            <a:solidFill>
              <a:srgbClr val="9999FF"/>
            </a:solidFill>
            <a:ln w="12700">
              <a:solidFill>
                <a:srgbClr val="000000"/>
              </a:solidFill>
              <a:prstDash val="solid"/>
            </a:ln>
          </c:spPr>
          <c:invertIfNegative val="0"/>
          <c:cat>
            <c:multiLvlStrRef>
              <c:f>Sheet2!$B$88:$J$89</c:f>
              <c:multiLvlStrCache>
                <c:ptCount val="9"/>
                <c:lvl>
                  <c:pt idx="0">
                    <c:v>Prime</c:v>
                  </c:pt>
                  <c:pt idx="1">
                    <c:v>Subprime</c:v>
                  </c:pt>
                  <c:pt idx="2">
                    <c:v>FHA</c:v>
                  </c:pt>
                  <c:pt idx="3">
                    <c:v>Prime</c:v>
                  </c:pt>
                  <c:pt idx="4">
                    <c:v>Subprime</c:v>
                  </c:pt>
                  <c:pt idx="5">
                    <c:v>FHA</c:v>
                  </c:pt>
                  <c:pt idx="6">
                    <c:v>Prime</c:v>
                  </c:pt>
                  <c:pt idx="7">
                    <c:v>Subprime</c:v>
                  </c:pt>
                  <c:pt idx="8">
                    <c:v>FHA</c:v>
                  </c:pt>
                </c:lvl>
                <c:lvl>
                  <c:pt idx="0">
                    <c:v>Total Past Due</c:v>
                  </c:pt>
                  <c:pt idx="3">
                    <c:v>90 Days Past Due</c:v>
                  </c:pt>
                  <c:pt idx="6">
                    <c:v>Foreclosure Started</c:v>
                  </c:pt>
                </c:lvl>
              </c:multiLvlStrCache>
            </c:multiLvlStrRef>
          </c:cat>
          <c:val>
            <c:numRef>
              <c:f>Sheet2!$B$90:$J$90</c:f>
              <c:numCache>
                <c:formatCode>General</c:formatCode>
                <c:ptCount val="9"/>
                <c:pt idx="0">
                  <c:v>2.3E-2</c:v>
                </c:pt>
                <c:pt idx="1">
                  <c:v>0.10800000000000008</c:v>
                </c:pt>
                <c:pt idx="2">
                  <c:v>0.12179999999999999</c:v>
                </c:pt>
                <c:pt idx="3">
                  <c:v>2.8999999999999998E-3</c:v>
                </c:pt>
                <c:pt idx="4">
                  <c:v>2.7200000000000012E-2</c:v>
                </c:pt>
                <c:pt idx="5">
                  <c:v>2.7500000000000011E-2</c:v>
                </c:pt>
                <c:pt idx="6">
                  <c:v>1.9000000000000022E-3</c:v>
                </c:pt>
                <c:pt idx="7">
                  <c:v>1.4999999999999998E-2</c:v>
                </c:pt>
                <c:pt idx="8">
                  <c:v>9.8000000000000153E-3</c:v>
                </c:pt>
              </c:numCache>
            </c:numRef>
          </c:val>
          <c:extLst>
            <c:ext xmlns:c16="http://schemas.microsoft.com/office/drawing/2014/chart" uri="{C3380CC4-5D6E-409C-BE32-E72D297353CC}">
              <c16:uniqueId val="{00000000-4ACF-4BF8-BD8C-1F94D8926BCE}"/>
            </c:ext>
          </c:extLst>
        </c:ser>
        <c:ser>
          <c:idx val="1"/>
          <c:order val="1"/>
          <c:tx>
            <c:strRef>
              <c:f>Sheet2!$A$91</c:f>
              <c:strCache>
                <c:ptCount val="1"/>
                <c:pt idx="0">
                  <c:v>2005</c:v>
                </c:pt>
              </c:strCache>
            </c:strRef>
          </c:tx>
          <c:spPr>
            <a:solidFill>
              <a:srgbClr val="993366"/>
            </a:solidFill>
            <a:ln w="12700">
              <a:solidFill>
                <a:srgbClr val="000000"/>
              </a:solidFill>
              <a:prstDash val="solid"/>
            </a:ln>
          </c:spPr>
          <c:invertIfNegative val="0"/>
          <c:cat>
            <c:multiLvlStrRef>
              <c:f>Sheet2!$B$88:$J$89</c:f>
              <c:multiLvlStrCache>
                <c:ptCount val="9"/>
                <c:lvl>
                  <c:pt idx="0">
                    <c:v>Prime</c:v>
                  </c:pt>
                  <c:pt idx="1">
                    <c:v>Subprime</c:v>
                  </c:pt>
                  <c:pt idx="2">
                    <c:v>FHA</c:v>
                  </c:pt>
                  <c:pt idx="3">
                    <c:v>Prime</c:v>
                  </c:pt>
                  <c:pt idx="4">
                    <c:v>Subprime</c:v>
                  </c:pt>
                  <c:pt idx="5">
                    <c:v>FHA</c:v>
                  </c:pt>
                  <c:pt idx="6">
                    <c:v>Prime</c:v>
                  </c:pt>
                  <c:pt idx="7">
                    <c:v>Subprime</c:v>
                  </c:pt>
                  <c:pt idx="8">
                    <c:v>FHA</c:v>
                  </c:pt>
                </c:lvl>
                <c:lvl>
                  <c:pt idx="0">
                    <c:v>Total Past Due</c:v>
                  </c:pt>
                  <c:pt idx="3">
                    <c:v>90 Days Past Due</c:v>
                  </c:pt>
                  <c:pt idx="6">
                    <c:v>Foreclosure Started</c:v>
                  </c:pt>
                </c:lvl>
              </c:multiLvlStrCache>
            </c:multiLvlStrRef>
          </c:cat>
          <c:val>
            <c:numRef>
              <c:f>Sheet2!$B$91:$J$91</c:f>
              <c:numCache>
                <c:formatCode>General</c:formatCode>
                <c:ptCount val="9"/>
                <c:pt idx="0">
                  <c:v>2.236666666666667E-2</c:v>
                </c:pt>
                <c:pt idx="1">
                  <c:v>0.10570000000000007</c:v>
                </c:pt>
                <c:pt idx="2">
                  <c:v>0.12283333333333336</c:v>
                </c:pt>
                <c:pt idx="3">
                  <c:v>2.8666666666666671E-3</c:v>
                </c:pt>
                <c:pt idx="4">
                  <c:v>2.4700000000000003E-2</c:v>
                </c:pt>
                <c:pt idx="5">
                  <c:v>2.9200000000000011E-2</c:v>
                </c:pt>
                <c:pt idx="6">
                  <c:v>1.8000000000000023E-3</c:v>
                </c:pt>
                <c:pt idx="7">
                  <c:v>1.3966666666666676E-2</c:v>
                </c:pt>
                <c:pt idx="8">
                  <c:v>8.3333333333333367E-3</c:v>
                </c:pt>
              </c:numCache>
            </c:numRef>
          </c:val>
          <c:extLst>
            <c:ext xmlns:c16="http://schemas.microsoft.com/office/drawing/2014/chart" uri="{C3380CC4-5D6E-409C-BE32-E72D297353CC}">
              <c16:uniqueId val="{00000001-4ACF-4BF8-BD8C-1F94D8926BCE}"/>
            </c:ext>
          </c:extLst>
        </c:ser>
        <c:ser>
          <c:idx val="2"/>
          <c:order val="2"/>
          <c:tx>
            <c:strRef>
              <c:f>Sheet2!$A$92</c:f>
              <c:strCache>
                <c:ptCount val="1"/>
                <c:pt idx="0">
                  <c:v>2006</c:v>
                </c:pt>
              </c:strCache>
            </c:strRef>
          </c:tx>
          <c:invertIfNegative val="0"/>
          <c:cat>
            <c:multiLvlStrRef>
              <c:f>Sheet2!$B$88:$J$89</c:f>
              <c:multiLvlStrCache>
                <c:ptCount val="9"/>
                <c:lvl>
                  <c:pt idx="0">
                    <c:v>Prime</c:v>
                  </c:pt>
                  <c:pt idx="1">
                    <c:v>Subprime</c:v>
                  </c:pt>
                  <c:pt idx="2">
                    <c:v>FHA</c:v>
                  </c:pt>
                  <c:pt idx="3">
                    <c:v>Prime</c:v>
                  </c:pt>
                  <c:pt idx="4">
                    <c:v>Subprime</c:v>
                  </c:pt>
                  <c:pt idx="5">
                    <c:v>FHA</c:v>
                  </c:pt>
                  <c:pt idx="6">
                    <c:v>Prime</c:v>
                  </c:pt>
                  <c:pt idx="7">
                    <c:v>Subprime</c:v>
                  </c:pt>
                  <c:pt idx="8">
                    <c:v>FHA</c:v>
                  </c:pt>
                </c:lvl>
                <c:lvl>
                  <c:pt idx="0">
                    <c:v>Total Past Due</c:v>
                  </c:pt>
                  <c:pt idx="3">
                    <c:v>90 Days Past Due</c:v>
                  </c:pt>
                  <c:pt idx="6">
                    <c:v>Foreclosure Started</c:v>
                  </c:pt>
                </c:lvl>
              </c:multiLvlStrCache>
            </c:multiLvlStrRef>
          </c:cat>
          <c:val>
            <c:numRef>
              <c:f>Sheet2!$B$92:$J$92</c:f>
              <c:numCache>
                <c:formatCode>General</c:formatCode>
                <c:ptCount val="9"/>
                <c:pt idx="0">
                  <c:v>2.3900000000000001E-2</c:v>
                </c:pt>
                <c:pt idx="1">
                  <c:v>0.12270000000000009</c:v>
                </c:pt>
                <c:pt idx="2">
                  <c:v>0.12740000000000001</c:v>
                </c:pt>
                <c:pt idx="3">
                  <c:v>3.6000000000000029E-3</c:v>
                </c:pt>
                <c:pt idx="4">
                  <c:v>2.8899999999999999E-2</c:v>
                </c:pt>
                <c:pt idx="5">
                  <c:v>3.3799999999999997E-2</c:v>
                </c:pt>
                <c:pt idx="6">
                  <c:v>1.9000000000000022E-3</c:v>
                </c:pt>
                <c:pt idx="7">
                  <c:v>1.8100000000000019E-2</c:v>
                </c:pt>
                <c:pt idx="8">
                  <c:v>8.3000000000000088E-3</c:v>
                </c:pt>
              </c:numCache>
            </c:numRef>
          </c:val>
          <c:extLst>
            <c:ext xmlns:c16="http://schemas.microsoft.com/office/drawing/2014/chart" uri="{C3380CC4-5D6E-409C-BE32-E72D297353CC}">
              <c16:uniqueId val="{00000002-4ACF-4BF8-BD8C-1F94D8926BCE}"/>
            </c:ext>
          </c:extLst>
        </c:ser>
        <c:ser>
          <c:idx val="3"/>
          <c:order val="3"/>
          <c:tx>
            <c:strRef>
              <c:f>Sheet2!$A$93</c:f>
              <c:strCache>
                <c:ptCount val="1"/>
                <c:pt idx="0">
                  <c:v>2007</c:v>
                </c:pt>
              </c:strCache>
            </c:strRef>
          </c:tx>
          <c:invertIfNegative val="0"/>
          <c:cat>
            <c:multiLvlStrRef>
              <c:f>Sheet2!$B$88:$J$89</c:f>
              <c:multiLvlStrCache>
                <c:ptCount val="9"/>
                <c:lvl>
                  <c:pt idx="0">
                    <c:v>Prime</c:v>
                  </c:pt>
                  <c:pt idx="1">
                    <c:v>Subprime</c:v>
                  </c:pt>
                  <c:pt idx="2">
                    <c:v>FHA</c:v>
                  </c:pt>
                  <c:pt idx="3">
                    <c:v>Prime</c:v>
                  </c:pt>
                  <c:pt idx="4">
                    <c:v>Subprime</c:v>
                  </c:pt>
                  <c:pt idx="5">
                    <c:v>FHA</c:v>
                  </c:pt>
                  <c:pt idx="6">
                    <c:v>Prime</c:v>
                  </c:pt>
                  <c:pt idx="7">
                    <c:v>Subprime</c:v>
                  </c:pt>
                  <c:pt idx="8">
                    <c:v>FHA</c:v>
                  </c:pt>
                </c:lvl>
                <c:lvl>
                  <c:pt idx="0">
                    <c:v>Total Past Due</c:v>
                  </c:pt>
                  <c:pt idx="3">
                    <c:v>90 Days Past Due</c:v>
                  </c:pt>
                  <c:pt idx="6">
                    <c:v>Foreclosure Started</c:v>
                  </c:pt>
                </c:lvl>
              </c:multiLvlStrCache>
            </c:multiLvlStrRef>
          </c:cat>
          <c:val>
            <c:numRef>
              <c:f>Sheet2!$B$93:$J$93</c:f>
              <c:numCache>
                <c:formatCode>General</c:formatCode>
                <c:ptCount val="9"/>
                <c:pt idx="0">
                  <c:v>2.6550000000000001E-2</c:v>
                </c:pt>
                <c:pt idx="1">
                  <c:v>0.14295000000000013</c:v>
                </c:pt>
                <c:pt idx="2">
                  <c:v>0.12365000000000002</c:v>
                </c:pt>
                <c:pt idx="3">
                  <c:v>3.5100000000000023E-3</c:v>
                </c:pt>
                <c:pt idx="4">
                  <c:v>3.5900000000000001E-2</c:v>
                </c:pt>
                <c:pt idx="5">
                  <c:v>3.2500000000000001E-2</c:v>
                </c:pt>
                <c:pt idx="6">
                  <c:v>2.5999999999999999E-3</c:v>
                </c:pt>
                <c:pt idx="7">
                  <c:v>2.5749999999999999E-2</c:v>
                </c:pt>
                <c:pt idx="8">
                  <c:v>8.4500000000000113E-3</c:v>
                </c:pt>
              </c:numCache>
            </c:numRef>
          </c:val>
          <c:extLst>
            <c:ext xmlns:c16="http://schemas.microsoft.com/office/drawing/2014/chart" uri="{C3380CC4-5D6E-409C-BE32-E72D297353CC}">
              <c16:uniqueId val="{00000003-4ACF-4BF8-BD8C-1F94D8926BCE}"/>
            </c:ext>
          </c:extLst>
        </c:ser>
        <c:dLbls>
          <c:showLegendKey val="0"/>
          <c:showVal val="0"/>
          <c:showCatName val="0"/>
          <c:showSerName val="0"/>
          <c:showPercent val="0"/>
          <c:showBubbleSize val="0"/>
        </c:dLbls>
        <c:gapWidth val="150"/>
        <c:shape val="box"/>
        <c:axId val="521566624"/>
        <c:axId val="521573288"/>
        <c:axId val="0"/>
      </c:bar3DChart>
      <c:catAx>
        <c:axId val="521566624"/>
        <c:scaling>
          <c:orientation val="minMax"/>
        </c:scaling>
        <c:delete val="0"/>
        <c:axPos val="b"/>
        <c:numFmt formatCode="General" sourceLinked="1"/>
        <c:majorTickMark val="out"/>
        <c:minorTickMark val="none"/>
        <c:tickLblPos val="low"/>
        <c:spPr>
          <a:ln w="3175">
            <a:solidFill>
              <a:srgbClr val="000000"/>
            </a:solidFill>
            <a:prstDash val="solid"/>
          </a:ln>
        </c:spPr>
        <c:txPr>
          <a:bodyPr rot="-5400000" vert="horz"/>
          <a:lstStyle/>
          <a:p>
            <a:pPr>
              <a:defRPr sz="1400" b="0" i="0" u="none" strike="noStrike" baseline="0">
                <a:solidFill>
                  <a:srgbClr val="000000"/>
                </a:solidFill>
                <a:latin typeface="Arial"/>
                <a:ea typeface="Arial"/>
                <a:cs typeface="Arial"/>
              </a:defRPr>
            </a:pPr>
            <a:endParaRPr lang="en-US"/>
          </a:p>
        </c:txPr>
        <c:crossAx val="521573288"/>
        <c:crosses val="autoZero"/>
        <c:auto val="1"/>
        <c:lblAlgn val="ctr"/>
        <c:lblOffset val="100"/>
        <c:tickLblSkip val="1"/>
        <c:tickMarkSkip val="1"/>
        <c:noMultiLvlLbl val="0"/>
      </c:catAx>
      <c:valAx>
        <c:axId val="521573288"/>
        <c:scaling>
          <c:orientation val="minMax"/>
        </c:scaling>
        <c:delete val="0"/>
        <c:axPos val="l"/>
        <c:majorGridlines>
          <c:spPr>
            <a:ln w="3175">
              <a:solidFill>
                <a:srgbClr val="00000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en-US"/>
          </a:p>
        </c:txPr>
        <c:crossAx val="521566624"/>
        <c:crosses val="autoZero"/>
        <c:crossBetween val="between"/>
      </c:valAx>
      <c:spPr>
        <a:noFill/>
        <a:ln w="25400">
          <a:noFill/>
        </a:ln>
      </c:spPr>
    </c:plotArea>
    <c:legend>
      <c:legendPos val="r"/>
      <c:legendEntry>
        <c:idx val="0"/>
        <c:txPr>
          <a:bodyPr/>
          <a:lstStyle/>
          <a:p>
            <a:pPr>
              <a:defRPr sz="1400" b="0" i="0" u="none" strike="noStrike" baseline="0">
                <a:solidFill>
                  <a:srgbClr val="000000"/>
                </a:solidFill>
                <a:latin typeface="Arial"/>
                <a:ea typeface="Arial"/>
                <a:cs typeface="Arial"/>
              </a:defRPr>
            </a:pPr>
            <a:endParaRPr lang="en-US"/>
          </a:p>
        </c:txPr>
      </c:legendEntry>
      <c:legendEntry>
        <c:idx val="1"/>
        <c:txPr>
          <a:bodyPr/>
          <a:lstStyle/>
          <a:p>
            <a:pPr>
              <a:defRPr sz="1400" b="0" i="0" u="none" strike="noStrike" baseline="0">
                <a:solidFill>
                  <a:srgbClr val="000000"/>
                </a:solidFill>
                <a:latin typeface="Arial"/>
                <a:ea typeface="Arial"/>
                <a:cs typeface="Arial"/>
              </a:defRPr>
            </a:pPr>
            <a:endParaRPr lang="en-US"/>
          </a:p>
        </c:txPr>
      </c:legendEntry>
      <c:layout>
        <c:manualLayout>
          <c:xMode val="edge"/>
          <c:yMode val="edge"/>
          <c:x val="0.87236403995560452"/>
          <c:y val="0.5073409461663948"/>
          <c:w val="7.5791436170367807E-2"/>
          <c:h val="0.18691568937243422"/>
        </c:manualLayout>
      </c:layout>
      <c:overlay val="0"/>
      <c:spPr>
        <a:solidFill>
          <a:srgbClr val="FFFFFF"/>
        </a:solidFill>
        <a:ln w="3175">
          <a:solidFill>
            <a:srgbClr val="000000"/>
          </a:solidFill>
          <a:prstDash val="solid"/>
        </a:ln>
      </c:spPr>
      <c:txPr>
        <a:bodyPr/>
        <a:lstStyle/>
        <a:p>
          <a:pPr>
            <a:defRPr sz="1400" b="0" i="0" u="none" strike="noStrike" baseline="0">
              <a:solidFill>
                <a:srgbClr val="000000"/>
              </a:solidFill>
              <a:latin typeface="Arial"/>
              <a:ea typeface="Arial"/>
              <a:cs typeface="Arial"/>
            </a:defRPr>
          </a:pPr>
          <a:endParaRPr lang="en-US"/>
        </a:p>
      </c:txPr>
    </c:legend>
    <c:plotVisOnly val="1"/>
    <c:dispBlanksAs val="gap"/>
    <c:showDLblsOverMax val="0"/>
  </c:chart>
  <c:spPr>
    <a:no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ctr">
              <a:defRPr/>
            </a:pPr>
            <a:r>
              <a:rPr lang="en-US" sz="1800" b="1" i="0" u="none" strike="noStrike" baseline="0" dirty="0"/>
              <a:t>Estimated 2007-2009 Foreclosure Rate on First-Lien Owner-Occupied Mortgage Originations</a:t>
            </a:r>
          </a:p>
          <a:p>
            <a:pPr algn="ctr">
              <a:defRPr/>
            </a:pPr>
            <a:r>
              <a:rPr lang="en-US" sz="1800" b="1" i="0" u="none" strike="noStrike" baseline="0" dirty="0"/>
              <a:t> (2005-2008),</a:t>
            </a:r>
          </a:p>
          <a:p>
            <a:pPr algn="ctr">
              <a:defRPr/>
            </a:pPr>
            <a:r>
              <a:rPr lang="en-US" sz="1800" b="1" i="0" u="none" strike="noStrike" baseline="0" dirty="0"/>
              <a:t>by Borrower Race and Ethnicity</a:t>
            </a:r>
            <a:endParaRPr lang="en-US" dirty="0"/>
          </a:p>
        </c:rich>
      </c:tx>
      <c:overlay val="0"/>
    </c:title>
    <c:autoTitleDeleted val="0"/>
    <c:plotArea>
      <c:layout/>
      <c:barChart>
        <c:barDir val="col"/>
        <c:grouping val="stacked"/>
        <c:varyColors val="0"/>
        <c:ser>
          <c:idx val="0"/>
          <c:order val="0"/>
          <c:tx>
            <c:strRef>
              <c:f>Sheet2!$B$18</c:f>
              <c:strCache>
                <c:ptCount val="1"/>
                <c:pt idx="0">
                  <c:v>Foreclosure Rate</c:v>
                </c:pt>
              </c:strCache>
            </c:strRef>
          </c:tx>
          <c:invertIfNegative val="0"/>
          <c:cat>
            <c:strRef>
              <c:f>Sheet2!$A$19:$A$25</c:f>
              <c:strCache>
                <c:ptCount val="7"/>
                <c:pt idx="0">
                  <c:v>Non-Hispanic White</c:v>
                </c:pt>
                <c:pt idx="1">
                  <c:v>African American</c:v>
                </c:pt>
                <c:pt idx="2">
                  <c:v>Latino</c:v>
                </c:pt>
                <c:pt idx="3">
                  <c:v>Asian</c:v>
                </c:pt>
                <c:pt idx="4">
                  <c:v>American Indian</c:v>
                </c:pt>
                <c:pt idx="5">
                  <c:v>Hawaiian/Pacific Islander</c:v>
                </c:pt>
                <c:pt idx="6">
                  <c:v>Other</c:v>
                </c:pt>
              </c:strCache>
            </c:strRef>
          </c:cat>
          <c:val>
            <c:numRef>
              <c:f>Sheet2!$B$19:$B$25</c:f>
              <c:numCache>
                <c:formatCode>0.00%</c:formatCode>
                <c:ptCount val="7"/>
                <c:pt idx="0">
                  <c:v>4.4999999999999998E-2</c:v>
                </c:pt>
                <c:pt idx="1">
                  <c:v>7.9000000000000001E-2</c:v>
                </c:pt>
                <c:pt idx="2">
                  <c:v>7.6999999999999999E-2</c:v>
                </c:pt>
                <c:pt idx="3">
                  <c:v>4.5999999999999999E-2</c:v>
                </c:pt>
                <c:pt idx="4">
                  <c:v>5.8999999999999997E-2</c:v>
                </c:pt>
                <c:pt idx="5">
                  <c:v>6.3E-2</c:v>
                </c:pt>
                <c:pt idx="6">
                  <c:v>0.06</c:v>
                </c:pt>
              </c:numCache>
            </c:numRef>
          </c:val>
          <c:extLst>
            <c:ext xmlns:c16="http://schemas.microsoft.com/office/drawing/2014/chart" uri="{C3380CC4-5D6E-409C-BE32-E72D297353CC}">
              <c16:uniqueId val="{00000000-AE0C-485E-9521-B5923EF87530}"/>
            </c:ext>
          </c:extLst>
        </c:ser>
        <c:dLbls>
          <c:showLegendKey val="0"/>
          <c:showVal val="0"/>
          <c:showCatName val="0"/>
          <c:showSerName val="0"/>
          <c:showPercent val="0"/>
          <c:showBubbleSize val="0"/>
        </c:dLbls>
        <c:gapWidth val="150"/>
        <c:overlap val="100"/>
        <c:axId val="521574072"/>
        <c:axId val="521567016"/>
      </c:barChart>
      <c:catAx>
        <c:axId val="521574072"/>
        <c:scaling>
          <c:orientation val="minMax"/>
        </c:scaling>
        <c:delete val="0"/>
        <c:axPos val="b"/>
        <c:numFmt formatCode="General" sourceLinked="0"/>
        <c:majorTickMark val="out"/>
        <c:minorTickMark val="none"/>
        <c:tickLblPos val="nextTo"/>
        <c:crossAx val="521567016"/>
        <c:crosses val="autoZero"/>
        <c:auto val="1"/>
        <c:lblAlgn val="ctr"/>
        <c:lblOffset val="100"/>
        <c:noMultiLvlLbl val="0"/>
      </c:catAx>
      <c:valAx>
        <c:axId val="521567016"/>
        <c:scaling>
          <c:orientation val="minMax"/>
        </c:scaling>
        <c:delete val="0"/>
        <c:axPos val="l"/>
        <c:majorGridlines/>
        <c:numFmt formatCode="0%" sourceLinked="0"/>
        <c:majorTickMark val="out"/>
        <c:minorTickMark val="none"/>
        <c:tickLblPos val="nextTo"/>
        <c:crossAx val="521574072"/>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r>
              <a:rPr lang="en-US" sz="1800"/>
              <a:t>Share of High-Priced Conventional Home-Purchase Loans,</a:t>
            </a:r>
          </a:p>
          <a:p>
            <a:pPr>
              <a:defRPr sz="1600"/>
            </a:pPr>
            <a:r>
              <a:rPr lang="en-US" sz="1800"/>
              <a:t>by Race/Ethnicity</a:t>
            </a:r>
            <a:r>
              <a:rPr lang="en-US" sz="1800" baseline="0"/>
              <a:t> in </a:t>
            </a:r>
            <a:r>
              <a:rPr lang="en-US" sz="1800"/>
              <a:t>2006 and 2015</a:t>
            </a:r>
          </a:p>
        </c:rich>
      </c:tx>
      <c:layout>
        <c:manualLayout>
          <c:xMode val="edge"/>
          <c:yMode val="edge"/>
          <c:x val="0.11955514707196808"/>
          <c:y val="1.2115813824143574E-2"/>
        </c:manualLayout>
      </c:layout>
      <c:overlay val="0"/>
      <c:spPr>
        <a:noFill/>
        <a:ln>
          <a:noFill/>
        </a:ln>
        <a:effectLst/>
      </c:spPr>
      <c:txPr>
        <a:bodyPr rot="0" spcFirstLastPara="1" vertOverflow="ellipsis" vert="horz" wrap="square" anchor="ctr" anchorCtr="1"/>
        <a:lstStyle/>
        <a:p>
          <a:pPr>
            <a:defRPr sz="16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6610644683587807E-2"/>
          <c:y val="0.11124345133787919"/>
          <c:w val="0.88710728995193044"/>
          <c:h val="0.67746424907161085"/>
        </c:manualLayout>
      </c:layout>
      <c:lineChart>
        <c:grouping val="standard"/>
        <c:varyColors val="0"/>
        <c:ser>
          <c:idx val="0"/>
          <c:order val="0"/>
          <c:tx>
            <c:strRef>
              <c:f>'Rates 2015'!$V$16</c:f>
              <c:strCache>
                <c:ptCount val="1"/>
                <c:pt idx="0">
                  <c:v>Black, 2015</c:v>
                </c:pt>
              </c:strCache>
            </c:strRef>
          </c:tx>
          <c:spPr>
            <a:ln w="19050" cap="rnd">
              <a:solidFill>
                <a:schemeClr val="accent1"/>
              </a:solidFill>
              <a:prstDash val="dash"/>
              <a:round/>
            </a:ln>
            <a:effectLst/>
          </c:spPr>
          <c:marker>
            <c:symbol val="circle"/>
            <c:size val="6"/>
            <c:spPr>
              <a:solidFill>
                <a:schemeClr val="accent1"/>
              </a:solidFill>
              <a:ln w="9525">
                <a:solidFill>
                  <a:schemeClr val="accent1"/>
                </a:solidFill>
              </a:ln>
              <a:effectLst/>
            </c:spPr>
          </c:marker>
          <c:cat>
            <c:strRef>
              <c:f>'Rates 2015'!$W$15:$AB$15</c:f>
              <c:strCache>
                <c:ptCount val="6"/>
                <c:pt idx="0">
                  <c:v>3-3.99</c:v>
                </c:pt>
                <c:pt idx="1">
                  <c:v>4-4.99</c:v>
                </c:pt>
                <c:pt idx="2">
                  <c:v>5-5.99</c:v>
                </c:pt>
                <c:pt idx="3">
                  <c:v>6-6.99</c:v>
                </c:pt>
                <c:pt idx="4">
                  <c:v>7-7.99</c:v>
                </c:pt>
                <c:pt idx="5">
                  <c:v>8 or more</c:v>
                </c:pt>
              </c:strCache>
            </c:strRef>
          </c:cat>
          <c:val>
            <c:numRef>
              <c:f>'Rates 2015'!$W$16:$AB$16</c:f>
              <c:numCache>
                <c:formatCode>0.00%</c:formatCode>
                <c:ptCount val="6"/>
                <c:pt idx="0">
                  <c:v>3.7360287685878124E-2</c:v>
                </c:pt>
                <c:pt idx="1">
                  <c:v>1.3295752745650695E-2</c:v>
                </c:pt>
                <c:pt idx="2">
                  <c:v>6.7645057828749147E-3</c:v>
                </c:pt>
                <c:pt idx="3">
                  <c:v>3.3628146564291962E-3</c:v>
                </c:pt>
                <c:pt idx="4">
                  <c:v>2.2742734959665663E-3</c:v>
                </c:pt>
                <c:pt idx="5">
                  <c:v>5.1511322771892309E-3</c:v>
                </c:pt>
              </c:numCache>
            </c:numRef>
          </c:val>
          <c:smooth val="0"/>
          <c:extLst>
            <c:ext xmlns:c16="http://schemas.microsoft.com/office/drawing/2014/chart" uri="{C3380CC4-5D6E-409C-BE32-E72D297353CC}">
              <c16:uniqueId val="{00000000-EC12-4C71-BC6F-E5DD1DED67F1}"/>
            </c:ext>
          </c:extLst>
        </c:ser>
        <c:ser>
          <c:idx val="1"/>
          <c:order val="1"/>
          <c:tx>
            <c:strRef>
              <c:f>'Rates 2015'!$V$17</c:f>
              <c:strCache>
                <c:ptCount val="1"/>
                <c:pt idx="0">
                  <c:v>Hispanic, 2015</c:v>
                </c:pt>
              </c:strCache>
            </c:strRef>
          </c:tx>
          <c:spPr>
            <a:ln w="19050" cap="rnd">
              <a:solidFill>
                <a:schemeClr val="accent2"/>
              </a:solidFill>
              <a:prstDash val="sysDot"/>
              <a:round/>
            </a:ln>
            <a:effectLst/>
          </c:spPr>
          <c:marker>
            <c:symbol val="square"/>
            <c:size val="6"/>
            <c:spPr>
              <a:solidFill>
                <a:schemeClr val="accent2"/>
              </a:solidFill>
              <a:ln w="9525">
                <a:solidFill>
                  <a:schemeClr val="accent2"/>
                </a:solidFill>
              </a:ln>
              <a:effectLst/>
            </c:spPr>
          </c:marker>
          <c:cat>
            <c:strRef>
              <c:f>'Rates 2015'!$W$15:$AB$15</c:f>
              <c:strCache>
                <c:ptCount val="6"/>
                <c:pt idx="0">
                  <c:v>3-3.99</c:v>
                </c:pt>
                <c:pt idx="1">
                  <c:v>4-4.99</c:v>
                </c:pt>
                <c:pt idx="2">
                  <c:v>5-5.99</c:v>
                </c:pt>
                <c:pt idx="3">
                  <c:v>6-6.99</c:v>
                </c:pt>
                <c:pt idx="4">
                  <c:v>7-7.99</c:v>
                </c:pt>
                <c:pt idx="5">
                  <c:v>8 or more</c:v>
                </c:pt>
              </c:strCache>
            </c:strRef>
          </c:cat>
          <c:val>
            <c:numRef>
              <c:f>'Rates 2015'!$W$17:$AB$17</c:f>
              <c:numCache>
                <c:formatCode>0.00%</c:formatCode>
                <c:ptCount val="6"/>
                <c:pt idx="0">
                  <c:v>3.9850524874486537E-2</c:v>
                </c:pt>
                <c:pt idx="1">
                  <c:v>1.4529134337441046E-2</c:v>
                </c:pt>
                <c:pt idx="2">
                  <c:v>9.0236573862771952E-3</c:v>
                </c:pt>
                <c:pt idx="3">
                  <c:v>1.155294386125057E-2</c:v>
                </c:pt>
                <c:pt idx="4">
                  <c:v>3.1568537958314314E-3</c:v>
                </c:pt>
                <c:pt idx="5">
                  <c:v>2.9476646888787466E-3</c:v>
                </c:pt>
              </c:numCache>
            </c:numRef>
          </c:val>
          <c:smooth val="0"/>
          <c:extLst>
            <c:ext xmlns:c16="http://schemas.microsoft.com/office/drawing/2014/chart" uri="{C3380CC4-5D6E-409C-BE32-E72D297353CC}">
              <c16:uniqueId val="{00000001-EC12-4C71-BC6F-E5DD1DED67F1}"/>
            </c:ext>
          </c:extLst>
        </c:ser>
        <c:ser>
          <c:idx val="2"/>
          <c:order val="2"/>
          <c:tx>
            <c:strRef>
              <c:f>'Rates 2015'!$V$18</c:f>
              <c:strCache>
                <c:ptCount val="1"/>
                <c:pt idx="0">
                  <c:v>White, 2015</c:v>
                </c:pt>
              </c:strCache>
            </c:strRef>
          </c:tx>
          <c:spPr>
            <a:ln w="19050" cap="rnd">
              <a:solidFill>
                <a:schemeClr val="accent3"/>
              </a:solidFill>
              <a:prstDash val="lgDashDot"/>
              <a:round/>
            </a:ln>
            <a:effectLst/>
          </c:spPr>
          <c:marker>
            <c:symbol val="triangle"/>
            <c:size val="7"/>
            <c:spPr>
              <a:solidFill>
                <a:schemeClr val="accent3"/>
              </a:solidFill>
              <a:ln w="9525">
                <a:solidFill>
                  <a:schemeClr val="accent3"/>
                </a:solidFill>
              </a:ln>
              <a:effectLst/>
            </c:spPr>
          </c:marker>
          <c:cat>
            <c:strRef>
              <c:f>'Rates 2015'!$W$15:$AB$15</c:f>
              <c:strCache>
                <c:ptCount val="6"/>
                <c:pt idx="0">
                  <c:v>3-3.99</c:v>
                </c:pt>
                <c:pt idx="1">
                  <c:v>4-4.99</c:v>
                </c:pt>
                <c:pt idx="2">
                  <c:v>5-5.99</c:v>
                </c:pt>
                <c:pt idx="3">
                  <c:v>6-6.99</c:v>
                </c:pt>
                <c:pt idx="4">
                  <c:v>7-7.99</c:v>
                </c:pt>
                <c:pt idx="5">
                  <c:v>8 or more</c:v>
                </c:pt>
              </c:strCache>
            </c:strRef>
          </c:cat>
          <c:val>
            <c:numRef>
              <c:f>'Rates 2015'!$W$18:$AB$18</c:f>
              <c:numCache>
                <c:formatCode>0.00%</c:formatCode>
                <c:ptCount val="6"/>
                <c:pt idx="0">
                  <c:v>1.5936790010391166E-2</c:v>
                </c:pt>
                <c:pt idx="1">
                  <c:v>5.95804199909591E-3</c:v>
                </c:pt>
                <c:pt idx="2">
                  <c:v>2.8164755748897774E-3</c:v>
                </c:pt>
                <c:pt idx="3">
                  <c:v>2.5082630315198693E-3</c:v>
                </c:pt>
                <c:pt idx="4">
                  <c:v>9.8701397817268122E-4</c:v>
                </c:pt>
                <c:pt idx="5">
                  <c:v>9.6426495711442607E-4</c:v>
                </c:pt>
              </c:numCache>
            </c:numRef>
          </c:val>
          <c:smooth val="0"/>
          <c:extLst>
            <c:ext xmlns:c16="http://schemas.microsoft.com/office/drawing/2014/chart" uri="{C3380CC4-5D6E-409C-BE32-E72D297353CC}">
              <c16:uniqueId val="{00000002-EC12-4C71-BC6F-E5DD1DED67F1}"/>
            </c:ext>
          </c:extLst>
        </c:ser>
        <c:ser>
          <c:idx val="3"/>
          <c:order val="3"/>
          <c:tx>
            <c:strRef>
              <c:f>'Rates 2015'!$V$19</c:f>
              <c:strCache>
                <c:ptCount val="1"/>
                <c:pt idx="0">
                  <c:v>Black, 2006</c:v>
                </c:pt>
              </c:strCache>
            </c:strRef>
          </c:tx>
          <c:spPr>
            <a:ln w="19050" cap="rnd">
              <a:solidFill>
                <a:schemeClr val="accent4"/>
              </a:solidFill>
              <a:round/>
            </a:ln>
            <a:effectLst/>
          </c:spPr>
          <c:marker>
            <c:symbol val="circle"/>
            <c:size val="7"/>
            <c:spPr>
              <a:solidFill>
                <a:schemeClr val="accent4"/>
              </a:solidFill>
              <a:ln w="9525">
                <a:solidFill>
                  <a:schemeClr val="accent4"/>
                </a:solidFill>
              </a:ln>
              <a:effectLst/>
            </c:spPr>
          </c:marker>
          <c:cat>
            <c:strRef>
              <c:f>'Rates 2015'!$W$15:$AB$15</c:f>
              <c:strCache>
                <c:ptCount val="6"/>
                <c:pt idx="0">
                  <c:v>3-3.99</c:v>
                </c:pt>
                <c:pt idx="1">
                  <c:v>4-4.99</c:v>
                </c:pt>
                <c:pt idx="2">
                  <c:v>5-5.99</c:v>
                </c:pt>
                <c:pt idx="3">
                  <c:v>6-6.99</c:v>
                </c:pt>
                <c:pt idx="4">
                  <c:v>7-7.99</c:v>
                </c:pt>
                <c:pt idx="5">
                  <c:v>8 or more</c:v>
                </c:pt>
              </c:strCache>
            </c:strRef>
          </c:cat>
          <c:val>
            <c:numRef>
              <c:f>'Rates 2015'!$W$19:$AB$19</c:f>
              <c:numCache>
                <c:formatCode>0.00%</c:formatCode>
                <c:ptCount val="6"/>
                <c:pt idx="0">
                  <c:v>8.4456315378029265E-2</c:v>
                </c:pt>
                <c:pt idx="1">
                  <c:v>6.3135167330528985E-2</c:v>
                </c:pt>
                <c:pt idx="2">
                  <c:v>0.15059127176165482</c:v>
                </c:pt>
                <c:pt idx="3">
                  <c:v>0.15548958294556328</c:v>
                </c:pt>
                <c:pt idx="4">
                  <c:v>6.4009976547667796E-2</c:v>
                </c:pt>
                <c:pt idx="5">
                  <c:v>1.605988410328953E-2</c:v>
                </c:pt>
              </c:numCache>
            </c:numRef>
          </c:val>
          <c:smooth val="0"/>
          <c:extLst>
            <c:ext xmlns:c16="http://schemas.microsoft.com/office/drawing/2014/chart" uri="{C3380CC4-5D6E-409C-BE32-E72D297353CC}">
              <c16:uniqueId val="{00000003-EC12-4C71-BC6F-E5DD1DED67F1}"/>
            </c:ext>
          </c:extLst>
        </c:ser>
        <c:ser>
          <c:idx val="4"/>
          <c:order val="4"/>
          <c:tx>
            <c:strRef>
              <c:f>'Rates 2015'!$V$20</c:f>
              <c:strCache>
                <c:ptCount val="1"/>
                <c:pt idx="0">
                  <c:v>Hispanic, 2006</c:v>
                </c:pt>
              </c:strCache>
            </c:strRef>
          </c:tx>
          <c:spPr>
            <a:ln w="19050" cap="rnd">
              <a:solidFill>
                <a:schemeClr val="accent5"/>
              </a:solidFill>
              <a:round/>
            </a:ln>
            <a:effectLst/>
          </c:spPr>
          <c:marker>
            <c:symbol val="square"/>
            <c:size val="7"/>
            <c:spPr>
              <a:solidFill>
                <a:schemeClr val="accent5"/>
              </a:solidFill>
              <a:ln w="9525">
                <a:solidFill>
                  <a:schemeClr val="accent5"/>
                </a:solidFill>
              </a:ln>
              <a:effectLst/>
            </c:spPr>
          </c:marker>
          <c:cat>
            <c:strRef>
              <c:f>'Rates 2015'!$W$15:$AB$15</c:f>
              <c:strCache>
                <c:ptCount val="6"/>
                <c:pt idx="0">
                  <c:v>3-3.99</c:v>
                </c:pt>
                <c:pt idx="1">
                  <c:v>4-4.99</c:v>
                </c:pt>
                <c:pt idx="2">
                  <c:v>5-5.99</c:v>
                </c:pt>
                <c:pt idx="3">
                  <c:v>6-6.99</c:v>
                </c:pt>
                <c:pt idx="4">
                  <c:v>7-7.99</c:v>
                </c:pt>
                <c:pt idx="5">
                  <c:v>8 or more</c:v>
                </c:pt>
              </c:strCache>
            </c:strRef>
          </c:cat>
          <c:val>
            <c:numRef>
              <c:f>'Rates 2015'!$W$20:$AB$20</c:f>
              <c:numCache>
                <c:formatCode>0.00%</c:formatCode>
                <c:ptCount val="6"/>
                <c:pt idx="0">
                  <c:v>0.10494614418191806</c:v>
                </c:pt>
                <c:pt idx="1">
                  <c:v>6.4273454888268425E-2</c:v>
                </c:pt>
                <c:pt idx="2">
                  <c:v>0.14972620679037571</c:v>
                </c:pt>
                <c:pt idx="3">
                  <c:v>0.10776675593535401</c:v>
                </c:pt>
                <c:pt idx="4">
                  <c:v>2.8263137987596151E-2</c:v>
                </c:pt>
                <c:pt idx="5">
                  <c:v>4.8353344344616413E-3</c:v>
                </c:pt>
              </c:numCache>
            </c:numRef>
          </c:val>
          <c:smooth val="0"/>
          <c:extLst>
            <c:ext xmlns:c16="http://schemas.microsoft.com/office/drawing/2014/chart" uri="{C3380CC4-5D6E-409C-BE32-E72D297353CC}">
              <c16:uniqueId val="{00000004-EC12-4C71-BC6F-E5DD1DED67F1}"/>
            </c:ext>
          </c:extLst>
        </c:ser>
        <c:ser>
          <c:idx val="5"/>
          <c:order val="5"/>
          <c:tx>
            <c:strRef>
              <c:f>'Rates 2015'!$V$21</c:f>
              <c:strCache>
                <c:ptCount val="1"/>
                <c:pt idx="0">
                  <c:v>White, 2006</c:v>
                </c:pt>
              </c:strCache>
            </c:strRef>
          </c:tx>
          <c:spPr>
            <a:ln w="19050" cap="rnd">
              <a:solidFill>
                <a:schemeClr val="accent6"/>
              </a:solidFill>
              <a:round/>
            </a:ln>
            <a:effectLst/>
          </c:spPr>
          <c:marker>
            <c:symbol val="triangle"/>
            <c:size val="7"/>
            <c:spPr>
              <a:solidFill>
                <a:schemeClr val="accent6"/>
              </a:solidFill>
              <a:ln w="9525">
                <a:solidFill>
                  <a:schemeClr val="accent6"/>
                </a:solidFill>
              </a:ln>
              <a:effectLst/>
            </c:spPr>
          </c:marker>
          <c:cat>
            <c:strRef>
              <c:f>'Rates 2015'!$W$15:$AB$15</c:f>
              <c:strCache>
                <c:ptCount val="6"/>
                <c:pt idx="0">
                  <c:v>3-3.99</c:v>
                </c:pt>
                <c:pt idx="1">
                  <c:v>4-4.99</c:v>
                </c:pt>
                <c:pt idx="2">
                  <c:v>5-5.99</c:v>
                </c:pt>
                <c:pt idx="3">
                  <c:v>6-6.99</c:v>
                </c:pt>
                <c:pt idx="4">
                  <c:v>7-7.99</c:v>
                </c:pt>
                <c:pt idx="5">
                  <c:v>8 or more</c:v>
                </c:pt>
              </c:strCache>
            </c:strRef>
          </c:cat>
          <c:val>
            <c:numRef>
              <c:f>'Rates 2015'!$W$21:$AB$21</c:f>
              <c:numCache>
                <c:formatCode>0.00%</c:formatCode>
                <c:ptCount val="6"/>
                <c:pt idx="0">
                  <c:v>5.3785404942217278E-2</c:v>
                </c:pt>
                <c:pt idx="1">
                  <c:v>2.5003316005886699E-2</c:v>
                </c:pt>
                <c:pt idx="2">
                  <c:v>4.1301221763946697E-2</c:v>
                </c:pt>
                <c:pt idx="3">
                  <c:v>3.75649779248751E-2</c:v>
                </c:pt>
                <c:pt idx="4">
                  <c:v>1.4180714951923178E-2</c:v>
                </c:pt>
                <c:pt idx="5">
                  <c:v>3.5463367082904356E-3</c:v>
                </c:pt>
              </c:numCache>
            </c:numRef>
          </c:val>
          <c:smooth val="0"/>
          <c:extLst>
            <c:ext xmlns:c16="http://schemas.microsoft.com/office/drawing/2014/chart" uri="{C3380CC4-5D6E-409C-BE32-E72D297353CC}">
              <c16:uniqueId val="{00000005-EC12-4C71-BC6F-E5DD1DED67F1}"/>
            </c:ext>
          </c:extLst>
        </c:ser>
        <c:dLbls>
          <c:showLegendKey val="0"/>
          <c:showVal val="0"/>
          <c:showCatName val="0"/>
          <c:showSerName val="0"/>
          <c:showPercent val="0"/>
          <c:showBubbleSize val="0"/>
        </c:dLbls>
        <c:marker val="1"/>
        <c:smooth val="0"/>
        <c:axId val="313830320"/>
        <c:axId val="313835568"/>
      </c:lineChart>
      <c:catAx>
        <c:axId val="313830320"/>
        <c:scaling>
          <c:orientation val="minMax"/>
        </c:scaling>
        <c:delete val="0"/>
        <c:axPos val="b"/>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Percentage Points by Which APR Exceeds Treasury Rate</a:t>
                </a:r>
              </a:p>
            </c:rich>
          </c:tx>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835568"/>
        <c:crosses val="autoZero"/>
        <c:auto val="1"/>
        <c:lblAlgn val="ctr"/>
        <c:lblOffset val="100"/>
        <c:tickMarkSkip val="1"/>
        <c:noMultiLvlLbl val="0"/>
      </c:catAx>
      <c:valAx>
        <c:axId val="313835568"/>
        <c:scaling>
          <c:orientation val="minMax"/>
        </c:scaling>
        <c:delete val="0"/>
        <c:axPos val="l"/>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sz="1600"/>
                  <a:t>Share of Loans</a:t>
                </a:r>
              </a:p>
            </c:rich>
          </c:tx>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13830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17508-E51A-4BAD-8520-417FC322EA7D}" type="datetimeFigureOut">
              <a:rPr lang="en-US" smtClean="0"/>
              <a:t>8/4/2020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F65F5F-5E5A-406B-BD28-4042E4428E1E}" type="slidenum">
              <a:rPr lang="en-US" smtClean="0"/>
              <a:t>‹#›</a:t>
            </a:fld>
            <a:endParaRPr lang="en-US"/>
          </a:p>
        </p:txBody>
      </p:sp>
    </p:spTree>
    <p:extLst>
      <p:ext uri="{BB962C8B-B14F-4D97-AF65-F5344CB8AC3E}">
        <p14:creationId xmlns:p14="http://schemas.microsoft.com/office/powerpoint/2010/main" val="27771926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F65F5F-5E5A-406B-BD28-4042E4428E1E}" type="slidenum">
              <a:rPr lang="en-US" smtClean="0"/>
              <a:t>57</a:t>
            </a:fld>
            <a:endParaRPr lang="en-US"/>
          </a:p>
        </p:txBody>
      </p:sp>
    </p:spTree>
    <p:extLst>
      <p:ext uri="{BB962C8B-B14F-4D97-AF65-F5344CB8AC3E}">
        <p14:creationId xmlns:p14="http://schemas.microsoft.com/office/powerpoint/2010/main" val="3130468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FA9A13D1-E279-42DD-BB3C-1752E55AB318}" type="datetimeFigureOut">
              <a:rPr lang="en-US" smtClean="0"/>
              <a:pPr/>
              <a:t>8/4/2020</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54137C6D-94B2-4F08-ACBF-0D8EF6D4C21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A9A13D1-E279-42DD-BB3C-1752E55AB318}" type="datetimeFigureOut">
              <a:rPr lang="en-US" smtClean="0"/>
              <a:pPr/>
              <a:t>8/4/2020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FA9A13D1-E279-42DD-BB3C-1752E55AB318}" type="datetimeFigureOut">
              <a:rPr lang="en-US" smtClean="0"/>
              <a:pPr/>
              <a:t>8/4/2020</a:t>
            </a:fld>
            <a:endParaRPr lang="en-US"/>
          </a:p>
        </p:txBody>
      </p:sp>
      <p:sp>
        <p:nvSpPr>
          <p:cNvPr id="27" name="Slide Number Placeholder 26"/>
          <p:cNvSpPr>
            <a:spLocks noGrp="1"/>
          </p:cNvSpPr>
          <p:nvPr>
            <p:ph type="sldNum" sz="quarter" idx="11"/>
          </p:nvPr>
        </p:nvSpPr>
        <p:spPr/>
        <p:txBody>
          <a:bodyPr rtlCol="0"/>
          <a:lstStyle/>
          <a:p>
            <a:fld id="{54137C6D-94B2-4F08-ACBF-0D8EF6D4C21D}"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FA9A13D1-E279-42DD-BB3C-1752E55AB318}" type="datetimeFigureOut">
              <a:rPr lang="en-US" smtClean="0"/>
              <a:pPr/>
              <a:t>8/4/2020</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54137C6D-94B2-4F08-ACBF-0D8EF6D4C21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A13D1-E279-42DD-BB3C-1752E55AB318}" type="datetimeFigureOut">
              <a:rPr lang="en-US" smtClean="0"/>
              <a:pPr/>
              <a:t>8/4/2020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A9A13D1-E279-42DD-BB3C-1752E55AB318}" type="datetimeFigureOut">
              <a:rPr lang="en-US" smtClean="0"/>
              <a:pPr/>
              <a:t>8/4/2020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137C6D-94B2-4F08-ACBF-0D8EF6D4C21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FA9A13D1-E279-42DD-BB3C-1752E55AB318}" type="datetimeFigureOut">
              <a:rPr lang="en-US" smtClean="0"/>
              <a:pPr/>
              <a:t>8/4/2020</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54137C6D-94B2-4F08-ACBF-0D8EF6D4C21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image" Target="../media/image4.emf"/></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responsiblelending.org/state-lending/mortgages" TargetMode="Externa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s://www.responsiblelending.org/issues/8-signs-predatory-mortgag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www.princeton.edu/~atif/OnlineAppendix_MortgageCrisis.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wmf"/></Relationships>
</file>

<file path=ppt/slides/_rels/slide5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federalreserve.gov/econres/matteo-iacoviello.htm"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p:txBody>
          <a:bodyPr/>
          <a:lstStyle/>
          <a:p>
            <a:r>
              <a:rPr lang="en-US" dirty="0"/>
              <a:t>ECN741:  Urban Economics</a:t>
            </a:r>
          </a:p>
        </p:txBody>
      </p:sp>
      <p:sp>
        <p:nvSpPr>
          <p:cNvPr id="3" name="Subtitle"/>
          <p:cNvSpPr>
            <a:spLocks noGrp="1"/>
          </p:cNvSpPr>
          <p:nvPr>
            <p:ph type="subTitle" idx="1"/>
          </p:nvPr>
        </p:nvSpPr>
        <p:spPr>
          <a:xfrm>
            <a:off x="457200" y="3899938"/>
            <a:ext cx="5410200" cy="1752600"/>
          </a:xfrm>
        </p:spPr>
        <p:txBody>
          <a:bodyPr>
            <a:normAutofit/>
          </a:bodyPr>
          <a:lstStyle/>
          <a:p>
            <a:r>
              <a:rPr lang="en-US" sz="4000" dirty="0"/>
              <a:t>Mortgage Markets and Predatory Lending</a:t>
            </a:r>
          </a:p>
        </p:txBody>
      </p:sp>
      <p:sp>
        <p:nvSpPr>
          <p:cNvPr id="5" name="TextBox"/>
          <p:cNvSpPr txBox="1"/>
          <p:nvPr/>
        </p:nvSpPr>
        <p:spPr>
          <a:xfrm>
            <a:off x="533400" y="6019800"/>
            <a:ext cx="7467600" cy="369332"/>
          </a:xfrm>
          <a:prstGeom prst="rect">
            <a:avLst/>
          </a:prstGeom>
          <a:noFill/>
        </p:spPr>
        <p:txBody>
          <a:bodyPr wrap="square" rtlCol="0">
            <a:spAutoFit/>
          </a:bodyPr>
          <a:lstStyle/>
          <a:p>
            <a:r>
              <a:rPr lang="en-US" dirty="0"/>
              <a:t>Professor John Yinger, The Maxwell School, Syracuse University, 2020</a:t>
            </a:r>
          </a:p>
        </p:txBody>
      </p:sp>
      <p:pic>
        <p:nvPicPr>
          <p:cNvPr id="1026"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6629400" y="762000"/>
            <a:ext cx="1818742" cy="180959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371600"/>
            <a:ext cx="8229600" cy="5257800"/>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500" b="1" i="0" u="none" strike="noStrike" kern="1200" cap="none" spc="0" normalizeH="0" baseline="0" noProof="0" dirty="0">
                <a:ln>
                  <a:noFill/>
                </a:ln>
                <a:solidFill>
                  <a:schemeClr val="tx2"/>
                </a:solidFill>
                <a:effectLst/>
                <a:uLnTx/>
                <a:uFillTx/>
                <a:latin typeface="+mn-lt"/>
                <a:ea typeface="SimSun" pitchFamily="2" charset="-122"/>
                <a:cs typeface="+mn-cs"/>
              </a:rPr>
              <a:t>The Secondary Mortgage Market</a:t>
            </a: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a:solidFill>
                <a:schemeClr val="tx2"/>
              </a:solidFill>
              <a:ea typeface="SimSun" pitchFamily="2" charset="-122"/>
            </a:endParaRPr>
          </a:p>
          <a:p>
            <a:pPr marL="365760" lvl="0" indent="-256032">
              <a:spcBef>
                <a:spcPts val="300"/>
              </a:spcBef>
              <a:buClr>
                <a:schemeClr val="accent3"/>
              </a:buClr>
              <a:buFont typeface="Georgia"/>
              <a:buChar char="•"/>
              <a:defRPr/>
            </a:pPr>
            <a:r>
              <a:rPr lang="en-US" sz="3200" dirty="0">
                <a:solidFill>
                  <a:schemeClr val="accent2"/>
                </a:solidFill>
              </a:rPr>
              <a:t>Of the 20.2 million home loans originated or purchased in 2004 by lenders covered by HMDA, 14.1 million, or roughly 70 percent, were sold in 2004.</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a:solidFill>
                  <a:schemeClr val="accent2"/>
                </a:solidFill>
              </a:rPr>
              <a:t>An unknown number of these loans were (or will be) sold on the secondary market in later years.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5064125"/>
          </a:xfrm>
          <a:prstGeom prst="rect">
            <a:avLst/>
          </a:prstGeom>
        </p:spPr>
        <p:txBody>
          <a:bodyPr vert="horz">
            <a:normAutofit fontScale="62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5100" b="1" i="0" u="none" strike="noStrike" kern="1200" cap="none" spc="0" normalizeH="0" baseline="0" noProof="0" dirty="0">
                <a:ln>
                  <a:noFill/>
                </a:ln>
                <a:solidFill>
                  <a:schemeClr val="tx2"/>
                </a:solidFill>
                <a:effectLst/>
                <a:uLnTx/>
                <a:uFillTx/>
                <a:latin typeface="+mn-lt"/>
                <a:ea typeface="SimSun" pitchFamily="2" charset="-122"/>
                <a:cs typeface="+mn-cs"/>
              </a:rPr>
              <a:t>The Role of the GSEs, Pre-Crash</a:t>
            </a:r>
          </a:p>
          <a:p>
            <a:pPr marL="365760" lvl="0" indent="-256032" algn="ctr">
              <a:lnSpc>
                <a:spcPct val="50000"/>
              </a:lnSpc>
              <a:spcBef>
                <a:spcPts val="300"/>
              </a:spcBef>
              <a:buClr>
                <a:schemeClr val="accent3"/>
              </a:buClr>
              <a:defRPr/>
            </a:pPr>
            <a:endParaRPr lang="en-US" altLang="zh-CN" sz="3600" dirty="0">
              <a:solidFill>
                <a:schemeClr val="tx2"/>
              </a:solidFill>
              <a:ea typeface="SimSun" pitchFamily="2" charset="-122"/>
            </a:endParaRPr>
          </a:p>
          <a:p>
            <a:pPr marL="365760" indent="-256032">
              <a:spcBef>
                <a:spcPts val="300"/>
              </a:spcBef>
              <a:buClr>
                <a:schemeClr val="accent3"/>
              </a:buClr>
              <a:buFont typeface="Georgia"/>
              <a:buChar char="•"/>
              <a:defRPr/>
            </a:pPr>
            <a:r>
              <a:rPr lang="en-US" sz="3400" dirty="0">
                <a:solidFill>
                  <a:schemeClr val="accent2"/>
                </a:solidFill>
              </a:rPr>
              <a:t>Fannie Mae and Freddie Mac, originally government-sponsored enterprises (GSEs), were private companies widely thought (correctly) to have implicit government backing. </a:t>
            </a:r>
          </a:p>
          <a:p>
            <a:pPr marL="109728">
              <a:lnSpc>
                <a:spcPct val="70000"/>
              </a:lnSpc>
              <a:spcBef>
                <a:spcPts val="300"/>
              </a:spcBef>
              <a:buClr>
                <a:schemeClr val="accent3"/>
              </a:buClr>
              <a:defRPr/>
            </a:pPr>
            <a:r>
              <a:rPr lang="en-US" sz="3400" dirty="0">
                <a:solidFill>
                  <a:schemeClr val="accent2"/>
                </a:solidFill>
              </a:rPr>
              <a:t> </a:t>
            </a:r>
          </a:p>
          <a:p>
            <a:pPr marL="365760" lvl="0" indent="-256032">
              <a:spcBef>
                <a:spcPts val="300"/>
              </a:spcBef>
              <a:buClr>
                <a:schemeClr val="accent3"/>
              </a:buClr>
              <a:buFont typeface="Georgia"/>
              <a:buChar char="•"/>
              <a:defRPr/>
            </a:pPr>
            <a:r>
              <a:rPr lang="en-US" sz="3400" dirty="0">
                <a:solidFill>
                  <a:schemeClr val="accent2"/>
                </a:solidFill>
              </a:rPr>
              <a:t>They mainly purchased conventional, low-risk loans for purchase or refinancing.</a:t>
            </a:r>
          </a:p>
          <a:p>
            <a:pPr marL="365760" lvl="0" indent="-256032">
              <a:lnSpc>
                <a:spcPct val="70000"/>
              </a:lnSpc>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a:solidFill>
                  <a:schemeClr val="accent2"/>
                </a:solidFill>
              </a:rPr>
              <a:t>They bought 35% of the loans purchased by secondary-market institutions.</a:t>
            </a:r>
          </a:p>
          <a:p>
            <a:pPr marL="365760" lvl="0" indent="-256032">
              <a:lnSpc>
                <a:spcPct val="70000"/>
              </a:lnSpc>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a:solidFill>
                  <a:schemeClr val="accent2"/>
                </a:solidFill>
              </a:rPr>
              <a:t>Other purchasers included banks (8%), private securitization pools (5%), and mortgage and insurance companies (9%).</a:t>
            </a:r>
          </a:p>
          <a:p>
            <a:pPr marL="365760" lvl="0" indent="-256032">
              <a:lnSpc>
                <a:spcPct val="70000"/>
              </a:lnSpc>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a:solidFill>
                  <a:schemeClr val="accent2"/>
                </a:solidFill>
              </a:rPr>
              <a:t>About 11% of purchases were by firms affiliated with the original lender.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1030" name="Figures" descr="Please contact Professor Yinger for details regarding figures and graphs."/>
          <p:cNvGraphicFramePr>
            <a:graphicFrameLocks noChangeAspect="1"/>
          </p:cNvGraphicFramePr>
          <p:nvPr>
            <p:extLst>
              <p:ext uri="{D42A27DB-BD31-4B8C-83A1-F6EECF244321}">
                <p14:modId xmlns:p14="http://schemas.microsoft.com/office/powerpoint/2010/main" val="2350747215"/>
              </p:ext>
            </p:extLst>
          </p:nvPr>
        </p:nvGraphicFramePr>
        <p:xfrm>
          <a:off x="762001" y="1176338"/>
          <a:ext cx="7391400" cy="5453062"/>
        </p:xfrm>
        <a:graphic>
          <a:graphicData uri="http://schemas.openxmlformats.org/presentationml/2006/ole">
            <mc:AlternateContent xmlns:mc="http://schemas.openxmlformats.org/markup-compatibility/2006">
              <mc:Choice xmlns:v="urn:schemas-microsoft-com:vml" Requires="v">
                <p:oleObj spid="_x0000_s1120" name="Document" r:id="rId3" imgW="5491805" imgH="4505011" progId="Word.Document.12">
                  <p:embed/>
                </p:oleObj>
              </mc:Choice>
              <mc:Fallback>
                <p:oleObj name="Document" r:id="rId3" imgW="5491805" imgH="4505011" progId="Word.Document.12">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1" y="1176338"/>
                        <a:ext cx="7391400" cy="545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5216525"/>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600" b="1" i="0" u="none" strike="noStrike" kern="1200" cap="none" spc="0" normalizeH="0" baseline="0" noProof="0" dirty="0">
                <a:ln>
                  <a:noFill/>
                </a:ln>
                <a:solidFill>
                  <a:schemeClr val="tx2"/>
                </a:solidFill>
                <a:effectLst/>
                <a:uLnTx/>
                <a:uFillTx/>
                <a:latin typeface="+mn-lt"/>
                <a:ea typeface="SimSun" pitchFamily="2" charset="-122"/>
                <a:cs typeface="+mn-cs"/>
              </a:rPr>
              <a:t>New Products</a:t>
            </a:r>
          </a:p>
          <a:p>
            <a:pPr marL="365760" marR="0" lvl="0" indent="-256032" algn="ctr" defTabSz="914400" rtl="0" eaLnBrk="1" fontAlgn="auto" latinLnBrk="0" hangingPunct="1">
              <a:lnSpc>
                <a:spcPct val="4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rPr>
              <a:t>These changes have led to new products.</a:t>
            </a: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Many types of mortgages are now issued, some of them, called </a:t>
            </a: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subprime</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 at high interest rates.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Many high-risk borrowers can now get a mortgage if they are willing to pay a high rate.</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Lenders buy </a:t>
            </a: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credit scores</a:t>
            </a:r>
            <a:r>
              <a:rPr kumimoji="0" lang="en-US" altLang="zh-CN" sz="2600" b="0" i="0" u="none" strike="noStrike" kern="1200" cap="none" spc="0" normalizeH="0" baseline="0" noProof="0" dirty="0">
                <a:ln>
                  <a:noFill/>
                </a:ln>
                <a:solidFill>
                  <a:schemeClr val="accent3"/>
                </a:solidFill>
                <a:effectLst/>
                <a:uLnTx/>
                <a:uFillTx/>
                <a:latin typeface="+mn-lt"/>
                <a:ea typeface="SimSun" pitchFamily="2" charset="-122"/>
                <a:cs typeface="+mn-cs"/>
              </a:rPr>
              <a:t> </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and </a:t>
            </a: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automated underwriting systems</a:t>
            </a:r>
            <a:r>
              <a:rPr kumimoji="0" lang="en-US" altLang="zh-CN" sz="2600" b="0" i="0" u="none" strike="noStrike" kern="1200" cap="none" spc="0" normalizeH="0" baseline="0" noProof="0" dirty="0">
                <a:ln>
                  <a:noFill/>
                </a:ln>
                <a:solidFill>
                  <a:schemeClr val="accent3"/>
                </a:solidFill>
                <a:effectLst/>
                <a:uLnTx/>
                <a:uFillTx/>
                <a:latin typeface="+mn-lt"/>
                <a:ea typeface="SimSun" pitchFamily="2" charset="-122"/>
                <a:cs typeface="+mn-cs"/>
              </a:rPr>
              <a:t> </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to predict which potential borrowers are most likely to default. </a:t>
            </a: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fontScale="92500"/>
          </a:bodyPr>
          <a:lstStyle/>
          <a:p>
            <a:pPr algn="ctr">
              <a:buNone/>
            </a:pPr>
            <a:r>
              <a:rPr lang="en-US" sz="3200" b="1" dirty="0">
                <a:solidFill>
                  <a:schemeClr val="tx2"/>
                </a:solidFill>
              </a:rPr>
              <a:t>The Pros and Cons of New Products</a:t>
            </a:r>
          </a:p>
          <a:p>
            <a:pPr algn="ctr">
              <a:buNone/>
            </a:pPr>
            <a:endParaRPr lang="en-US" dirty="0"/>
          </a:p>
          <a:p>
            <a:r>
              <a:rPr lang="en-US" dirty="0"/>
              <a:t>These new products dramatically changed mortgage markets.</a:t>
            </a:r>
          </a:p>
          <a:p>
            <a:endParaRPr lang="en-US" dirty="0">
              <a:solidFill>
                <a:schemeClr val="accent2"/>
              </a:solidFill>
            </a:endParaRPr>
          </a:p>
          <a:p>
            <a:pPr lvl="1"/>
            <a:r>
              <a:rPr lang="en-US" dirty="0"/>
              <a:t>This products had the great </a:t>
            </a:r>
            <a:r>
              <a:rPr lang="en-US" b="1" dirty="0"/>
              <a:t>advantage</a:t>
            </a:r>
            <a:r>
              <a:rPr lang="en-US" dirty="0"/>
              <a:t> that they expanded the set of people who could obtain mortgages.</a:t>
            </a:r>
          </a:p>
          <a:p>
            <a:pPr lvl="1"/>
            <a:endParaRPr lang="en-US" dirty="0">
              <a:solidFill>
                <a:schemeClr val="accent2"/>
              </a:solidFill>
            </a:endParaRPr>
          </a:p>
          <a:p>
            <a:pPr lvl="1"/>
            <a:r>
              <a:rPr lang="en-US" dirty="0"/>
              <a:t>And the great </a:t>
            </a:r>
            <a:r>
              <a:rPr lang="en-US" b="1" dirty="0"/>
              <a:t>disadvantage</a:t>
            </a:r>
            <a:r>
              <a:rPr lang="en-US" dirty="0"/>
              <a:t> that they opened the door for a lot of mischief in the form of unwarranted fees and pricing practices and in the form of charging some people more that they should have paid.</a:t>
            </a:r>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811822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The mortgage market</a:t>
            </a:r>
          </a:p>
          <a:p>
            <a:pPr lvl="1"/>
            <a:endParaRPr lang="en-US" dirty="0"/>
          </a:p>
          <a:p>
            <a:pPr lvl="1"/>
            <a:r>
              <a:rPr lang="en-US" dirty="0">
                <a:solidFill>
                  <a:srgbClr val="FF0000"/>
                </a:solidFill>
              </a:rPr>
              <a:t>2. Predatory lending</a:t>
            </a:r>
          </a:p>
          <a:p>
            <a:pPr lvl="1"/>
            <a:endParaRPr lang="en-US" dirty="0"/>
          </a:p>
          <a:p>
            <a:pPr lvl="1"/>
            <a:r>
              <a:rPr lang="en-US" dirty="0"/>
              <a:t>3. The default crisis and its aftermath</a:t>
            </a:r>
          </a:p>
          <a:p>
            <a:pPr lvl="1"/>
            <a:endParaRPr lang="en-US" dirty="0"/>
          </a:p>
          <a:p>
            <a:pPr lvl="1"/>
            <a:r>
              <a:rPr lang="en-US" dirty="0"/>
              <a:t>4. The new Consumer Finance Protection Bureau</a:t>
            </a:r>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177459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47593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600" b="1" i="0" u="none" strike="noStrike" kern="1200" cap="none" spc="0" normalizeH="0" baseline="0" noProof="0" dirty="0">
                <a:ln>
                  <a:noFill/>
                </a:ln>
                <a:solidFill>
                  <a:schemeClr val="tx2"/>
                </a:solidFill>
                <a:effectLst/>
                <a:uLnTx/>
                <a:uFillTx/>
                <a:latin typeface="+mn-lt"/>
                <a:ea typeface="SimSun" pitchFamily="2" charset="-122"/>
                <a:cs typeface="+mn-cs"/>
              </a:rPr>
              <a:t>New Practices</a:t>
            </a:r>
          </a:p>
          <a:p>
            <a:pPr marL="365760" marR="0" lvl="0" indent="-256032" algn="ctr" defTabSz="914400" rtl="0" eaLnBrk="1" fontAlgn="auto" latinLnBrk="0" hangingPunct="1">
              <a:lnSpc>
                <a:spcPct val="4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rPr>
              <a:t>With new products come new practices.</a:t>
            </a: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The complexity of today’s mortgage market puts consumers at a disadvantage.</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Some unscrupulous lenders use misleading or fraudulent tactics to collect interest payments or fees above competitive levels, which is called </a:t>
            </a: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predatory lending</a:t>
            </a:r>
            <a:r>
              <a:rPr kumimoji="0" lang="en-US" altLang="zh-CN" sz="2600" b="0" i="0" u="none" strike="noStrike" kern="1200" cap="none" spc="0" normalizeH="0" baseline="0" noProof="0" dirty="0">
                <a:ln>
                  <a:noFill/>
                </a:ln>
                <a:solidFill>
                  <a:schemeClr val="accent3"/>
                </a:solidFill>
                <a:effectLst/>
                <a:uLnTx/>
                <a:uFillTx/>
                <a:latin typeface="+mn-lt"/>
                <a:ea typeface="SimSun" pitchFamily="2" charset="-122"/>
                <a:cs typeface="+mn-cs"/>
              </a:rPr>
              <a:t>. </a:t>
            </a:r>
            <a:endParaRPr kumimoji="0" lang="en-US" sz="2600" b="0" i="0" u="none" strike="noStrike" kern="1200" cap="none" spc="0" normalizeH="0" baseline="0" noProof="0" dirty="0">
              <a:ln>
                <a:noFill/>
              </a:ln>
              <a:solidFill>
                <a:schemeClr val="accent3"/>
              </a:solidFill>
              <a:effectLst/>
              <a:uLnTx/>
              <a:uFillTx/>
              <a:latin typeface="+mn-lt"/>
              <a:ea typeface="+mn-ea"/>
              <a:cs typeface="+mn-cs"/>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350264"/>
            <a:ext cx="8229600" cy="5355336"/>
          </a:xfrm>
        </p:spPr>
        <p:txBody>
          <a:bodyPr>
            <a:normAutofit fontScale="85000" lnSpcReduction="20000"/>
          </a:bodyPr>
          <a:lstStyle/>
          <a:p>
            <a:pPr algn="ctr">
              <a:buNone/>
            </a:pPr>
            <a:r>
              <a:rPr lang="en-US" sz="4100" b="1" dirty="0">
                <a:solidFill>
                  <a:schemeClr val="tx2"/>
                </a:solidFill>
              </a:rPr>
              <a:t>Types of Predatory Lending</a:t>
            </a:r>
          </a:p>
          <a:p>
            <a:pPr algn="ctr">
              <a:lnSpc>
                <a:spcPct val="70000"/>
              </a:lnSpc>
              <a:buNone/>
            </a:pPr>
            <a:endParaRPr lang="en-US" dirty="0"/>
          </a:p>
          <a:p>
            <a:r>
              <a:rPr lang="en-US" dirty="0"/>
              <a:t>Questionable or illegal practices include:</a:t>
            </a:r>
          </a:p>
          <a:p>
            <a:pPr>
              <a:lnSpc>
                <a:spcPct val="70000"/>
              </a:lnSpc>
            </a:pPr>
            <a:endParaRPr lang="en-US" dirty="0"/>
          </a:p>
          <a:p>
            <a:pPr lvl="1"/>
            <a:r>
              <a:rPr lang="en-US" dirty="0"/>
              <a:t>Making loans that exceed the borrower’s ability to pay, sometimes with “teaser rates” (2/28 or 3/27 loans);</a:t>
            </a:r>
          </a:p>
          <a:p>
            <a:pPr lvl="1">
              <a:lnSpc>
                <a:spcPct val="70000"/>
              </a:lnSpc>
            </a:pPr>
            <a:endParaRPr lang="en-US" dirty="0"/>
          </a:p>
          <a:p>
            <a:pPr lvl="1"/>
            <a:r>
              <a:rPr lang="en-US" dirty="0"/>
              <a:t>Inducing repeated refinancing accompanied by high fees (‘‘loan flipping’’);</a:t>
            </a:r>
          </a:p>
          <a:p>
            <a:pPr lvl="1">
              <a:lnSpc>
                <a:spcPct val="70000"/>
              </a:lnSpc>
            </a:pPr>
            <a:endParaRPr lang="en-US" dirty="0"/>
          </a:p>
          <a:p>
            <a:pPr lvl="1"/>
            <a:r>
              <a:rPr lang="en-US" dirty="0"/>
              <a:t>Inducing the consumer, through deception or fraud, to accept loan add-ons, such as credit insurance;</a:t>
            </a:r>
          </a:p>
          <a:p>
            <a:pPr lvl="1">
              <a:lnSpc>
                <a:spcPct val="70000"/>
              </a:lnSpc>
            </a:pPr>
            <a:endParaRPr lang="en-US" dirty="0"/>
          </a:p>
          <a:p>
            <a:pPr lvl="1"/>
            <a:r>
              <a:rPr lang="en-US" dirty="0"/>
              <a:t>‘‘Steering’’ borrowers qualified for lower-rate loans into higher-priced loans;</a:t>
            </a:r>
          </a:p>
          <a:p>
            <a:pPr lvl="1">
              <a:lnSpc>
                <a:spcPct val="70000"/>
              </a:lnSpc>
            </a:pPr>
            <a:endParaRPr lang="en-US" dirty="0"/>
          </a:p>
          <a:p>
            <a:pPr lvl="1"/>
            <a:r>
              <a:rPr lang="en-US" dirty="0"/>
              <a:t>Overestimating the value of the collateral to overstate available equity or induce a consumer to pay an inflated price for a home.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algn="ctr">
              <a:buNone/>
            </a:pPr>
            <a:r>
              <a:rPr lang="en-US" sz="3200" b="1" dirty="0">
                <a:solidFill>
                  <a:schemeClr val="tx2"/>
                </a:solidFill>
              </a:rPr>
              <a:t>The Extent of Predatory Lending</a:t>
            </a:r>
          </a:p>
          <a:p>
            <a:pPr>
              <a:lnSpc>
                <a:spcPct val="60000"/>
              </a:lnSpc>
            </a:pPr>
            <a:endParaRPr lang="en-US" dirty="0"/>
          </a:p>
          <a:p>
            <a:r>
              <a:rPr lang="en-US" dirty="0">
                <a:solidFill>
                  <a:schemeClr val="accent1"/>
                </a:solidFill>
              </a:rPr>
              <a:t>Nobody knows how much predatory lending existed before the crisis or how much remains.</a:t>
            </a:r>
          </a:p>
          <a:p>
            <a:pPr>
              <a:lnSpc>
                <a:spcPct val="50000"/>
              </a:lnSpc>
            </a:pPr>
            <a:endParaRPr lang="en-US" dirty="0">
              <a:solidFill>
                <a:schemeClr val="accent2"/>
              </a:solidFill>
            </a:endParaRPr>
          </a:p>
          <a:p>
            <a:pPr>
              <a:lnSpc>
                <a:spcPct val="50000"/>
              </a:lnSpc>
            </a:pPr>
            <a:endParaRPr lang="en-US" dirty="0">
              <a:solidFill>
                <a:schemeClr val="accent2"/>
              </a:solidFill>
            </a:endParaRPr>
          </a:p>
          <a:p>
            <a:pPr lvl="1"/>
            <a:r>
              <a:rPr lang="en-US" dirty="0"/>
              <a:t>Even without predatory lending, subprime loans would be more common in places with more credit problems.</a:t>
            </a:r>
          </a:p>
          <a:p>
            <a:endParaRPr lang="en-US" dirty="0">
              <a:solidFill>
                <a:schemeClr val="accent1"/>
              </a:solidFill>
            </a:endParaRPr>
          </a:p>
          <a:p>
            <a:r>
              <a:rPr lang="en-US" dirty="0">
                <a:solidFill>
                  <a:schemeClr val="accent1"/>
                </a:solidFill>
              </a:rPr>
              <a:t>But there were dramatic increases in high-interest loans, especially in minority and low-income neighborhoods.</a:t>
            </a:r>
          </a:p>
          <a:p>
            <a:pPr>
              <a:lnSpc>
                <a:spcPct val="60000"/>
              </a:lnSpc>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marL="109728" indent="0" algn="ctr">
              <a:lnSpc>
                <a:spcPct val="60000"/>
              </a:lnSpc>
              <a:buNone/>
            </a:pPr>
            <a:r>
              <a:rPr lang="en-US" dirty="0"/>
              <a:t>Increases in High Cost Loans (HUD)</a:t>
            </a:r>
          </a:p>
        </p:txBody>
      </p:sp>
      <p:pic>
        <p:nvPicPr>
          <p:cNvPr id="5" name="Chart" descr="Please contact Professor Yinger for details regarding figures and graphs."/>
          <p:cNvPicPr>
            <a:picLocks noChangeAspect="1"/>
          </p:cNvPicPr>
          <p:nvPr/>
        </p:nvPicPr>
        <p:blipFill rotWithShape="1">
          <a:blip r:embed="rId2">
            <a:extLst>
              <a:ext uri="{28A0092B-C50C-407E-A947-70E740481C1C}">
                <a14:useLocalDpi xmlns:a14="http://schemas.microsoft.com/office/drawing/2010/main" val="0"/>
              </a:ext>
            </a:extLst>
          </a:blip>
          <a:srcRect l="11201" t="13354" r="13420" b="13330"/>
          <a:stretch/>
        </p:blipFill>
        <p:spPr>
          <a:xfrm>
            <a:off x="1267028" y="1847909"/>
            <a:ext cx="6581572" cy="4933891"/>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747206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The mortgage market</a:t>
            </a:r>
          </a:p>
          <a:p>
            <a:pPr lvl="1"/>
            <a:endParaRPr lang="en-US" dirty="0"/>
          </a:p>
          <a:p>
            <a:pPr lvl="1"/>
            <a:r>
              <a:rPr lang="en-US" dirty="0"/>
              <a:t>2. Predatory lending</a:t>
            </a:r>
          </a:p>
          <a:p>
            <a:pPr lvl="1"/>
            <a:endParaRPr lang="en-US" dirty="0"/>
          </a:p>
          <a:p>
            <a:pPr lvl="1"/>
            <a:r>
              <a:rPr lang="en-US" dirty="0"/>
              <a:t>3. The default crisis and its aftermath</a:t>
            </a:r>
          </a:p>
          <a:p>
            <a:pPr lvl="1"/>
            <a:endParaRPr lang="en-US" dirty="0"/>
          </a:p>
          <a:p>
            <a:pPr lvl="1"/>
            <a:r>
              <a:rPr lang="en-US" dirty="0"/>
              <a:t>4. The new Consumer Finance Protection Bureau</a:t>
            </a:r>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9" name="Chart" descr="Please contact Professor Yinger for details regarding figures and graphs.">
            <a:extLst>
              <a:ext uri="{FF2B5EF4-FFF2-40B4-BE49-F238E27FC236}">
                <a16:creationId xmlns:a16="http://schemas.microsoft.com/office/drawing/2014/main" id="{FFEB8AB7-5D11-4134-BE46-93F32F876399}"/>
              </a:ext>
            </a:extLst>
          </p:cNvPr>
          <p:cNvGrpSpPr/>
          <p:nvPr/>
        </p:nvGrpSpPr>
        <p:grpSpPr>
          <a:xfrm>
            <a:off x="228600" y="1142117"/>
            <a:ext cx="8534400" cy="5690483"/>
            <a:chOff x="228600" y="1142117"/>
            <a:chExt cx="8534400" cy="5690483"/>
          </a:xfrm>
        </p:grpSpPr>
        <p:pic>
          <p:nvPicPr>
            <p:cNvPr id="7" name="Chart" descr="Please contact Professor Yinger for details regarding figures and graphs."/>
            <p:cNvPicPr>
              <a:picLocks noChangeAspect="1"/>
            </p:cNvPicPr>
            <p:nvPr/>
          </p:nvPicPr>
          <p:blipFill rotWithShape="1">
            <a:blip r:embed="rId2"/>
            <a:srcRect l="6666" t="10741" r="45417" b="5555"/>
            <a:stretch/>
          </p:blipFill>
          <p:spPr>
            <a:xfrm>
              <a:off x="2971800" y="1142117"/>
              <a:ext cx="5791200" cy="5690483"/>
            </a:xfrm>
            <a:prstGeom prst="rect">
              <a:avLst/>
            </a:prstGeom>
          </p:spPr>
        </p:pic>
        <p:sp>
          <p:nvSpPr>
            <p:cNvPr id="8" name="TextBox"/>
            <p:cNvSpPr txBox="1"/>
            <p:nvPr/>
          </p:nvSpPr>
          <p:spPr>
            <a:xfrm>
              <a:off x="228600" y="5257800"/>
              <a:ext cx="2785533" cy="954107"/>
            </a:xfrm>
            <a:prstGeom prst="rect">
              <a:avLst/>
            </a:prstGeom>
            <a:noFill/>
          </p:spPr>
          <p:txBody>
            <a:bodyPr wrap="square" rtlCol="0">
              <a:spAutoFit/>
            </a:bodyPr>
            <a:lstStyle/>
            <a:p>
              <a:r>
                <a:rPr lang="en-US" sz="1400" dirty="0"/>
                <a:t>Downloaded from: </a:t>
              </a:r>
            </a:p>
            <a:p>
              <a:endParaRPr lang="en-US" sz="1400" dirty="0"/>
            </a:p>
            <a:p>
              <a:r>
                <a:rPr lang="en-US" sz="1400" dirty="0">
                  <a:hlinkClick r:id="rId3"/>
                </a:rPr>
                <a:t>http://www.responsiblelending.org/state-lending/mortgages</a:t>
              </a:r>
              <a:r>
                <a:rPr lang="en-US" sz="1400" dirty="0"/>
                <a:t> </a:t>
              </a:r>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6488677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6" name="Chart" descr="Please contact Professor Yinger for details regarding figures and graphs."/>
          <p:cNvGraphicFramePr>
            <a:graphicFrameLocks noGrp="1"/>
          </p:cNvGraphicFramePr>
          <p:nvPr>
            <p:extLst>
              <p:ext uri="{D42A27DB-BD31-4B8C-83A1-F6EECF244321}">
                <p14:modId xmlns:p14="http://schemas.microsoft.com/office/powerpoint/2010/main" val="1747234228"/>
              </p:ext>
            </p:extLst>
          </p:nvPr>
        </p:nvGraphicFramePr>
        <p:xfrm>
          <a:off x="609600" y="1181039"/>
          <a:ext cx="8295494" cy="5394334"/>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5" name="Chart" descr="Please contact Professor Yinger for details regarding figures and graphs."/>
          <p:cNvGraphicFramePr>
            <a:graphicFrameLocks noGrp="1"/>
          </p:cNvGraphicFramePr>
          <p:nvPr>
            <p:extLst>
              <p:ext uri="{D42A27DB-BD31-4B8C-83A1-F6EECF244321}">
                <p14:modId xmlns:p14="http://schemas.microsoft.com/office/powerpoint/2010/main" val="926902279"/>
              </p:ext>
            </p:extLst>
          </p:nvPr>
        </p:nvGraphicFramePr>
        <p:xfrm>
          <a:off x="237522" y="1066799"/>
          <a:ext cx="8668956" cy="550906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7428483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6" name="Chart" descr="Please contact Professor Yinger for details regarding figures and graphs."/>
          <p:cNvGraphicFramePr>
            <a:graphicFrameLocks noGrp="1"/>
          </p:cNvGraphicFramePr>
          <p:nvPr>
            <p:extLst>
              <p:ext uri="{D42A27DB-BD31-4B8C-83A1-F6EECF244321}">
                <p14:modId xmlns:p14="http://schemas.microsoft.com/office/powerpoint/2010/main" val="3037644953"/>
              </p:ext>
            </p:extLst>
          </p:nvPr>
        </p:nvGraphicFramePr>
        <p:xfrm>
          <a:off x="237522" y="1142999"/>
          <a:ext cx="8668956" cy="5432867"/>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algn="ctr">
              <a:buNone/>
            </a:pPr>
            <a:r>
              <a:rPr lang="en-US" sz="3200" b="1" dirty="0">
                <a:solidFill>
                  <a:schemeClr val="tx2"/>
                </a:solidFill>
              </a:rPr>
              <a:t>Evidence on Predatory Lending</a:t>
            </a:r>
          </a:p>
          <a:p>
            <a:pPr>
              <a:lnSpc>
                <a:spcPct val="60000"/>
              </a:lnSpc>
            </a:pPr>
            <a:endParaRPr lang="en-US" dirty="0"/>
          </a:p>
          <a:p>
            <a:r>
              <a:rPr lang="en-US" dirty="0">
                <a:solidFill>
                  <a:schemeClr val="accent2"/>
                </a:solidFill>
              </a:rPr>
              <a:t>For a recent discussion of predatory lending practices, see</a:t>
            </a:r>
          </a:p>
          <a:p>
            <a:endParaRPr lang="en-US" dirty="0">
              <a:solidFill>
                <a:schemeClr val="accent2"/>
              </a:solidFill>
            </a:endParaRPr>
          </a:p>
          <a:p>
            <a:pPr lvl="1"/>
            <a:r>
              <a:rPr lang="en-US" dirty="0">
                <a:hlinkClick r:id="rId2"/>
              </a:rPr>
              <a:t>https://www.responsiblelending.org/issues/8-signs-predatory-mortgage</a:t>
            </a:r>
            <a:r>
              <a:rPr lang="en-US" dirty="0"/>
              <a:t> </a:t>
            </a:r>
            <a:endParaRPr lang="en-US" dirty="0">
              <a:solidFill>
                <a:schemeClr val="accent2"/>
              </a:solidFill>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68276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a:buNone/>
            </a:pPr>
            <a:r>
              <a:rPr lang="en-US" sz="3200" b="1" dirty="0">
                <a:solidFill>
                  <a:srgbClr val="FF0000"/>
                </a:solidFill>
              </a:rPr>
              <a:t>Questions</a:t>
            </a:r>
          </a:p>
          <a:p>
            <a:pPr>
              <a:lnSpc>
                <a:spcPct val="60000"/>
              </a:lnSpc>
            </a:pPr>
            <a:endParaRPr lang="en-US" dirty="0"/>
          </a:p>
          <a:p>
            <a:pPr>
              <a:spcBef>
                <a:spcPts val="0"/>
              </a:spcBef>
              <a:spcAft>
                <a:spcPts val="1800"/>
              </a:spcAft>
            </a:pPr>
            <a:r>
              <a:rPr lang="en-US" dirty="0">
                <a:solidFill>
                  <a:schemeClr val="accent2"/>
                </a:solidFill>
              </a:rPr>
              <a:t>What 4 services do lending institutions provide? </a:t>
            </a:r>
          </a:p>
          <a:p>
            <a:pPr>
              <a:spcBef>
                <a:spcPts val="0"/>
              </a:spcBef>
              <a:spcAft>
                <a:spcPts val="1800"/>
              </a:spcAft>
            </a:pPr>
            <a:r>
              <a:rPr lang="en-US" dirty="0">
                <a:solidFill>
                  <a:schemeClr val="accent2"/>
                </a:solidFill>
              </a:rPr>
              <a:t>What is the role of a mortgage broker?</a:t>
            </a:r>
          </a:p>
          <a:p>
            <a:pPr>
              <a:spcBef>
                <a:spcPts val="0"/>
              </a:spcBef>
              <a:spcAft>
                <a:spcPts val="1800"/>
              </a:spcAft>
            </a:pPr>
            <a:r>
              <a:rPr lang="en-US" dirty="0">
                <a:solidFill>
                  <a:schemeClr val="accent2"/>
                </a:solidFill>
              </a:rPr>
              <a:t>What is the secondary mortgage market?</a:t>
            </a:r>
          </a:p>
          <a:p>
            <a:pPr>
              <a:spcBef>
                <a:spcPts val="0"/>
              </a:spcBef>
              <a:spcAft>
                <a:spcPts val="1800"/>
              </a:spcAft>
            </a:pPr>
            <a:r>
              <a:rPr lang="en-US" dirty="0">
                <a:solidFill>
                  <a:schemeClr val="accent2"/>
                </a:solidFill>
              </a:rPr>
              <a:t>What is an automated underwriting system?</a:t>
            </a:r>
          </a:p>
          <a:p>
            <a:pPr>
              <a:spcBef>
                <a:spcPts val="0"/>
              </a:spcBef>
              <a:spcAft>
                <a:spcPts val="1800"/>
              </a:spcAft>
            </a:pPr>
            <a:r>
              <a:rPr lang="en-US" dirty="0">
                <a:solidFill>
                  <a:schemeClr val="accent2"/>
                </a:solidFill>
              </a:rPr>
              <a:t>What is </a:t>
            </a:r>
            <a:r>
              <a:rPr lang="en-US">
                <a:solidFill>
                  <a:schemeClr val="accent2"/>
                </a:solidFill>
              </a:rPr>
              <a:t>predatory lending and what </a:t>
            </a:r>
            <a:r>
              <a:rPr lang="en-US" dirty="0">
                <a:solidFill>
                  <a:schemeClr val="accent2"/>
                </a:solidFill>
              </a:rPr>
              <a:t>forms does it take?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36952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The mortgage market</a:t>
            </a:r>
          </a:p>
          <a:p>
            <a:pPr lvl="1"/>
            <a:endParaRPr lang="en-US" dirty="0"/>
          </a:p>
          <a:p>
            <a:pPr lvl="1"/>
            <a:r>
              <a:rPr lang="en-US" dirty="0"/>
              <a:t>2. Predatory lending</a:t>
            </a:r>
          </a:p>
          <a:p>
            <a:pPr lvl="1"/>
            <a:endParaRPr lang="en-US" dirty="0"/>
          </a:p>
          <a:p>
            <a:pPr lvl="1"/>
            <a:r>
              <a:rPr lang="en-US" dirty="0">
                <a:solidFill>
                  <a:srgbClr val="FF0000"/>
                </a:solidFill>
              </a:rPr>
              <a:t>3. The default crisis and its aftermath</a:t>
            </a:r>
          </a:p>
          <a:p>
            <a:pPr lvl="1"/>
            <a:endParaRPr lang="en-US" dirty="0"/>
          </a:p>
          <a:p>
            <a:pPr lvl="1"/>
            <a:r>
              <a:rPr lang="en-US" dirty="0"/>
              <a:t>4. The new Consumer Finance Protection Bureau</a:t>
            </a:r>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03372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fontScale="92500" lnSpcReduction="10000"/>
          </a:bodyPr>
          <a:lstStyle/>
          <a:p>
            <a:pPr algn="ctr">
              <a:buNone/>
            </a:pPr>
            <a:r>
              <a:rPr lang="en-US" sz="3200" b="1" dirty="0">
                <a:solidFill>
                  <a:schemeClr val="tx2"/>
                </a:solidFill>
              </a:rPr>
              <a:t>The Default Crisis</a:t>
            </a:r>
          </a:p>
          <a:p>
            <a:endParaRPr lang="en-US" dirty="0"/>
          </a:p>
          <a:p>
            <a:r>
              <a:rPr lang="en-US" dirty="0">
                <a:solidFill>
                  <a:schemeClr val="accent2"/>
                </a:solidFill>
              </a:rPr>
              <a:t>Starting about 2005, the number of </a:t>
            </a:r>
            <a:r>
              <a:rPr lang="en-US" b="1" dirty="0">
                <a:solidFill>
                  <a:schemeClr val="accent3"/>
                </a:solidFill>
              </a:rPr>
              <a:t>defaults</a:t>
            </a:r>
            <a:r>
              <a:rPr lang="en-US" dirty="0">
                <a:solidFill>
                  <a:schemeClr val="accent2"/>
                </a:solidFill>
              </a:rPr>
              <a:t>, i.e. missed mortgage payments, started to increase.  </a:t>
            </a:r>
          </a:p>
          <a:p>
            <a:endParaRPr lang="en-US" dirty="0">
              <a:solidFill>
                <a:schemeClr val="accent2"/>
              </a:solidFill>
            </a:endParaRPr>
          </a:p>
          <a:p>
            <a:r>
              <a:rPr lang="en-US" dirty="0">
                <a:solidFill>
                  <a:schemeClr val="accent2"/>
                </a:solidFill>
              </a:rPr>
              <a:t>When payments are missed over 3 or more months, lenders </a:t>
            </a:r>
            <a:r>
              <a:rPr lang="en-US" b="1" dirty="0">
                <a:solidFill>
                  <a:schemeClr val="accent3"/>
                </a:solidFill>
              </a:rPr>
              <a:t>foreclose</a:t>
            </a:r>
            <a:r>
              <a:rPr lang="en-US" dirty="0">
                <a:solidFill>
                  <a:schemeClr val="accent2"/>
                </a:solidFill>
              </a:rPr>
              <a:t>, that is, they take over the house.</a:t>
            </a:r>
          </a:p>
          <a:p>
            <a:endParaRPr lang="en-US" dirty="0">
              <a:solidFill>
                <a:schemeClr val="accent2"/>
              </a:solidFill>
            </a:endParaRPr>
          </a:p>
          <a:p>
            <a:r>
              <a:rPr lang="en-US" dirty="0">
                <a:solidFill>
                  <a:schemeClr val="accent2"/>
                </a:solidFill>
              </a:rPr>
              <a:t>Re-negotiation is rare; the lender holding the loan is unlikely to be the party who issued it.</a:t>
            </a:r>
          </a:p>
          <a:p>
            <a:endParaRPr lang="en-US" dirty="0">
              <a:solidFill>
                <a:schemeClr val="accent2"/>
              </a:solidFill>
            </a:endParaRPr>
          </a:p>
          <a:p>
            <a:r>
              <a:rPr lang="en-US" dirty="0">
                <a:solidFill>
                  <a:schemeClr val="accent2"/>
                </a:solidFill>
              </a:rPr>
              <a:t>Millions of homeowners lost their homes, and the effects of the crisis still linger.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6" name="Content Placeholder"/>
          <p:cNvSpPr>
            <a:spLocks noGrp="1"/>
          </p:cNvSpPr>
          <p:nvPr>
            <p:ph idx="1"/>
          </p:nvPr>
        </p:nvSpPr>
        <p:spPr>
          <a:xfrm>
            <a:off x="491067" y="1392706"/>
            <a:ext cx="8229600" cy="5355336"/>
          </a:xfrm>
        </p:spPr>
        <p:txBody>
          <a:bodyPr>
            <a:normAutofit/>
          </a:bodyPr>
          <a:lstStyle/>
          <a:p>
            <a:pPr algn="ctr">
              <a:buNone/>
            </a:pPr>
            <a:r>
              <a:rPr lang="en-US" sz="3400" b="1" dirty="0">
                <a:solidFill>
                  <a:schemeClr val="tx2"/>
                </a:solidFill>
              </a:rPr>
              <a:t>Homeowners in Trouble</a:t>
            </a:r>
          </a:p>
          <a:p>
            <a:pPr algn="ctr">
              <a:lnSpc>
                <a:spcPct val="50000"/>
              </a:lnSpc>
              <a:buNone/>
            </a:pPr>
            <a:endParaRPr lang="en-US" dirty="0"/>
          </a:p>
          <a:p>
            <a:r>
              <a:rPr lang="en-US" dirty="0">
                <a:solidFill>
                  <a:schemeClr val="accent2"/>
                </a:solidFill>
              </a:rPr>
              <a:t>A homeowner is “underwater” if its mortgage is greater than the value of its house.</a:t>
            </a:r>
          </a:p>
          <a:p>
            <a:endParaRPr lang="en-US" dirty="0">
              <a:solidFill>
                <a:schemeClr val="accent2"/>
              </a:solidFill>
            </a:endParaRPr>
          </a:p>
          <a:p>
            <a:r>
              <a:rPr lang="en-US" dirty="0">
                <a:solidFill>
                  <a:schemeClr val="accent2"/>
                </a:solidFill>
              </a:rPr>
              <a:t>The number of homeowners underwater increased rapidly when the financial crisis hit.</a:t>
            </a:r>
          </a:p>
          <a:p>
            <a:endParaRPr lang="en-US" dirty="0">
              <a:solidFill>
                <a:schemeClr val="accent2"/>
              </a:solidFill>
            </a:endParaRPr>
          </a:p>
          <a:p>
            <a:r>
              <a:rPr lang="en-US" dirty="0">
                <a:solidFill>
                  <a:schemeClr val="accent2"/>
                </a:solidFill>
              </a:rPr>
              <a:t>The share of homeowners underwater went from 7% in 1997 to 16% in 2009, to over 31% in 2012 (see chart in a few slides).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204139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3" name="Table" descr="Please contact Professor Yinger for details regarding figures and graphs.">
            <a:extLst>
              <a:ext uri="{FF2B5EF4-FFF2-40B4-BE49-F238E27FC236}">
                <a16:creationId xmlns:a16="http://schemas.microsoft.com/office/drawing/2014/main" id="{5C6B2ADA-63B9-457B-A2A6-DE3F81D53F32}"/>
              </a:ext>
            </a:extLst>
          </p:cNvPr>
          <p:cNvGrpSpPr/>
          <p:nvPr/>
        </p:nvGrpSpPr>
        <p:grpSpPr>
          <a:xfrm>
            <a:off x="76200" y="1219200"/>
            <a:ext cx="9062677" cy="4636532"/>
            <a:chOff x="76200" y="1219200"/>
            <a:chExt cx="9062677" cy="4636532"/>
          </a:xfrm>
        </p:grpSpPr>
        <p:pic>
          <p:nvPicPr>
            <p:cNvPr id="7" name="Picture"/>
            <p:cNvPicPr>
              <a:picLocks noChangeAspect="1"/>
            </p:cNvPicPr>
            <p:nvPr/>
          </p:nvPicPr>
          <p:blipFill rotWithShape="1">
            <a:blip r:embed="rId2"/>
            <a:srcRect l="14166" t="20000" r="12083" b="22963"/>
            <a:stretch/>
          </p:blipFill>
          <p:spPr>
            <a:xfrm>
              <a:off x="76200" y="1219200"/>
              <a:ext cx="8933212" cy="3886200"/>
            </a:xfrm>
            <a:prstGeom prst="rect">
              <a:avLst/>
            </a:prstGeom>
          </p:spPr>
        </p:pic>
        <p:sp>
          <p:nvSpPr>
            <p:cNvPr id="9" name="Oval 1"/>
            <p:cNvSpPr/>
            <p:nvPr/>
          </p:nvSpPr>
          <p:spPr>
            <a:xfrm>
              <a:off x="7315200" y="2514600"/>
              <a:ext cx="1823677" cy="381000"/>
            </a:xfrm>
            <a:prstGeom prst="ellipse">
              <a:avLst/>
            </a:prstGeom>
            <a:solidFill>
              <a:schemeClr val="accent1">
                <a:alpha val="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2"/>
            <p:cNvSpPr/>
            <p:nvPr/>
          </p:nvSpPr>
          <p:spPr>
            <a:xfrm>
              <a:off x="7315199" y="4495800"/>
              <a:ext cx="1823677" cy="381000"/>
            </a:xfrm>
            <a:prstGeom prst="ellipse">
              <a:avLst/>
            </a:prstGeom>
            <a:solidFill>
              <a:schemeClr val="accent1">
                <a:alpha val="0"/>
              </a:schemeClr>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ource"/>
            <p:cNvSpPr txBox="1"/>
            <p:nvPr/>
          </p:nvSpPr>
          <p:spPr>
            <a:xfrm>
              <a:off x="152400" y="5486400"/>
              <a:ext cx="5943600" cy="369332"/>
            </a:xfrm>
            <a:prstGeom prst="rect">
              <a:avLst/>
            </a:prstGeom>
            <a:noFill/>
          </p:spPr>
          <p:txBody>
            <a:bodyPr wrap="square" rtlCol="0">
              <a:spAutoFit/>
            </a:bodyPr>
            <a:lstStyle/>
            <a:p>
              <a:r>
                <a:rPr lang="en-US" dirty="0"/>
                <a:t>Source: Carter (</a:t>
              </a:r>
              <a:r>
                <a:rPr lang="en-US" i="1" dirty="0"/>
                <a:t>Cityscape</a:t>
              </a:r>
              <a:r>
                <a:rPr lang="en-US" dirty="0"/>
                <a:t> 2010)</a:t>
              </a:r>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37636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solidFill>
                  <a:srgbClr val="FF0000"/>
                </a:solidFill>
              </a:rPr>
              <a:t>1. The mortgage market</a:t>
            </a:r>
          </a:p>
          <a:p>
            <a:pPr lvl="1"/>
            <a:endParaRPr lang="en-US" dirty="0"/>
          </a:p>
          <a:p>
            <a:pPr lvl="1"/>
            <a:r>
              <a:rPr lang="en-US" dirty="0"/>
              <a:t>2. Predatory lending</a:t>
            </a:r>
          </a:p>
          <a:p>
            <a:pPr lvl="1"/>
            <a:endParaRPr lang="en-US" dirty="0"/>
          </a:p>
          <a:p>
            <a:pPr lvl="1"/>
            <a:r>
              <a:rPr lang="en-US" dirty="0"/>
              <a:t>3. The default crisis and its aftermath</a:t>
            </a:r>
          </a:p>
          <a:p>
            <a:pPr lvl="1"/>
            <a:endParaRPr lang="en-US" dirty="0"/>
          </a:p>
          <a:p>
            <a:pPr lvl="1"/>
            <a:r>
              <a:rPr lang="en-US" dirty="0"/>
              <a:t>4. The new Consumer Finance Protection Bureau</a:t>
            </a:r>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286056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fontScale="92500" lnSpcReduction="10000"/>
          </a:bodyPr>
          <a:lstStyle/>
          <a:p>
            <a:pPr algn="ctr">
              <a:buNone/>
            </a:pPr>
            <a:r>
              <a:rPr lang="en-US" sz="3400" b="1" dirty="0">
                <a:solidFill>
                  <a:schemeClr val="tx2"/>
                </a:solidFill>
              </a:rPr>
              <a:t>Homeowners in Trouble, Continued</a:t>
            </a:r>
          </a:p>
          <a:p>
            <a:pPr algn="ctr">
              <a:buNone/>
            </a:pPr>
            <a:endParaRPr lang="en-US" dirty="0"/>
          </a:p>
          <a:p>
            <a:r>
              <a:rPr lang="en-US" dirty="0">
                <a:solidFill>
                  <a:schemeClr val="accent2"/>
                </a:solidFill>
              </a:rPr>
              <a:t>Because of the recession, many homeowners fell behind on their mortgage payments and could </a:t>
            </a:r>
            <a:r>
              <a:rPr lang="en-US" u="sng" dirty="0">
                <a:solidFill>
                  <a:schemeClr val="accent2"/>
                </a:solidFill>
              </a:rPr>
              <a:t>not</a:t>
            </a:r>
            <a:r>
              <a:rPr lang="en-US" dirty="0">
                <a:solidFill>
                  <a:schemeClr val="accent2"/>
                </a:solidFill>
              </a:rPr>
              <a:t>, because they were “under water,” solve the problem by borrowing against their home equity.</a:t>
            </a:r>
          </a:p>
          <a:p>
            <a:endParaRPr lang="en-US" dirty="0">
              <a:solidFill>
                <a:schemeClr val="accent2"/>
              </a:solidFill>
            </a:endParaRPr>
          </a:p>
          <a:p>
            <a:r>
              <a:rPr lang="en-US" dirty="0">
                <a:solidFill>
                  <a:schemeClr val="accent2"/>
                </a:solidFill>
              </a:rPr>
              <a:t>Cumulative missed payments constitute </a:t>
            </a:r>
            <a:r>
              <a:rPr lang="en-US" u="sng" dirty="0">
                <a:solidFill>
                  <a:schemeClr val="accent2"/>
                </a:solidFill>
              </a:rPr>
              <a:t>default</a:t>
            </a:r>
            <a:r>
              <a:rPr lang="en-US" dirty="0">
                <a:solidFill>
                  <a:schemeClr val="accent2"/>
                </a:solidFill>
              </a:rPr>
              <a:t> on a mortgage.  </a:t>
            </a:r>
          </a:p>
          <a:p>
            <a:endParaRPr lang="en-US" dirty="0">
              <a:solidFill>
                <a:schemeClr val="accent2"/>
              </a:solidFill>
            </a:endParaRPr>
          </a:p>
          <a:p>
            <a:r>
              <a:rPr lang="en-US" dirty="0">
                <a:solidFill>
                  <a:schemeClr val="accent2"/>
                </a:solidFill>
              </a:rPr>
              <a:t>Three months of default puts a homeowner in danger of </a:t>
            </a:r>
            <a:r>
              <a:rPr lang="en-US" u="sng" dirty="0">
                <a:solidFill>
                  <a:schemeClr val="accent2"/>
                </a:solidFill>
              </a:rPr>
              <a:t>foreclosure</a:t>
            </a:r>
            <a:r>
              <a:rPr lang="en-US" dirty="0">
                <a:solidFill>
                  <a:schemeClr val="accent2"/>
                </a:solidFill>
              </a:rPr>
              <a:t>, which is the process by which the lender takes over title to the house.</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675844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a:bodyPr>
          <a:lstStyle/>
          <a:p>
            <a:pPr algn="ctr">
              <a:buNone/>
            </a:pPr>
            <a:r>
              <a:rPr lang="en-US" sz="3400" b="1" dirty="0">
                <a:solidFill>
                  <a:schemeClr val="tx2"/>
                </a:solidFill>
              </a:rPr>
              <a:t>Foreclosures</a:t>
            </a:r>
          </a:p>
          <a:p>
            <a:pPr marL="411480" lvl="1" indent="0">
              <a:buNone/>
            </a:pPr>
            <a:endParaRPr lang="en-US" dirty="0"/>
          </a:p>
          <a:p>
            <a:r>
              <a:rPr lang="en-US" dirty="0">
                <a:solidFill>
                  <a:schemeClr val="accent2"/>
                </a:solidFill>
              </a:rPr>
              <a:t>The financial crisis and accompanying housing market crash led to a huge increase in delinquencies and foreclosures.</a:t>
            </a:r>
          </a:p>
          <a:p>
            <a:endParaRPr lang="en-US" dirty="0">
              <a:solidFill>
                <a:schemeClr val="accent2"/>
              </a:solidFill>
            </a:endParaRPr>
          </a:p>
          <a:p>
            <a:r>
              <a:rPr lang="en-US" dirty="0">
                <a:solidFill>
                  <a:schemeClr val="accent2"/>
                </a:solidFill>
              </a:rPr>
              <a:t>These increases were concentrated in subprime mortgages.</a:t>
            </a:r>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08549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6" name="Chart" descr="Please contact Professor Yinger for details regarding figures and graphs."/>
          <p:cNvGraphicFramePr>
            <a:graphicFrameLocks noGrp="1"/>
          </p:cNvGraphicFramePr>
          <p:nvPr>
            <p:extLst>
              <p:ext uri="{D42A27DB-BD31-4B8C-83A1-F6EECF244321}">
                <p14:modId xmlns:p14="http://schemas.microsoft.com/office/powerpoint/2010/main" val="1542315490"/>
              </p:ext>
            </p:extLst>
          </p:nvPr>
        </p:nvGraphicFramePr>
        <p:xfrm>
          <a:off x="280987" y="1143000"/>
          <a:ext cx="8582025" cy="5715000"/>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pic>
        <p:nvPicPr>
          <p:cNvPr id="6" name="Chart"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12889" t="10129" r="10087" b="5391"/>
          <a:stretch/>
        </p:blipFill>
        <p:spPr bwMode="auto">
          <a:xfrm>
            <a:off x="685800" y="1310525"/>
            <a:ext cx="7678948" cy="5264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6798552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pic>
        <p:nvPicPr>
          <p:cNvPr id="6" name="Chart" descr="Please contact Professor Yinger for details regarding figures and graphs."/>
          <p:cNvPicPr>
            <a:picLocks noChangeAspect="1" noChangeArrowheads="1"/>
          </p:cNvPicPr>
          <p:nvPr/>
        </p:nvPicPr>
        <p:blipFill rotWithShape="1">
          <a:blip r:embed="rId2">
            <a:extLst>
              <a:ext uri="{28A0092B-C50C-407E-A947-70E740481C1C}">
                <a14:useLocalDpi xmlns:a14="http://schemas.microsoft.com/office/drawing/2010/main" val="0"/>
              </a:ext>
            </a:extLst>
          </a:blip>
          <a:srcRect l="12827" t="9739" r="10434" b="5392"/>
          <a:stretch/>
        </p:blipFill>
        <p:spPr bwMode="auto">
          <a:xfrm>
            <a:off x="730810" y="1317230"/>
            <a:ext cx="7574990" cy="5235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726251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a:bodyPr>
          <a:lstStyle/>
          <a:p>
            <a:pPr algn="ctr">
              <a:buNone/>
            </a:pPr>
            <a:r>
              <a:rPr lang="en-US" b="1" dirty="0">
                <a:solidFill>
                  <a:schemeClr val="tx2"/>
                </a:solidFill>
              </a:rPr>
              <a:t>Impact of Foreclosures</a:t>
            </a:r>
          </a:p>
          <a:p>
            <a:pPr algn="ctr">
              <a:buNone/>
            </a:pPr>
            <a:endParaRPr lang="en-US" dirty="0"/>
          </a:p>
          <a:p>
            <a:r>
              <a:rPr lang="en-US" dirty="0"/>
              <a:t>Foreclosures affect housing prices:</a:t>
            </a:r>
          </a:p>
          <a:p>
            <a:pPr>
              <a:lnSpc>
                <a:spcPct val="50000"/>
              </a:lnSpc>
            </a:pPr>
            <a:endParaRPr lang="en-US" dirty="0"/>
          </a:p>
          <a:p>
            <a:pPr lvl="1"/>
            <a:r>
              <a:rPr lang="en-US" dirty="0"/>
              <a:t>Many neighborhoods have empty houses, which brings down housing prices.</a:t>
            </a:r>
          </a:p>
          <a:p>
            <a:pPr lvl="1">
              <a:lnSpc>
                <a:spcPct val="50000"/>
              </a:lnSpc>
            </a:pPr>
            <a:endParaRPr lang="en-US" dirty="0"/>
          </a:p>
          <a:p>
            <a:pPr lvl="1"/>
            <a:r>
              <a:rPr lang="en-US" dirty="0"/>
              <a:t>Some lenders place many foreclosed houses on the market, which drives down prices still further.</a:t>
            </a:r>
          </a:p>
          <a:p>
            <a:pPr lvl="1"/>
            <a:endParaRPr lang="en-US" dirty="0"/>
          </a:p>
          <a:p>
            <a:r>
              <a:rPr lang="en-US" dirty="0"/>
              <a:t>Lower housing prices lead to more foreclosures, because they push more owners under water.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910697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5" name="Chart" descr="Please contact Professor Yinger for details regarding figures and graphs.">
            <a:extLst>
              <a:ext uri="{FF2B5EF4-FFF2-40B4-BE49-F238E27FC236}">
                <a16:creationId xmlns:a16="http://schemas.microsoft.com/office/drawing/2014/main" id="{6B89C93C-8AAC-4D10-B448-5857A26EB5F2}"/>
              </a:ext>
            </a:extLst>
          </p:cNvPr>
          <p:cNvGrpSpPr/>
          <p:nvPr/>
        </p:nvGrpSpPr>
        <p:grpSpPr>
          <a:xfrm>
            <a:off x="1" y="1563469"/>
            <a:ext cx="8915400" cy="5218331"/>
            <a:chOff x="1" y="1563469"/>
            <a:chExt cx="8915400" cy="5218331"/>
          </a:xfrm>
        </p:grpSpPr>
        <p:sp>
          <p:nvSpPr>
            <p:cNvPr id="6" name="Rectangle 1"/>
            <p:cNvSpPr/>
            <p:nvPr/>
          </p:nvSpPr>
          <p:spPr>
            <a:xfrm>
              <a:off x="685801" y="1563469"/>
              <a:ext cx="8229600" cy="646331"/>
            </a:xfrm>
            <a:prstGeom prst="rect">
              <a:avLst/>
            </a:prstGeom>
          </p:spPr>
          <p:txBody>
            <a:bodyPr wrap="square">
              <a:spAutoFit/>
            </a:bodyPr>
            <a:lstStyle/>
            <a:p>
              <a:pPr algn="ctr"/>
              <a:r>
                <a:rPr lang="en-US" b="1" dirty="0"/>
                <a:t>FHFA HOUSE PRICE INDEX HISTORY FOR USA</a:t>
              </a:r>
            </a:p>
            <a:p>
              <a:pPr algn="ctr"/>
              <a:r>
                <a:rPr lang="en-US" b="1" dirty="0"/>
                <a:t>Seasonally Adjusted Price Change Measured in Purchase-Only Index</a:t>
              </a:r>
              <a:endParaRPr lang="en-US" dirty="0"/>
            </a:p>
          </p:txBody>
        </p:sp>
        <p:sp>
          <p:nvSpPr>
            <p:cNvPr id="9" name="Rectangle 2"/>
            <p:cNvSpPr/>
            <p:nvPr/>
          </p:nvSpPr>
          <p:spPr>
            <a:xfrm rot="16200000">
              <a:off x="-1911420" y="3815247"/>
              <a:ext cx="4192173" cy="369332"/>
            </a:xfrm>
            <a:prstGeom prst="rect">
              <a:avLst/>
            </a:prstGeom>
          </p:spPr>
          <p:txBody>
            <a:bodyPr wrap="none">
              <a:spAutoFit/>
            </a:bodyPr>
            <a:lstStyle/>
            <a:p>
              <a:r>
                <a:rPr lang="en-US" b="1" dirty="0"/>
                <a:t>Seasonally Adjusted Price Change</a:t>
              </a:r>
              <a:endParaRPr lang="en-US" dirty="0"/>
            </a:p>
          </p:txBody>
        </p:sp>
        <p:pic>
          <p:nvPicPr>
            <p:cNvPr id="3" name="Chart Information"/>
            <p:cNvPicPr>
              <a:picLocks noChangeAspect="1"/>
            </p:cNvPicPr>
            <p:nvPr/>
          </p:nvPicPr>
          <p:blipFill rotWithShape="1">
            <a:blip r:embed="rId2"/>
            <a:srcRect l="6666" t="13333" r="10000" b="4445"/>
            <a:stretch/>
          </p:blipFill>
          <p:spPr>
            <a:xfrm>
              <a:off x="477570" y="2362200"/>
              <a:ext cx="7963243" cy="4419600"/>
            </a:xfrm>
            <a:prstGeom prst="rect">
              <a:avLst/>
            </a:prstGeom>
          </p:spPr>
        </p:pic>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026791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6" name="Content Placeholder"/>
          <p:cNvSpPr>
            <a:spLocks noGrp="1"/>
          </p:cNvSpPr>
          <p:nvPr>
            <p:ph idx="1"/>
          </p:nvPr>
        </p:nvSpPr>
        <p:spPr>
          <a:xfrm>
            <a:off x="457200" y="1426464"/>
            <a:ext cx="8229600" cy="5431536"/>
          </a:xfrm>
        </p:spPr>
        <p:txBody>
          <a:bodyPr>
            <a:normAutofit fontScale="77500" lnSpcReduction="20000"/>
          </a:bodyPr>
          <a:lstStyle/>
          <a:p>
            <a:pPr algn="ctr">
              <a:buNone/>
            </a:pPr>
            <a:r>
              <a:rPr lang="en-US" sz="3200" b="1" dirty="0">
                <a:solidFill>
                  <a:schemeClr val="tx2"/>
                </a:solidFill>
              </a:rPr>
              <a:t>The Financial Crisis</a:t>
            </a:r>
          </a:p>
          <a:p>
            <a:endParaRPr lang="en-US" dirty="0"/>
          </a:p>
          <a:p>
            <a:r>
              <a:rPr lang="en-US" dirty="0">
                <a:solidFill>
                  <a:schemeClr val="accent2"/>
                </a:solidFill>
              </a:rPr>
              <a:t>The default crisis grew into a major financial crisis in 2008.</a:t>
            </a:r>
          </a:p>
          <a:p>
            <a:endParaRPr lang="en-US" dirty="0">
              <a:solidFill>
                <a:schemeClr val="accent2"/>
              </a:solidFill>
            </a:endParaRPr>
          </a:p>
          <a:p>
            <a:r>
              <a:rPr lang="en-US" dirty="0">
                <a:solidFill>
                  <a:schemeClr val="accent2"/>
                </a:solidFill>
              </a:rPr>
              <a:t>Several large institutions specialized in insuring others against the risk of default (e.g., through Credit Default Swaps, CDSs).</a:t>
            </a:r>
          </a:p>
          <a:p>
            <a:endParaRPr lang="en-US" dirty="0">
              <a:solidFill>
                <a:schemeClr val="accent2"/>
              </a:solidFill>
            </a:endParaRPr>
          </a:p>
          <a:p>
            <a:pPr lvl="1"/>
            <a:r>
              <a:rPr lang="en-US" dirty="0">
                <a:solidFill>
                  <a:schemeClr val="accent1"/>
                </a:solidFill>
              </a:rPr>
              <a:t>When defaults spiraled upward, these institutions went under.</a:t>
            </a:r>
          </a:p>
          <a:p>
            <a:pPr lvl="1"/>
            <a:endParaRPr lang="en-US" dirty="0">
              <a:solidFill>
                <a:schemeClr val="accent1"/>
              </a:solidFill>
            </a:endParaRPr>
          </a:p>
          <a:p>
            <a:pPr lvl="1"/>
            <a:r>
              <a:rPr lang="en-US" dirty="0">
                <a:solidFill>
                  <a:schemeClr val="accent1"/>
                </a:solidFill>
              </a:rPr>
              <a:t>Some were rescued by the federal government, others were not.</a:t>
            </a:r>
          </a:p>
          <a:p>
            <a:pPr lvl="1"/>
            <a:endParaRPr lang="en-US" dirty="0">
              <a:solidFill>
                <a:schemeClr val="accent1"/>
              </a:solidFill>
            </a:endParaRPr>
          </a:p>
          <a:p>
            <a:pPr lvl="1"/>
            <a:r>
              <a:rPr lang="en-US" dirty="0">
                <a:solidFill>
                  <a:schemeClr val="accent1"/>
                </a:solidFill>
              </a:rPr>
              <a:t>The trouble in these financial institutions spilled over into others, including large banks and mortgage insurance companies.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6" name="Rectangle"/>
          <p:cNvSpPr txBox="1">
            <a:spLocks noChangeArrowheads="1"/>
          </p:cNvSpPr>
          <p:nvPr/>
        </p:nvSpPr>
        <p:spPr>
          <a:xfrm>
            <a:off x="457200" y="1371600"/>
            <a:ext cx="8229600" cy="5257800"/>
          </a:xfrm>
          <a:prstGeom prst="rect">
            <a:avLst/>
          </a:prstGeom>
        </p:spPr>
        <p:txBody>
          <a:bodyPr vert="horz">
            <a:normAutofit fontScale="92500"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500" b="1" i="0" u="none" strike="noStrike" kern="1200" cap="none" spc="0" normalizeH="0" baseline="0" noProof="0" dirty="0">
                <a:ln>
                  <a:noFill/>
                </a:ln>
                <a:solidFill>
                  <a:schemeClr val="tx2"/>
                </a:solidFill>
                <a:effectLst/>
                <a:uLnTx/>
                <a:uFillTx/>
                <a:latin typeface="+mn-lt"/>
                <a:ea typeface="SimSun" pitchFamily="2" charset="-122"/>
                <a:cs typeface="+mn-cs"/>
              </a:rPr>
              <a:t>What Caused the Financial Crisis?</a:t>
            </a:r>
          </a:p>
          <a:p>
            <a:pPr marL="365760" marR="0" lvl="0" indent="-256032" algn="ctr" defTabSz="914400" rtl="0" eaLnBrk="1" fontAlgn="auto" latinLnBrk="0" hangingPunct="1">
              <a:lnSpc>
                <a:spcPct val="70000"/>
              </a:lnSpc>
              <a:spcBef>
                <a:spcPts val="300"/>
              </a:spcBef>
              <a:spcAft>
                <a:spcPts val="0"/>
              </a:spcAft>
              <a:buClr>
                <a:schemeClr val="accent3"/>
              </a:buClr>
              <a:buSzTx/>
              <a:buFont typeface="Wingdings" pitchFamily="2" charset="2"/>
              <a:buNone/>
              <a:tabLst/>
              <a:defRPr/>
            </a:pPr>
            <a:endParaRPr lang="en-US" altLang="zh-CN" sz="3600" dirty="0">
              <a:solidFill>
                <a:schemeClr val="tx2"/>
              </a:solidFill>
              <a:ea typeface="SimSun" pitchFamily="2" charset="-122"/>
            </a:endParaRPr>
          </a:p>
          <a:p>
            <a:pPr marL="365125" lvl="0" indent="-365125">
              <a:spcBef>
                <a:spcPts val="300"/>
              </a:spcBef>
              <a:buClr>
                <a:schemeClr val="accent3"/>
              </a:buClr>
              <a:buFont typeface="Georgia"/>
              <a:buChar char="•"/>
              <a:defRPr/>
            </a:pPr>
            <a:r>
              <a:rPr lang="en-US" sz="3200" dirty="0">
                <a:solidFill>
                  <a:schemeClr val="accent2"/>
                </a:solidFill>
              </a:rPr>
              <a:t>1. “Predatory” lending and fraud.</a:t>
            </a:r>
          </a:p>
          <a:p>
            <a:pPr marL="365125" lvl="0" indent="-365125">
              <a:spcBef>
                <a:spcPts val="300"/>
              </a:spcBef>
              <a:buClr>
                <a:schemeClr val="accent3"/>
              </a:buClr>
              <a:buFont typeface="Georgia"/>
              <a:buChar cha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a:solidFill>
                  <a:schemeClr val="accent2"/>
                </a:solidFill>
              </a:rPr>
              <a:t>2. Inadequate regulation.</a:t>
            </a:r>
          </a:p>
          <a:p>
            <a:pPr marL="365125" lvl="0" indent="-365125">
              <a:spcBef>
                <a:spcPts val="300"/>
              </a:spcBef>
              <a:buClr>
                <a:schemeClr val="accent3"/>
              </a:buClr>
              <a:buFont typeface="Georgia"/>
              <a:buChar cha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a:solidFill>
                  <a:schemeClr val="accent2"/>
                </a:solidFill>
              </a:rPr>
              <a:t>2. Incentives of mortgage brokers and other parties to initiate high-risk loans.</a:t>
            </a:r>
          </a:p>
          <a:p>
            <a:pPr marL="365125" lvl="0" indent="-365125">
              <a:lnSpc>
                <a:spcPct val="70000"/>
              </a:lnSpc>
              <a:spcBef>
                <a:spcPts val="300"/>
              </a:spcBef>
              <a:buClr>
                <a:schemeClr val="accent3"/>
              </a:buClr>
              <a:defRPr/>
            </a:pPr>
            <a:endParaRPr lang="en-US" sz="3200" dirty="0">
              <a:solidFill>
                <a:schemeClr val="accent2"/>
              </a:solidFill>
            </a:endParaRPr>
          </a:p>
          <a:p>
            <a:pPr marL="365125" lvl="0" indent="-365125">
              <a:spcBef>
                <a:spcPts val="300"/>
              </a:spcBef>
              <a:buClr>
                <a:schemeClr val="accent3"/>
              </a:buClr>
              <a:buFont typeface="Georgia"/>
              <a:buChar char="•"/>
              <a:defRPr/>
            </a:pPr>
            <a:r>
              <a:rPr lang="en-US" sz="3200" dirty="0">
                <a:solidFill>
                  <a:schemeClr val="accent2"/>
                </a:solidFill>
              </a:rPr>
              <a:t>4. Complex links with financial institutions, particularly those spreading risk.  (This topic is beyond the scope of today’s class!)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530827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371600"/>
            <a:ext cx="8229600" cy="5257800"/>
          </a:xfrm>
          <a:prstGeom prst="rect">
            <a:avLst/>
          </a:prstGeom>
        </p:spPr>
        <p:txBody>
          <a:bodyPr vert="horz">
            <a:normAutofit fontScale="700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4000" b="1" i="0" u="none" strike="noStrike" kern="1200" cap="none" spc="0" normalizeH="0" noProof="0" dirty="0">
                <a:ln>
                  <a:noFill/>
                </a:ln>
                <a:solidFill>
                  <a:schemeClr val="tx2"/>
                </a:solidFill>
                <a:effectLst/>
                <a:uLnTx/>
                <a:uFillTx/>
                <a:ea typeface="SimSun" pitchFamily="2" charset="-122"/>
              </a:rPr>
              <a:t>Moral Hazard</a:t>
            </a:r>
            <a:endParaRPr kumimoji="0" lang="en-US" altLang="zh-CN" sz="4000" b="1" i="0" u="none" strike="noStrike" kern="1200" cap="none" spc="0" normalizeH="0" baseline="0" noProof="0" dirty="0">
              <a:ln>
                <a:noFill/>
              </a:ln>
              <a:solidFill>
                <a:schemeClr val="tx2"/>
              </a:solidFill>
              <a:effectLst/>
              <a:uLnTx/>
              <a:uFillTx/>
              <a:ea typeface="SimSun" pitchFamily="2" charset="-122"/>
            </a:endParaRPr>
          </a:p>
          <a:p>
            <a:pPr marL="109728" lvl="0">
              <a:lnSpc>
                <a:spcPct val="70000"/>
              </a:lnSpc>
              <a:spcBef>
                <a:spcPts val="300"/>
              </a:spcBef>
              <a:buClr>
                <a:schemeClr val="accent3"/>
              </a:buCl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a:solidFill>
                  <a:schemeClr val="accent2"/>
                </a:solidFill>
              </a:rPr>
              <a:t>Mortgage brokers could initiate a risky loan and sell it, thereby insulating themselves from default risk.</a:t>
            </a:r>
          </a:p>
          <a:p>
            <a:pPr marL="365760" lvl="0" indent="-256032">
              <a:spcBef>
                <a:spcPts val="300"/>
              </a:spcBef>
              <a:buClr>
                <a:schemeClr val="accent3"/>
              </a:buClr>
              <a:buFont typeface="Georgia"/>
              <a:buChar char="•"/>
              <a:defRPr/>
            </a:pPr>
            <a:endParaRPr lang="en-US" sz="3200" dirty="0">
              <a:solidFill>
                <a:schemeClr val="accent2"/>
              </a:solidFill>
            </a:endParaRPr>
          </a:p>
          <a:p>
            <a:pPr marL="822960" lvl="1" indent="-256032">
              <a:spcBef>
                <a:spcPts val="300"/>
              </a:spcBef>
              <a:buClr>
                <a:schemeClr val="accent3"/>
              </a:buClr>
              <a:buFont typeface="Georgia"/>
              <a:buChar char="•"/>
              <a:defRPr/>
            </a:pPr>
            <a:r>
              <a:rPr lang="en-US" sz="3200" dirty="0">
                <a:solidFill>
                  <a:schemeClr val="accent3"/>
                </a:solidFill>
              </a:rPr>
              <a:t>This is called </a:t>
            </a:r>
            <a:r>
              <a:rPr lang="en-US" sz="3200" b="1" dirty="0">
                <a:solidFill>
                  <a:schemeClr val="accent3"/>
                </a:solidFill>
              </a:rPr>
              <a:t>moral hazard</a:t>
            </a:r>
            <a:r>
              <a:rPr lang="en-US" sz="3200" dirty="0">
                <a:solidFill>
                  <a:schemeClr val="accent3"/>
                </a:solidFill>
              </a:rPr>
              <a:t> (= being insured against a risk over which one has control)</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a:solidFill>
                  <a:schemeClr val="accent2"/>
                </a:solidFill>
              </a:rPr>
              <a:t>Moreover, the housing market was booming, so people bought these mortgages without being very concerned about default.</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a:solidFill>
                  <a:schemeClr val="accent2"/>
                </a:solidFill>
              </a:rPr>
              <a:t>CDSs and other risk-shifting assets were developed so people could avoid risk when they were worried about it.</a:t>
            </a:r>
          </a:p>
          <a:p>
            <a:pPr marL="365760" lvl="0" indent="-256032">
              <a:lnSpc>
                <a:spcPct val="70000"/>
              </a:lnSpc>
              <a:spcBef>
                <a:spcPts val="300"/>
              </a:spcBef>
              <a:buClr>
                <a:schemeClr val="accent3"/>
              </a:buClr>
              <a:buFont typeface="Georgia"/>
              <a:buChar char="•"/>
              <a:defRPr/>
            </a:pPr>
            <a:endParaRPr lang="en-US" sz="3200" dirty="0">
              <a:solidFill>
                <a:schemeClr val="accent2"/>
              </a:solidFill>
            </a:endParaRPr>
          </a:p>
          <a:p>
            <a:pPr marL="365760" lvl="0" indent="-256032">
              <a:spcBef>
                <a:spcPts val="300"/>
              </a:spcBef>
              <a:buClr>
                <a:schemeClr val="accent3"/>
              </a:buClr>
              <a:buFont typeface="Georgia"/>
              <a:buChar char="•"/>
              <a:defRPr/>
            </a:pPr>
            <a:r>
              <a:rPr lang="en-US" sz="3200" dirty="0">
                <a:solidFill>
                  <a:schemeClr val="accent2"/>
                </a:solidFill>
              </a:rPr>
              <a:t>Everyone (including the credit ratings agencies and the institutions specializing in CDSs) underestimated the probability of market-wide problems.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0813533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6" name="Rectangle"/>
          <p:cNvSpPr txBox="1">
            <a:spLocks noChangeArrowheads="1"/>
          </p:cNvSpPr>
          <p:nvPr/>
        </p:nvSpPr>
        <p:spPr>
          <a:xfrm>
            <a:off x="457200" y="1412875"/>
            <a:ext cx="8229600" cy="49117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a:ln>
                  <a:noFill/>
                </a:ln>
                <a:solidFill>
                  <a:schemeClr val="tx2"/>
                </a:solidFill>
                <a:effectLst/>
                <a:uLnTx/>
                <a:uFillTx/>
                <a:latin typeface="+mn-lt"/>
                <a:ea typeface="SimSun" pitchFamily="2" charset="-122"/>
                <a:cs typeface="+mn-cs"/>
              </a:rPr>
              <a:t>“It’s A Wonderful Life”</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rPr>
              <a:t>Mortgage markets used to be simple.</a:t>
            </a:r>
          </a:p>
          <a:p>
            <a:pPr marL="365760" marR="0" lvl="0" indent="-256032" algn="l"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r>
              <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rPr>
              <a:t> </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People opened savings accounts in S&amp;Ls; these S&amp;Ls loaned out their deposits to other people in the form of mortgages.</a:t>
            </a: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At any given time, all mortgages were issued at the same interest rate; but</a:t>
            </a:r>
            <a:r>
              <a:rPr kumimoji="0" lang="en-US" altLang="zh-CN" sz="2600" b="0" i="0" u="none" strike="noStrike" kern="1200" cap="none" spc="0" normalizeH="0" noProof="0" dirty="0">
                <a:ln>
                  <a:noFill/>
                </a:ln>
                <a:solidFill>
                  <a:schemeClr val="accent2"/>
                </a:solidFill>
                <a:effectLst/>
                <a:uLnTx/>
                <a:uFillTx/>
                <a:latin typeface="+mn-lt"/>
                <a:ea typeface="SimSun" pitchFamily="2" charset="-122"/>
                <a:cs typeface="+mn-cs"/>
              </a:rPr>
              <a:t> </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people with credit problems were turned down for a loan.</a:t>
            </a:r>
            <a:endParaRPr kumimoji="0" lang="en-US" sz="2600" b="0" i="0" u="none" strike="noStrike" kern="1200" cap="none" spc="0" normalizeH="0" baseline="0" noProof="0" dirty="0">
              <a:ln>
                <a:noFill/>
              </a:ln>
              <a:solidFill>
                <a:schemeClr val="accent2"/>
              </a:solidFill>
              <a:effectLst/>
              <a:uLnTx/>
              <a:uFillTx/>
              <a:latin typeface="+mn-lt"/>
              <a:ea typeface="+mn-ea"/>
              <a:cs typeface="+mn-cs"/>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fontScale="77500" lnSpcReduction="20000"/>
          </a:bodyPr>
          <a:lstStyle/>
          <a:p>
            <a:pPr algn="ctr">
              <a:buNone/>
            </a:pPr>
            <a:r>
              <a:rPr lang="en-US" sz="4100" b="1" dirty="0">
                <a:solidFill>
                  <a:schemeClr val="tx2"/>
                </a:solidFill>
              </a:rPr>
              <a:t>Evidence on Moral Hazard</a:t>
            </a:r>
          </a:p>
          <a:p>
            <a:endParaRPr lang="en-US" dirty="0"/>
          </a:p>
          <a:p>
            <a:pPr lvl="0">
              <a:defRPr/>
            </a:pPr>
            <a:r>
              <a:rPr lang="en-US" sz="3200" dirty="0" err="1">
                <a:solidFill>
                  <a:schemeClr val="accent2"/>
                </a:solidFill>
              </a:rPr>
              <a:t>Mian</a:t>
            </a:r>
            <a:r>
              <a:rPr lang="en-US" sz="3200" dirty="0">
                <a:solidFill>
                  <a:schemeClr val="accent2"/>
                </a:solidFill>
              </a:rPr>
              <a:t> and Sufi (</a:t>
            </a:r>
            <a:r>
              <a:rPr lang="en-US" sz="3200" i="1" dirty="0">
                <a:solidFill>
                  <a:schemeClr val="accent2"/>
                </a:solidFill>
              </a:rPr>
              <a:t>QJE</a:t>
            </a:r>
            <a:r>
              <a:rPr lang="en-US" sz="3200" dirty="0">
                <a:solidFill>
                  <a:schemeClr val="accent2"/>
                </a:solidFill>
              </a:rPr>
              <a:t>, November 2009) find evidence that moral hazard was at work starting in about 2002:</a:t>
            </a:r>
          </a:p>
          <a:p>
            <a:pPr lvl="0">
              <a:defRPr/>
            </a:pPr>
            <a:endParaRPr lang="en-US" sz="3200" dirty="0">
              <a:solidFill>
                <a:schemeClr val="accent2"/>
              </a:solidFill>
            </a:endParaRPr>
          </a:p>
          <a:p>
            <a:pPr marL="822960" lvl="1" indent="-256032">
              <a:buClr>
                <a:schemeClr val="accent3"/>
              </a:buClr>
              <a:buFont typeface="Georgia"/>
              <a:buChar char="•"/>
              <a:defRPr/>
            </a:pPr>
            <a:r>
              <a:rPr lang="en-US" sz="3200" dirty="0"/>
              <a:t>The share of high loan-to-value loans went up.</a:t>
            </a:r>
          </a:p>
          <a:p>
            <a:pPr marL="822960" lvl="1" indent="-256032">
              <a:buClr>
                <a:schemeClr val="accent3"/>
              </a:buClr>
              <a:buFont typeface="Georgia"/>
              <a:buChar char="•"/>
              <a:defRPr/>
            </a:pPr>
            <a:endParaRPr lang="en-US" sz="3200" dirty="0"/>
          </a:p>
          <a:p>
            <a:pPr marL="822960" lvl="1" indent="-256032">
              <a:buClr>
                <a:schemeClr val="accent3"/>
              </a:buClr>
              <a:buFont typeface="Georgia"/>
              <a:buChar char="•"/>
              <a:defRPr/>
            </a:pPr>
            <a:r>
              <a:rPr lang="en-US" sz="3200" dirty="0"/>
              <a:t>The share of loans being sold went up.</a:t>
            </a:r>
          </a:p>
          <a:p>
            <a:pPr marL="822960" lvl="1" indent="-256032">
              <a:buClr>
                <a:schemeClr val="accent3"/>
              </a:buClr>
              <a:buFont typeface="Georgia"/>
              <a:buChar char="•"/>
              <a:defRPr/>
            </a:pPr>
            <a:endParaRPr lang="en-US" sz="3200" dirty="0"/>
          </a:p>
          <a:p>
            <a:pPr marL="822960" lvl="1" indent="-256032">
              <a:buClr>
                <a:schemeClr val="accent3"/>
              </a:buClr>
              <a:buFont typeface="Georgia"/>
              <a:buChar char="•"/>
              <a:defRPr/>
            </a:pPr>
            <a:r>
              <a:rPr lang="en-US" sz="3200" dirty="0"/>
              <a:t>Neighborhoods where people had been turned down for loans in 2001 (and where income had not grown thereafter), called “subprime” zip codes,  experienced large increases in loan approval—and in defaults.</a:t>
            </a:r>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algn="ctr">
              <a:buNone/>
            </a:pPr>
            <a:r>
              <a:rPr lang="en-US" sz="4100" b="1" dirty="0">
                <a:solidFill>
                  <a:schemeClr val="tx2"/>
                </a:solidFill>
              </a:rPr>
              <a:t>Evidence on Moral Hazard</a:t>
            </a:r>
          </a:p>
          <a:p>
            <a:endParaRPr lang="en-US" dirty="0"/>
          </a:p>
          <a:p>
            <a:pPr lvl="0">
              <a:defRPr/>
            </a:pPr>
            <a:r>
              <a:rPr lang="en-US" dirty="0">
                <a:solidFill>
                  <a:schemeClr val="accent2"/>
                </a:solidFill>
              </a:rPr>
              <a:t>The following charts are from the </a:t>
            </a:r>
            <a:r>
              <a:rPr lang="en-US" dirty="0" err="1">
                <a:solidFill>
                  <a:schemeClr val="accent2"/>
                </a:solidFill>
              </a:rPr>
              <a:t>Mian</a:t>
            </a:r>
            <a:r>
              <a:rPr lang="en-US" dirty="0">
                <a:solidFill>
                  <a:schemeClr val="accent2"/>
                </a:solidFill>
              </a:rPr>
              <a:t> and Sufi on-line appendix, which is available at:</a:t>
            </a:r>
          </a:p>
          <a:p>
            <a:pPr lvl="0">
              <a:defRPr/>
            </a:pPr>
            <a:endParaRPr lang="en-US" dirty="0">
              <a:solidFill>
                <a:schemeClr val="accent2"/>
              </a:solidFill>
            </a:endParaRPr>
          </a:p>
          <a:p>
            <a:pPr marL="457200" lvl="0">
              <a:defRPr/>
            </a:pPr>
            <a:r>
              <a:rPr lang="en-US" dirty="0">
                <a:solidFill>
                  <a:schemeClr val="accent2"/>
                </a:solidFill>
                <a:hlinkClick r:id="rId2"/>
              </a:rPr>
              <a:t>http://www.princeton.edu/~atif/OnlineAppendix_MortgageCrisis.pdf</a:t>
            </a:r>
            <a:r>
              <a:rPr lang="en-US" dirty="0">
                <a:solidFill>
                  <a:schemeClr val="accent2"/>
                </a:solidFill>
              </a:rPr>
              <a:t> .</a:t>
            </a:r>
          </a:p>
          <a:p>
            <a:pPr lvl="0">
              <a:defRPr/>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065560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9" name="Chart" descr="Please contact Professor Yinger for details regarding figures and graphs.">
            <a:extLst>
              <a:ext uri="{FF2B5EF4-FFF2-40B4-BE49-F238E27FC236}">
                <a16:creationId xmlns:a16="http://schemas.microsoft.com/office/drawing/2014/main" id="{73BC12A3-7F44-4AF7-8C49-8A8E23004640}"/>
              </a:ext>
            </a:extLst>
          </p:cNvPr>
          <p:cNvGrpSpPr/>
          <p:nvPr/>
        </p:nvGrpSpPr>
        <p:grpSpPr>
          <a:xfrm>
            <a:off x="457200" y="1143000"/>
            <a:ext cx="8117114" cy="5621740"/>
            <a:chOff x="457200" y="1143000"/>
            <a:chExt cx="8117114" cy="5621740"/>
          </a:xfrm>
        </p:grpSpPr>
        <p:sp>
          <p:nvSpPr>
            <p:cNvPr id="6" name="Rectangle"/>
            <p:cNvSpPr/>
            <p:nvPr/>
          </p:nvSpPr>
          <p:spPr>
            <a:xfrm>
              <a:off x="1143000" y="1143000"/>
              <a:ext cx="6858000" cy="400110"/>
            </a:xfrm>
            <a:prstGeom prst="rect">
              <a:avLst/>
            </a:prstGeom>
          </p:spPr>
          <p:txBody>
            <a:bodyPr wrap="square">
              <a:spAutoFit/>
            </a:bodyPr>
            <a:lstStyle/>
            <a:p>
              <a:pPr algn="ctr">
                <a:buNone/>
              </a:pPr>
              <a:r>
                <a:rPr lang="en-US" sz="2000" b="1" dirty="0">
                  <a:solidFill>
                    <a:schemeClr val="tx2"/>
                  </a:solidFill>
                </a:rPr>
                <a:t>Huge </a:t>
              </a:r>
              <a:r>
                <a:rPr lang="en-US" sz="2000" b="1" u="sng" dirty="0">
                  <a:solidFill>
                    <a:schemeClr val="tx2"/>
                  </a:solidFill>
                </a:rPr>
                <a:t>Decrease</a:t>
              </a:r>
              <a:r>
                <a:rPr lang="en-US" sz="2000" b="1" dirty="0">
                  <a:solidFill>
                    <a:schemeClr val="tx2"/>
                  </a:solidFill>
                </a:rPr>
                <a:t> in Quality of Approved Loans</a:t>
              </a:r>
              <a:endParaRPr lang="en-US" dirty="0"/>
            </a:p>
          </p:txBody>
        </p:sp>
        <p:pic>
          <p:nvPicPr>
            <p:cNvPr id="7" name="Picture"/>
            <p:cNvPicPr>
              <a:picLocks noChangeAspect="1"/>
            </p:cNvPicPr>
            <p:nvPr/>
          </p:nvPicPr>
          <p:blipFill rotWithShape="1">
            <a:blip r:embed="rId2"/>
            <a:srcRect l="50000" t="57778" r="22083" b="11111"/>
            <a:stretch/>
          </p:blipFill>
          <p:spPr>
            <a:xfrm>
              <a:off x="457200" y="1676400"/>
              <a:ext cx="8117114" cy="5088340"/>
            </a:xfrm>
            <a:prstGeom prst="rect">
              <a:avLst/>
            </a:prstGeom>
          </p:spPr>
        </p:pic>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11" name="Chart" descr="Please contact Professor Yinger for details regarding figures and graphs.">
            <a:extLst>
              <a:ext uri="{FF2B5EF4-FFF2-40B4-BE49-F238E27FC236}">
                <a16:creationId xmlns:a16="http://schemas.microsoft.com/office/drawing/2014/main" id="{0796DACC-441D-4D6B-AEAC-035B17915D8E}"/>
              </a:ext>
            </a:extLst>
          </p:cNvPr>
          <p:cNvGrpSpPr/>
          <p:nvPr/>
        </p:nvGrpSpPr>
        <p:grpSpPr>
          <a:xfrm>
            <a:off x="630382" y="1219200"/>
            <a:ext cx="7654636" cy="5638800"/>
            <a:chOff x="630382" y="1219200"/>
            <a:chExt cx="7654636" cy="5638800"/>
          </a:xfrm>
        </p:grpSpPr>
        <p:sp>
          <p:nvSpPr>
            <p:cNvPr id="6" name="Rectangle"/>
            <p:cNvSpPr/>
            <p:nvPr/>
          </p:nvSpPr>
          <p:spPr>
            <a:xfrm>
              <a:off x="1676400" y="1219200"/>
              <a:ext cx="5562600" cy="707886"/>
            </a:xfrm>
            <a:prstGeom prst="rect">
              <a:avLst/>
            </a:prstGeom>
          </p:spPr>
          <p:txBody>
            <a:bodyPr wrap="square">
              <a:spAutoFit/>
            </a:bodyPr>
            <a:lstStyle/>
            <a:p>
              <a:pPr algn="ctr">
                <a:buNone/>
              </a:pPr>
              <a:r>
                <a:rPr lang="en-US" sz="2000" b="1" dirty="0">
                  <a:solidFill>
                    <a:schemeClr val="tx2"/>
                  </a:solidFill>
                </a:rPr>
                <a:t>Huge </a:t>
              </a:r>
              <a:r>
                <a:rPr lang="en-US" sz="2000" b="1" u="sng" dirty="0">
                  <a:solidFill>
                    <a:schemeClr val="tx2"/>
                  </a:solidFill>
                </a:rPr>
                <a:t>Increase</a:t>
              </a:r>
              <a:r>
                <a:rPr lang="en-US" sz="2000" b="1" dirty="0">
                  <a:solidFill>
                    <a:schemeClr val="tx2"/>
                  </a:solidFill>
                </a:rPr>
                <a:t> in Sales of Mortgages—and Not to the GSEs</a:t>
              </a:r>
              <a:r>
                <a:rPr lang="en-US" dirty="0">
                  <a:solidFill>
                    <a:schemeClr val="accent1"/>
                  </a:solidFill>
                </a:rPr>
                <a:t> </a:t>
              </a:r>
              <a:endParaRPr lang="en-US" dirty="0"/>
            </a:p>
          </p:txBody>
        </p:sp>
        <p:pic>
          <p:nvPicPr>
            <p:cNvPr id="7" name="Picture"/>
            <p:cNvPicPr>
              <a:picLocks noChangeAspect="1"/>
            </p:cNvPicPr>
            <p:nvPr/>
          </p:nvPicPr>
          <p:blipFill rotWithShape="1">
            <a:blip r:embed="rId2"/>
            <a:srcRect l="21667" t="52223" r="49999" b="15185"/>
            <a:stretch/>
          </p:blipFill>
          <p:spPr>
            <a:xfrm>
              <a:off x="630382" y="1905000"/>
              <a:ext cx="7654636" cy="4953000"/>
            </a:xfrm>
            <a:prstGeom prst="rect">
              <a:avLst/>
            </a:prstGeom>
          </p:spPr>
        </p:pic>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7" name="Chart" descr="Please contact Professor Yinger for details regarding figures and graphs.">
            <a:extLst>
              <a:ext uri="{FF2B5EF4-FFF2-40B4-BE49-F238E27FC236}">
                <a16:creationId xmlns:a16="http://schemas.microsoft.com/office/drawing/2014/main" id="{EA4882D7-1BE3-46AC-BDED-A75759CEBBC9}"/>
              </a:ext>
            </a:extLst>
          </p:cNvPr>
          <p:cNvGrpSpPr/>
          <p:nvPr/>
        </p:nvGrpSpPr>
        <p:grpSpPr>
          <a:xfrm>
            <a:off x="1143000" y="1257361"/>
            <a:ext cx="6858000" cy="5358927"/>
            <a:chOff x="1143000" y="1257361"/>
            <a:chExt cx="6858000" cy="5358927"/>
          </a:xfrm>
        </p:grpSpPr>
        <p:sp>
          <p:nvSpPr>
            <p:cNvPr id="9" name="Rectangle"/>
            <p:cNvSpPr/>
            <p:nvPr/>
          </p:nvSpPr>
          <p:spPr>
            <a:xfrm>
              <a:off x="1676400" y="1257361"/>
              <a:ext cx="5562600" cy="400110"/>
            </a:xfrm>
            <a:prstGeom prst="rect">
              <a:avLst/>
            </a:prstGeom>
          </p:spPr>
          <p:txBody>
            <a:bodyPr wrap="square">
              <a:spAutoFit/>
            </a:bodyPr>
            <a:lstStyle/>
            <a:p>
              <a:pPr algn="ctr">
                <a:buNone/>
              </a:pPr>
              <a:r>
                <a:rPr lang="en-US" sz="2000" b="1" dirty="0">
                  <a:solidFill>
                    <a:schemeClr val="tx2"/>
                  </a:solidFill>
                </a:rPr>
                <a:t>Huge </a:t>
              </a:r>
              <a:r>
                <a:rPr lang="en-US" sz="2000" b="1" u="sng" dirty="0">
                  <a:solidFill>
                    <a:schemeClr val="tx2"/>
                  </a:solidFill>
                </a:rPr>
                <a:t>Decrease</a:t>
              </a:r>
              <a:r>
                <a:rPr lang="en-US" sz="2000" b="1" dirty="0">
                  <a:solidFill>
                    <a:schemeClr val="tx2"/>
                  </a:solidFill>
                </a:rPr>
                <a:t> in Mortgage Denial Rate</a:t>
              </a:r>
              <a:endParaRPr lang="en-US" dirty="0"/>
            </a:p>
          </p:txBody>
        </p:sp>
        <p:pic>
          <p:nvPicPr>
            <p:cNvPr id="8" name="Picture"/>
            <p:cNvPicPr>
              <a:picLocks noChangeAspect="1"/>
            </p:cNvPicPr>
            <p:nvPr/>
          </p:nvPicPr>
          <p:blipFill rotWithShape="1">
            <a:blip r:embed="rId2"/>
            <a:srcRect l="50417" t="17407" r="23333" b="50000"/>
            <a:stretch/>
          </p:blipFill>
          <p:spPr>
            <a:xfrm>
              <a:off x="1143000" y="1826574"/>
              <a:ext cx="6858000" cy="4789714"/>
            </a:xfrm>
            <a:prstGeom prst="rect">
              <a:avLst/>
            </a:prstGeom>
          </p:spPr>
        </p:pic>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892664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8" name="Chart" descr="Please contact Professor Yinger for details regarding figures and graphs.">
            <a:extLst>
              <a:ext uri="{FF2B5EF4-FFF2-40B4-BE49-F238E27FC236}">
                <a16:creationId xmlns:a16="http://schemas.microsoft.com/office/drawing/2014/main" id="{CE9BC89C-4FED-4984-B23F-F8F22E2B3DAB}"/>
              </a:ext>
            </a:extLst>
          </p:cNvPr>
          <p:cNvGrpSpPr/>
          <p:nvPr/>
        </p:nvGrpSpPr>
        <p:grpSpPr>
          <a:xfrm>
            <a:off x="685800" y="1219200"/>
            <a:ext cx="7620000" cy="5638800"/>
            <a:chOff x="685800" y="1219200"/>
            <a:chExt cx="7620000" cy="5638800"/>
          </a:xfrm>
        </p:grpSpPr>
        <p:pic>
          <p:nvPicPr>
            <p:cNvPr id="7" name="Picture"/>
            <p:cNvPicPr>
              <a:picLocks noChangeAspect="1"/>
            </p:cNvPicPr>
            <p:nvPr/>
          </p:nvPicPr>
          <p:blipFill rotWithShape="1">
            <a:blip r:embed="rId2"/>
            <a:srcRect l="19583" t="50000" r="51250" b="14445"/>
            <a:stretch/>
          </p:blipFill>
          <p:spPr>
            <a:xfrm>
              <a:off x="685800" y="1632857"/>
              <a:ext cx="7620000" cy="5225143"/>
            </a:xfrm>
            <a:prstGeom prst="rect">
              <a:avLst/>
            </a:prstGeom>
          </p:spPr>
        </p:pic>
        <p:sp>
          <p:nvSpPr>
            <p:cNvPr id="10" name="Rectangle"/>
            <p:cNvSpPr/>
            <p:nvPr/>
          </p:nvSpPr>
          <p:spPr>
            <a:xfrm>
              <a:off x="1676400" y="1219200"/>
              <a:ext cx="5562600" cy="400110"/>
            </a:xfrm>
            <a:prstGeom prst="rect">
              <a:avLst/>
            </a:prstGeom>
          </p:spPr>
          <p:txBody>
            <a:bodyPr wrap="square">
              <a:spAutoFit/>
            </a:bodyPr>
            <a:lstStyle/>
            <a:p>
              <a:pPr algn="ctr">
                <a:buNone/>
              </a:pPr>
              <a:r>
                <a:rPr lang="en-US" sz="2000" b="1" dirty="0">
                  <a:solidFill>
                    <a:schemeClr val="tx2"/>
                  </a:solidFill>
                </a:rPr>
                <a:t>Huge </a:t>
              </a:r>
              <a:r>
                <a:rPr lang="en-US" sz="2000" b="1" u="sng" dirty="0">
                  <a:solidFill>
                    <a:schemeClr val="tx2"/>
                  </a:solidFill>
                </a:rPr>
                <a:t>Increase</a:t>
              </a:r>
              <a:r>
                <a:rPr lang="en-US" sz="2000" b="1" dirty="0">
                  <a:solidFill>
                    <a:schemeClr val="tx2"/>
                  </a:solidFill>
                </a:rPr>
                <a:t> in Mortgage Default Rate</a:t>
              </a:r>
              <a:r>
                <a:rPr lang="en-US" dirty="0">
                  <a:solidFill>
                    <a:schemeClr val="accent1"/>
                  </a:solidFill>
                </a:rPr>
                <a:t> </a:t>
              </a:r>
              <a:endParaRPr lang="en-US" dirty="0"/>
            </a:p>
          </p:txBody>
        </p: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119272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fontScale="85000" lnSpcReduction="20000"/>
          </a:bodyPr>
          <a:lstStyle/>
          <a:p>
            <a:pPr algn="ctr">
              <a:buNone/>
            </a:pPr>
            <a:r>
              <a:rPr lang="en-US" b="1" dirty="0">
                <a:solidFill>
                  <a:schemeClr val="tx2"/>
                </a:solidFill>
              </a:rPr>
              <a:t>Foreclosures and Disadvantaged Groups</a:t>
            </a:r>
          </a:p>
          <a:p>
            <a:pPr algn="ctr">
              <a:buNone/>
            </a:pPr>
            <a:endParaRPr lang="en-US" dirty="0"/>
          </a:p>
          <a:p>
            <a:r>
              <a:rPr lang="en-US" dirty="0"/>
              <a:t>The impact of foreclosures has not been even; historically disadvantaged groups have been hit particularly hard.</a:t>
            </a:r>
          </a:p>
          <a:p>
            <a:endParaRPr lang="en-US" dirty="0"/>
          </a:p>
          <a:p>
            <a:pPr lvl="1"/>
            <a:r>
              <a:rPr lang="en-US" dirty="0"/>
              <a:t>Due to past discrimination, Blacks and Hispanics have poorer credit characteristics and were more likely to have sub-prime or predatory loans—even without current discrimination.</a:t>
            </a:r>
          </a:p>
          <a:p>
            <a:pPr lvl="1"/>
            <a:endParaRPr lang="en-US" dirty="0"/>
          </a:p>
          <a:p>
            <a:pPr lvl="1"/>
            <a:r>
              <a:rPr lang="en-US" dirty="0"/>
              <a:t>Some lenders marketed sub-prime or predatory loans in minority neighborhoods and often gave those loans to households that qualified for more favorable terms.</a:t>
            </a:r>
          </a:p>
          <a:p>
            <a:pPr lvl="1"/>
            <a:endParaRPr lang="en-US" dirty="0"/>
          </a:p>
          <a:p>
            <a:pPr lvl="1"/>
            <a:r>
              <a:rPr lang="en-US" dirty="0"/>
              <a:t>The result:  Relatively high foreclosure rates—and a huge loss of equity—for Black and Hispanic households.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91333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5" name="Chart" descr="Please contact Professor Yinger for details regarding figures and graphs."/>
          <p:cNvGraphicFramePr>
            <a:graphicFrameLocks noGrp="1"/>
          </p:cNvGraphicFramePr>
          <p:nvPr>
            <p:extLst>
              <p:ext uri="{D42A27DB-BD31-4B8C-83A1-F6EECF244321}">
                <p14:modId xmlns:p14="http://schemas.microsoft.com/office/powerpoint/2010/main" val="2438832327"/>
              </p:ext>
            </p:extLst>
          </p:nvPr>
        </p:nvGraphicFramePr>
        <p:xfrm>
          <a:off x="235793" y="1181039"/>
          <a:ext cx="7841407" cy="5509446"/>
        </p:xfrm>
        <a:graphic>
          <a:graphicData uri="http://schemas.openxmlformats.org/drawingml/2006/chart">
            <c:chart xmlns:c="http://schemas.openxmlformats.org/drawingml/2006/chart" xmlns:r="http://schemas.openxmlformats.org/officeDocument/2006/relationships" r:id="rId2"/>
          </a:graphicData>
        </a:graphic>
      </p:graphicFrame>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339095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7" name="TextBox"/>
          <p:cNvSpPr txBox="1"/>
          <p:nvPr/>
        </p:nvSpPr>
        <p:spPr>
          <a:xfrm>
            <a:off x="609600" y="1181039"/>
            <a:ext cx="8195097" cy="369332"/>
          </a:xfrm>
          <a:prstGeom prst="rect">
            <a:avLst/>
          </a:prstGeom>
          <a:noFill/>
        </p:spPr>
        <p:txBody>
          <a:bodyPr wrap="square" rtlCol="0">
            <a:spAutoFit/>
          </a:bodyPr>
          <a:lstStyle/>
          <a:p>
            <a:r>
              <a:rPr lang="en-US" dirty="0">
                <a:solidFill>
                  <a:schemeClr val="accent1"/>
                </a:solidFill>
              </a:rPr>
              <a:t>Newman and </a:t>
            </a:r>
            <a:r>
              <a:rPr lang="en-US" dirty="0" err="1">
                <a:solidFill>
                  <a:schemeClr val="accent1"/>
                </a:solidFill>
              </a:rPr>
              <a:t>Holupka</a:t>
            </a:r>
            <a:r>
              <a:rPr lang="en-US" dirty="0">
                <a:solidFill>
                  <a:schemeClr val="accent1"/>
                </a:solidFill>
              </a:rPr>
              <a:t> (</a:t>
            </a:r>
            <a:r>
              <a:rPr lang="en-US" i="1" dirty="0">
                <a:solidFill>
                  <a:schemeClr val="accent1"/>
                </a:solidFill>
              </a:rPr>
              <a:t>Real Estate Economics, </a:t>
            </a:r>
            <a:r>
              <a:rPr lang="en-US" dirty="0">
                <a:solidFill>
                  <a:schemeClr val="accent1"/>
                </a:solidFill>
              </a:rPr>
              <a:t>Summer</a:t>
            </a:r>
            <a:r>
              <a:rPr lang="en-US" i="1" dirty="0">
                <a:solidFill>
                  <a:schemeClr val="accent1"/>
                </a:solidFill>
              </a:rPr>
              <a:t> </a:t>
            </a:r>
            <a:r>
              <a:rPr lang="en-US" dirty="0">
                <a:solidFill>
                  <a:schemeClr val="accent1"/>
                </a:solidFill>
              </a:rPr>
              <a:t>2016)</a:t>
            </a:r>
          </a:p>
        </p:txBody>
      </p:sp>
      <p:sp>
        <p:nvSpPr>
          <p:cNvPr id="6" name="Rectangle"/>
          <p:cNvSpPr/>
          <p:nvPr/>
        </p:nvSpPr>
        <p:spPr>
          <a:xfrm>
            <a:off x="609600" y="1616238"/>
            <a:ext cx="8465394" cy="4801314"/>
          </a:xfrm>
          <a:prstGeom prst="rect">
            <a:avLst/>
          </a:prstGeom>
        </p:spPr>
        <p:txBody>
          <a:bodyPr wrap="square">
            <a:spAutoFit/>
          </a:bodyPr>
          <a:lstStyle/>
          <a:p>
            <a:r>
              <a:rPr lang="en-US" dirty="0">
                <a:solidFill>
                  <a:schemeClr val="accent2"/>
                </a:solidFill>
              </a:rPr>
              <a:t>From Johns Hopkins University press release:</a:t>
            </a:r>
          </a:p>
          <a:p>
            <a:pPr>
              <a:lnSpc>
                <a:spcPct val="50000"/>
              </a:lnSpc>
            </a:pP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The researchers analyzed data from the Panel Study of Income Dynamics.</a:t>
            </a:r>
          </a:p>
          <a:p>
            <a:pPr marL="285750" indent="-285750">
              <a:lnSpc>
                <a:spcPct val="50000"/>
              </a:lnSpc>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They focused on first-time buyers. About 40 percent of all homebuyers are first-time buyers and more than 60 percent of those buyers are low-to moderate income.</a:t>
            </a:r>
          </a:p>
          <a:p>
            <a:pPr marL="285750" indent="-285750">
              <a:lnSpc>
                <a:spcPct val="50000"/>
              </a:lnSpc>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During the Great Recession, between 2007 and 2009, the net worth for new white homebuyers dropped 33 percent, while new black homebuyers lost 43 percent of their wealth.</a:t>
            </a:r>
          </a:p>
          <a:p>
            <a:pPr marL="285750" indent="-285750">
              <a:lnSpc>
                <a:spcPct val="50000"/>
              </a:lnSpc>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During the boom, between 2005 and 2007, white first-time buyers enjoyed net worth gains of 50 percent while new black homebuyers lost 47 percent. In dollar terms, while whites were gaining about $24,000, blacks were losing $16,911.</a:t>
            </a:r>
          </a:p>
          <a:p>
            <a:pPr marL="285750" indent="-285750">
              <a:lnSpc>
                <a:spcPct val="50000"/>
              </a:lnSpc>
              <a:buFont typeface="Arial" panose="020B0604020202020204" pitchFamily="34" charset="0"/>
              <a:buChar char="•"/>
            </a:pPr>
            <a:endParaRPr lang="en-US" dirty="0">
              <a:solidFill>
                <a:schemeClr val="accent2"/>
              </a:solidFill>
            </a:endParaRPr>
          </a:p>
          <a:p>
            <a:pPr marL="285750" indent="-285750">
              <a:buFont typeface="Arial" panose="020B0604020202020204" pitchFamily="34" charset="0"/>
              <a:buChar char="•"/>
            </a:pPr>
            <a:r>
              <a:rPr lang="en-US" dirty="0">
                <a:solidFill>
                  <a:schemeClr val="accent2"/>
                </a:solidFill>
              </a:rPr>
              <a:t>Even in good times, appreciation is lower (or negative!) in black neighborhoods.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74045911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5064125"/>
          </a:xfrm>
          <a:prstGeom prst="rect">
            <a:avLst/>
          </a:prstGeom>
        </p:spPr>
        <p:txBody>
          <a:bodyPr vert="horz">
            <a:normAutofit fontScale="4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a:solidFill>
                  <a:schemeClr val="tx2"/>
                </a:solidFill>
                <a:ea typeface="SimSun" pitchFamily="2" charset="-122"/>
              </a:rPr>
              <a:t>It Was Not t</a:t>
            </a:r>
            <a:r>
              <a:rPr kumimoji="0" lang="en-US" altLang="zh-CN" sz="5100" b="1" i="0" u="none" strike="noStrike" kern="1200" cap="none" spc="0" normalizeH="0" baseline="0" noProof="0" dirty="0">
                <a:ln>
                  <a:noFill/>
                </a:ln>
                <a:solidFill>
                  <a:schemeClr val="tx2"/>
                </a:solidFill>
                <a:effectLst/>
                <a:uLnTx/>
                <a:uFillTx/>
                <a:latin typeface="+mn-lt"/>
                <a:ea typeface="SimSun" pitchFamily="2" charset="-122"/>
                <a:cs typeface="+mn-cs"/>
              </a:rPr>
              <a:t>he Fault of Fannie and Freddie</a:t>
            </a:r>
          </a:p>
          <a:p>
            <a:pPr marL="365760" lvl="0" indent="-256032" algn="ctr">
              <a:lnSpc>
                <a:spcPct val="50000"/>
              </a:lnSpc>
              <a:spcBef>
                <a:spcPts val="300"/>
              </a:spcBef>
              <a:buClr>
                <a:schemeClr val="accent3"/>
              </a:buClr>
              <a:defRPr/>
            </a:pPr>
            <a:endParaRPr lang="en-US" altLang="zh-CN" sz="3600" dirty="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a:solidFill>
                <a:schemeClr val="tx2"/>
              </a:solidFill>
              <a:ea typeface="SimSun" pitchFamily="2" charset="-122"/>
            </a:endParaRPr>
          </a:p>
          <a:p>
            <a:pPr marL="365760" lvl="0" indent="-256032">
              <a:spcBef>
                <a:spcPts val="300"/>
              </a:spcBef>
              <a:buClr>
                <a:schemeClr val="accent3"/>
              </a:buClr>
              <a:buFont typeface="Georgia"/>
              <a:buChar char="•"/>
              <a:defRPr/>
            </a:pPr>
            <a:r>
              <a:rPr lang="en-US" sz="4400" dirty="0">
                <a:solidFill>
                  <a:schemeClr val="accent2"/>
                </a:solidFill>
              </a:rPr>
              <a:t>Fannie Mae and Freddie Mac were large, profitable private organizations that packaged loans meeting certain standards.   During the crisis, they were bought (back) by the federal government.</a:t>
            </a:r>
          </a:p>
          <a:p>
            <a:pPr marL="365760" lvl="0" indent="-256032">
              <a:lnSpc>
                <a:spcPct val="70000"/>
              </a:lnSpc>
              <a:spcBef>
                <a:spcPts val="300"/>
              </a:spcBef>
              <a:buClr>
                <a:schemeClr val="accent3"/>
              </a:buClr>
              <a:buFont typeface="Georgia"/>
              <a:buChar char="•"/>
              <a:defRPr/>
            </a:pPr>
            <a:endParaRPr lang="en-US" sz="4400" dirty="0">
              <a:solidFill>
                <a:schemeClr val="accent2"/>
              </a:solidFill>
            </a:endParaRPr>
          </a:p>
          <a:p>
            <a:pPr marL="365760" lvl="0" indent="-256032">
              <a:spcBef>
                <a:spcPts val="300"/>
              </a:spcBef>
              <a:buClr>
                <a:schemeClr val="accent3"/>
              </a:buClr>
              <a:buFont typeface="Georgia"/>
              <a:buChar char="•"/>
              <a:defRPr/>
            </a:pPr>
            <a:r>
              <a:rPr lang="en-US" sz="4400" dirty="0">
                <a:solidFill>
                  <a:schemeClr val="accent2"/>
                </a:solidFill>
              </a:rPr>
              <a:t>Some people say they caused the crisis by going too far in encouraging homeownership.  This is </a:t>
            </a:r>
            <a:r>
              <a:rPr lang="en-US" sz="4400" b="1" u="sng" dirty="0">
                <a:solidFill>
                  <a:srgbClr val="FF0000"/>
                </a:solidFill>
              </a:rPr>
              <a:t>nonsense</a:t>
            </a:r>
            <a:r>
              <a:rPr lang="en-US" sz="4400" dirty="0">
                <a:solidFill>
                  <a:schemeClr val="accent2"/>
                </a:solidFill>
              </a:rPr>
              <a:t>.</a:t>
            </a:r>
          </a:p>
          <a:p>
            <a:pPr marL="365760" lvl="0" indent="-256032">
              <a:spcBef>
                <a:spcPts val="300"/>
              </a:spcBef>
              <a:buClr>
                <a:schemeClr val="accent3"/>
              </a:buClr>
              <a:buFont typeface="Georgia"/>
              <a:buChar char="•"/>
              <a:defRPr/>
            </a:pPr>
            <a:endParaRPr lang="en-US" sz="4400" dirty="0">
              <a:solidFill>
                <a:schemeClr val="accent2"/>
              </a:solidFill>
            </a:endParaRPr>
          </a:p>
          <a:p>
            <a:pPr marL="365760" lvl="0" indent="-256032">
              <a:spcBef>
                <a:spcPts val="300"/>
              </a:spcBef>
              <a:buClr>
                <a:schemeClr val="accent3"/>
              </a:buClr>
              <a:buFont typeface="Georgia"/>
              <a:buChar char="•"/>
              <a:defRPr/>
            </a:pPr>
            <a:r>
              <a:rPr lang="en-US" sz="4400" dirty="0">
                <a:solidFill>
                  <a:schemeClr val="accent2"/>
                </a:solidFill>
              </a:rPr>
              <a:t>They mainly purchased conventional, low-risk loans for purchase or refinancing; they purchased very few sub-prime loans before the crisis.</a:t>
            </a:r>
          </a:p>
          <a:p>
            <a:pPr marL="365760" lvl="0" indent="-256032">
              <a:lnSpc>
                <a:spcPct val="70000"/>
              </a:lnSpc>
              <a:spcBef>
                <a:spcPts val="300"/>
              </a:spcBef>
              <a:buClr>
                <a:schemeClr val="accent3"/>
              </a:buClr>
              <a:buFont typeface="Georgia"/>
              <a:buChar char="•"/>
              <a:defRPr/>
            </a:pPr>
            <a:endParaRPr lang="en-US" sz="4400" dirty="0">
              <a:solidFill>
                <a:schemeClr val="accent2"/>
              </a:solidFill>
            </a:endParaRPr>
          </a:p>
          <a:p>
            <a:pPr marL="365760" lvl="0" indent="-256032">
              <a:spcBef>
                <a:spcPts val="300"/>
              </a:spcBef>
              <a:buClr>
                <a:schemeClr val="accent3"/>
              </a:buClr>
              <a:buFont typeface="Georgia"/>
              <a:buChar char="•"/>
              <a:defRPr/>
            </a:pPr>
            <a:r>
              <a:rPr lang="en-US" sz="4400" dirty="0">
                <a:solidFill>
                  <a:schemeClr val="accent2"/>
                </a:solidFill>
              </a:rPr>
              <a:t>Starting in about 2004, however, they started to invest in institutions that purchased sub-prime loans, so they took huge losses when the crisis came.  That’s why the federal government had to buy them back—and why they may be dismantled.</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8752284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5064125"/>
          </a:xfrm>
          <a:prstGeom prst="rect">
            <a:avLst/>
          </a:prstGeom>
        </p:spPr>
        <p:txBody>
          <a:bodyPr vert="horz">
            <a:normAutofit fontScale="92500"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a:ln>
                  <a:noFill/>
                </a:ln>
                <a:solidFill>
                  <a:schemeClr val="tx2"/>
                </a:solidFill>
                <a:effectLst/>
                <a:uLnTx/>
                <a:uFillTx/>
                <a:latin typeface="+mn-lt"/>
                <a:ea typeface="SimSun" pitchFamily="2" charset="-122"/>
                <a:cs typeface="+mn-cs"/>
              </a:rPr>
              <a:t>New Institutions</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rPr>
              <a:t>How times have changed!</a:t>
            </a: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Now </a:t>
            </a: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commercial banks </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can issue mortgages.</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dirty="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Many mortgages are now issued by </a:t>
            </a: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mortgage brokers</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 who do not have deposits, but instead raise capital from depository lenders or investors .</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1" i="0" u="none" strike="noStrike" kern="1200" cap="none" spc="0" normalizeH="0" baseline="0" noProof="0" dirty="0">
                <a:ln>
                  <a:noFill/>
                </a:ln>
                <a:solidFill>
                  <a:schemeClr val="accent3"/>
                </a:solidFill>
                <a:effectLst/>
                <a:uLnTx/>
                <a:uFillTx/>
                <a:latin typeface="+mn-lt"/>
                <a:ea typeface="SimSun" pitchFamily="2" charset="-122"/>
                <a:cs typeface="+mn-cs"/>
              </a:rPr>
              <a:t>Secondary mortgage market institutions </a:t>
            </a: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(Fannie Mae, Freddie Mac) bring investors and borrowers together by buying mortgages and packaging them into “mortgage backed securities,” which anyone can buy.</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pSp>
        <p:nvGrpSpPr>
          <p:cNvPr id="3" name="Chart" descr="Please contact Professor Yinger for details regarding figures and graphs.">
            <a:extLst>
              <a:ext uri="{FF2B5EF4-FFF2-40B4-BE49-F238E27FC236}">
                <a16:creationId xmlns:a16="http://schemas.microsoft.com/office/drawing/2014/main" id="{2A8954F1-2212-467F-BDE6-03AAFFB32136}"/>
              </a:ext>
            </a:extLst>
          </p:cNvPr>
          <p:cNvGrpSpPr/>
          <p:nvPr/>
        </p:nvGrpSpPr>
        <p:grpSpPr>
          <a:xfrm>
            <a:off x="771525" y="1524000"/>
            <a:ext cx="7229475" cy="4876800"/>
            <a:chOff x="771525" y="1524000"/>
            <a:chExt cx="7229475" cy="4876800"/>
          </a:xfrm>
        </p:grpSpPr>
        <p:pic>
          <p:nvPicPr>
            <p:cNvPr id="6" name="Picture" descr="http://2.bp.blogspot.com/-33C2KbeQhqI/ThPhOH2u06I/AAAAAAAACIY/XLhz3I5Ny0w/s1600/gs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1525" y="1524000"/>
              <a:ext cx="7229475" cy="4876800"/>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p:cNvCxnSpPr/>
            <p:nvPr/>
          </p:nvCxnSpPr>
          <p:spPr>
            <a:xfrm flipH="1">
              <a:off x="7391400" y="2743200"/>
              <a:ext cx="533400" cy="76200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98126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7" name="Rectangle"/>
          <p:cNvSpPr txBox="1">
            <a:spLocks noChangeArrowheads="1"/>
          </p:cNvSpPr>
          <p:nvPr/>
        </p:nvSpPr>
        <p:spPr>
          <a:xfrm>
            <a:off x="457200" y="1295400"/>
            <a:ext cx="8229600" cy="720725"/>
          </a:xfrm>
          <a:prstGeom prst="rect">
            <a:avLst/>
          </a:prstGeom>
        </p:spPr>
        <p:txBody>
          <a:bodyPr vert="horz">
            <a:normAutofit fontScale="475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a:solidFill>
                  <a:schemeClr val="tx2"/>
                </a:solidFill>
                <a:ea typeface="SimSun" pitchFamily="2" charset="-122"/>
              </a:rPr>
              <a:t>No Other Country Had Fannie, Freddie, or CRA,</a:t>
            </a:r>
          </a:p>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a:solidFill>
                  <a:schemeClr val="tx2"/>
                </a:solidFill>
                <a:ea typeface="SimSun" pitchFamily="2" charset="-122"/>
              </a:rPr>
              <a:t>but…….</a:t>
            </a:r>
            <a:endParaRPr lang="en-US" altLang="zh-CN" sz="3600" dirty="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a:solidFill>
                <a:schemeClr val="tx2"/>
              </a:solidFill>
              <a:ea typeface="SimSun" pitchFamily="2" charset="-122"/>
            </a:endParaRPr>
          </a:p>
        </p:txBody>
      </p:sp>
      <p:pic>
        <p:nvPicPr>
          <p:cNvPr id="2050" name="Chart" descr="Please contact Professor Yinger for details regarding figure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943099"/>
            <a:ext cx="7162800" cy="4740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31171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5064125"/>
          </a:xfrm>
          <a:prstGeom prst="rect">
            <a:avLst/>
          </a:prstGeom>
        </p:spPr>
        <p:txBody>
          <a:bodyPr vert="horz">
            <a:normAutofit fontScale="55000" lnSpcReduction="2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lang="en-US" altLang="zh-CN" sz="5100" b="1" dirty="0">
                <a:solidFill>
                  <a:schemeClr val="tx2"/>
                </a:solidFill>
                <a:ea typeface="SimSun" pitchFamily="2" charset="-122"/>
              </a:rPr>
              <a:t>It Was Not t</a:t>
            </a:r>
            <a:r>
              <a:rPr kumimoji="0" lang="en-US" altLang="zh-CN" sz="5100" b="1" i="0" u="none" strike="noStrike" kern="1200" cap="none" spc="0" normalizeH="0" baseline="0" noProof="0" dirty="0">
                <a:ln>
                  <a:noFill/>
                </a:ln>
                <a:solidFill>
                  <a:schemeClr val="tx2"/>
                </a:solidFill>
                <a:effectLst/>
                <a:uLnTx/>
                <a:uFillTx/>
                <a:latin typeface="+mn-lt"/>
                <a:ea typeface="SimSun" pitchFamily="2" charset="-122"/>
                <a:cs typeface="+mn-cs"/>
              </a:rPr>
              <a:t>he Fault of CRA</a:t>
            </a:r>
          </a:p>
          <a:p>
            <a:pPr marL="365760" lvl="0" indent="-256032" algn="ctr">
              <a:lnSpc>
                <a:spcPct val="50000"/>
              </a:lnSpc>
              <a:spcBef>
                <a:spcPts val="300"/>
              </a:spcBef>
              <a:buClr>
                <a:schemeClr val="accent3"/>
              </a:buClr>
              <a:defRPr/>
            </a:pPr>
            <a:endParaRPr lang="en-US" altLang="zh-CN" sz="3600" dirty="0">
              <a:solidFill>
                <a:schemeClr val="tx2"/>
              </a:solidFill>
              <a:ea typeface="SimSun" pitchFamily="2" charset="-122"/>
            </a:endParaRPr>
          </a:p>
          <a:p>
            <a:pPr marL="365760" lvl="0" indent="-256032" algn="ctr">
              <a:lnSpc>
                <a:spcPct val="50000"/>
              </a:lnSpc>
              <a:spcBef>
                <a:spcPts val="300"/>
              </a:spcBef>
              <a:buClr>
                <a:schemeClr val="accent3"/>
              </a:buClr>
              <a:defRPr/>
            </a:pPr>
            <a:endParaRPr lang="en-US" altLang="zh-CN" sz="3600" dirty="0">
              <a:solidFill>
                <a:schemeClr val="tx2"/>
              </a:solidFill>
              <a:ea typeface="SimSun" pitchFamily="2" charset="-122"/>
            </a:endParaRPr>
          </a:p>
          <a:p>
            <a:pPr marL="365760" lvl="0" indent="-256032">
              <a:spcBef>
                <a:spcPts val="300"/>
              </a:spcBef>
              <a:buClr>
                <a:schemeClr val="accent3"/>
              </a:buClr>
              <a:buFont typeface="Georgia"/>
              <a:buChar char="•"/>
              <a:defRPr/>
            </a:pPr>
            <a:r>
              <a:rPr lang="en-US" sz="3400" dirty="0">
                <a:solidFill>
                  <a:schemeClr val="accent2"/>
                </a:solidFill>
              </a:rPr>
              <a:t>The Community Reinvestment Act of 1977 requires depository lenders to serve all parts of their traditional lending areas.  </a:t>
            </a:r>
          </a:p>
          <a:p>
            <a:pPr marL="365760" lvl="0" indent="-256032">
              <a:spcBef>
                <a:spcPts val="300"/>
              </a:spcBef>
              <a:buClr>
                <a:schemeClr val="accent3"/>
              </a:buClr>
              <a:buFont typeface="Georgia"/>
              <a:buChar char="•"/>
              <a:defRPr/>
            </a:pPr>
            <a:endParaRPr lang="en-US" sz="3400" dirty="0">
              <a:solidFill>
                <a:schemeClr val="accent2"/>
              </a:solidFill>
            </a:endParaRPr>
          </a:p>
          <a:p>
            <a:pPr marL="822960" lvl="1" indent="-256032">
              <a:spcBef>
                <a:spcPts val="300"/>
              </a:spcBef>
              <a:buClr>
                <a:schemeClr val="accent3"/>
              </a:buClr>
              <a:buFont typeface="Georgia"/>
              <a:buChar char="•"/>
              <a:defRPr/>
            </a:pPr>
            <a:r>
              <a:rPr lang="en-US" sz="3400" dirty="0">
                <a:solidFill>
                  <a:schemeClr val="accent2"/>
                </a:solidFill>
              </a:rPr>
              <a:t>Lenders who do not serve low-income or minority areas may be denied the ability to set up new offices or make other business changes.</a:t>
            </a:r>
          </a:p>
          <a:p>
            <a:pPr marL="822960" lvl="1" indent="-256032">
              <a:spcBef>
                <a:spcPts val="300"/>
              </a:spcBef>
              <a:buClr>
                <a:schemeClr val="accent3"/>
              </a:buClr>
              <a:buFont typeface="Georgia"/>
              <a:buChar char="•"/>
              <a:defRPr/>
            </a:pPr>
            <a:endParaRPr lang="en-US" sz="3400" dirty="0">
              <a:solidFill>
                <a:schemeClr val="accent2"/>
              </a:solidFill>
            </a:endParaRPr>
          </a:p>
          <a:p>
            <a:pPr marL="822960" lvl="1" indent="-256032">
              <a:spcBef>
                <a:spcPts val="300"/>
              </a:spcBef>
              <a:buClr>
                <a:schemeClr val="accent3"/>
              </a:buClr>
              <a:buFont typeface="Georgia"/>
              <a:buChar char="•"/>
              <a:defRPr/>
            </a:pPr>
            <a:r>
              <a:rPr lang="en-US" sz="3400" dirty="0">
                <a:solidFill>
                  <a:schemeClr val="accent2"/>
                </a:solidFill>
              </a:rPr>
              <a:t>Lenders have altered their practices because of CRA regulations, which were strengthened in the Clinton Administration.</a:t>
            </a:r>
          </a:p>
          <a:p>
            <a:pPr marL="365760" lvl="0" indent="-256032">
              <a:lnSpc>
                <a:spcPct val="70000"/>
              </a:lnSpc>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a:solidFill>
                  <a:schemeClr val="accent2"/>
                </a:solidFill>
              </a:rPr>
              <a:t>Some people say CRA’s push to serve low-income areas is a key cause of the crisis.  </a:t>
            </a:r>
            <a:r>
              <a:rPr lang="en-US" sz="3400" b="1" u="sng" dirty="0">
                <a:solidFill>
                  <a:srgbClr val="FF0000"/>
                </a:solidFill>
              </a:rPr>
              <a:t>Nonsense</a:t>
            </a:r>
            <a:r>
              <a:rPr lang="en-US" sz="3400" dirty="0">
                <a:solidFill>
                  <a:schemeClr val="accent2"/>
                </a:solidFill>
              </a:rPr>
              <a:t>.  </a:t>
            </a:r>
          </a:p>
          <a:p>
            <a:pPr marL="365760" lvl="0" indent="-256032">
              <a:spcBef>
                <a:spcPts val="300"/>
              </a:spcBef>
              <a:buClr>
                <a:schemeClr val="accent3"/>
              </a:buClr>
              <a:buFont typeface="Georgia"/>
              <a:buChar char="•"/>
              <a:defRPr/>
            </a:pPr>
            <a:endParaRPr lang="en-US" sz="3400" dirty="0">
              <a:solidFill>
                <a:schemeClr val="accent2"/>
              </a:solidFill>
            </a:endParaRPr>
          </a:p>
          <a:p>
            <a:pPr marL="365760" lvl="0" indent="-256032">
              <a:spcBef>
                <a:spcPts val="300"/>
              </a:spcBef>
              <a:buClr>
                <a:schemeClr val="accent3"/>
              </a:buClr>
              <a:buFont typeface="Georgia"/>
              <a:buChar char="•"/>
              <a:defRPr/>
            </a:pPr>
            <a:r>
              <a:rPr lang="en-US" sz="3400" dirty="0">
                <a:solidFill>
                  <a:schemeClr val="accent2"/>
                </a:solidFill>
              </a:rPr>
              <a:t>CRA only applies to </a:t>
            </a:r>
            <a:r>
              <a:rPr lang="en-US" sz="3400" b="1" dirty="0">
                <a:solidFill>
                  <a:schemeClr val="accent2"/>
                </a:solidFill>
              </a:rPr>
              <a:t>depository</a:t>
            </a:r>
            <a:r>
              <a:rPr lang="en-US" sz="3400" dirty="0">
                <a:solidFill>
                  <a:schemeClr val="accent2"/>
                </a:solidFill>
              </a:rPr>
              <a:t> lenders.  They were not the ones issuing subprime loans.  CRA does not apply to mortgage brokers or the institutions that package mortgage loans.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93720572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7" name="Content Placeholder"/>
          <p:cNvSpPr>
            <a:spLocks noGrp="1"/>
          </p:cNvSpPr>
          <p:nvPr>
            <p:ph idx="1"/>
          </p:nvPr>
        </p:nvSpPr>
        <p:spPr>
          <a:xfrm>
            <a:off x="457200" y="1502664"/>
            <a:ext cx="8229600" cy="5355336"/>
          </a:xfrm>
        </p:spPr>
        <p:txBody>
          <a:bodyPr/>
          <a:lstStyle/>
          <a:p>
            <a:pPr marL="109728" indent="0" algn="ctr">
              <a:buNone/>
            </a:pPr>
            <a:r>
              <a:rPr lang="en-US" dirty="0"/>
              <a:t>Where Are We Now?</a:t>
            </a:r>
          </a:p>
          <a:p>
            <a:pPr lvl="1"/>
            <a:endParaRPr lang="en-US" dirty="0"/>
          </a:p>
          <a:p>
            <a:r>
              <a:rPr lang="en-US" dirty="0">
                <a:solidFill>
                  <a:schemeClr val="accent2"/>
                </a:solidFill>
              </a:rPr>
              <a:t>What is happening in housing and mortgage markets today?</a:t>
            </a:r>
          </a:p>
          <a:p>
            <a:pPr lvl="1"/>
            <a:endParaRPr lang="en-US" dirty="0"/>
          </a:p>
          <a:p>
            <a:r>
              <a:rPr lang="en-US" dirty="0">
                <a:solidFill>
                  <a:schemeClr val="accent2"/>
                </a:solidFill>
              </a:rPr>
              <a:t>Are foreclosures still a big problem?</a:t>
            </a:r>
          </a:p>
          <a:p>
            <a:pPr lvl="1"/>
            <a:endParaRPr lang="en-US" dirty="0"/>
          </a:p>
          <a:p>
            <a:r>
              <a:rPr lang="en-US" dirty="0">
                <a:solidFill>
                  <a:schemeClr val="accent2"/>
                </a:solidFill>
              </a:rPr>
              <a:t>What is going on with federal policy?</a:t>
            </a:r>
          </a:p>
          <a:p>
            <a:pPr>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1695962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6" name="Content Placeholder"/>
          <p:cNvSpPr>
            <a:spLocks noGrp="1"/>
          </p:cNvSpPr>
          <p:nvPr>
            <p:ph idx="1"/>
          </p:nvPr>
        </p:nvSpPr>
        <p:spPr>
          <a:xfrm>
            <a:off x="457200" y="1393780"/>
            <a:ext cx="8229600" cy="5355336"/>
          </a:xfrm>
        </p:spPr>
        <p:txBody>
          <a:bodyPr>
            <a:normAutofit/>
          </a:bodyPr>
          <a:lstStyle/>
          <a:p>
            <a:pPr marL="109728" indent="0" algn="ctr">
              <a:buNone/>
            </a:pPr>
            <a:r>
              <a:rPr lang="en-US" dirty="0"/>
              <a:t>Post-Crash Housing &amp; Mortgage Markets</a:t>
            </a:r>
          </a:p>
          <a:p>
            <a:pPr lvl="1"/>
            <a:endParaRPr lang="en-US" dirty="0"/>
          </a:p>
          <a:p>
            <a:r>
              <a:rPr lang="en-US" dirty="0">
                <a:solidFill>
                  <a:schemeClr val="accent2"/>
                </a:solidFill>
              </a:rPr>
              <a:t>After the collapse of the housing bubble in 2008, housing prices continued to decline until 2012; then they started a steady rise.</a:t>
            </a:r>
          </a:p>
          <a:p>
            <a:pPr lvl="1"/>
            <a:endParaRPr lang="en-US" dirty="0"/>
          </a:p>
          <a:p>
            <a:r>
              <a:rPr lang="en-US" dirty="0">
                <a:solidFill>
                  <a:schemeClr val="accent2"/>
                </a:solidFill>
              </a:rPr>
              <a:t>Because of the 2007-2009 Great Recession, household incomes were slow to recover, too.</a:t>
            </a:r>
          </a:p>
          <a:p>
            <a:pPr lvl="1"/>
            <a:endParaRPr lang="en-US" dirty="0"/>
          </a:p>
          <a:p>
            <a:r>
              <a:rPr lang="en-US" dirty="0">
                <a:solidFill>
                  <a:schemeClr val="accent2"/>
                </a:solidFill>
              </a:rPr>
              <a:t>Because of the financial crisis, mortgage lenders became much more conservative, and mortgage brokers much less common. </a:t>
            </a: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5718542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pic>
        <p:nvPicPr>
          <p:cNvPr id="5" name="Chart" descr="Please contact Professor Yinger for details regarding figures and graphs.">
            <a:extLst>
              <a:ext uri="{FF2B5EF4-FFF2-40B4-BE49-F238E27FC236}">
                <a16:creationId xmlns:a16="http://schemas.microsoft.com/office/drawing/2014/main" id="{8F820BB5-FD43-4358-BB58-4E03A6743C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7527"/>
            <a:ext cx="9144000" cy="3522945"/>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4943822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pic>
        <p:nvPicPr>
          <p:cNvPr id="5" name="Chart" descr="Please contact Professor Yinger for details regarding figures and graphs."/>
          <p:cNvPicPr>
            <a:picLocks noChangeAspect="1"/>
          </p:cNvPicPr>
          <p:nvPr/>
        </p:nvPicPr>
        <p:blipFill>
          <a:blip r:embed="rId2"/>
          <a:stretch>
            <a:fillRect/>
          </a:stretch>
        </p:blipFill>
        <p:spPr>
          <a:xfrm>
            <a:off x="1143000" y="1524000"/>
            <a:ext cx="7115251" cy="4840000"/>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1851929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pic>
        <p:nvPicPr>
          <p:cNvPr id="3" name="Chart" descr="Please contact Professor Yinger for details regarding figures and graphs."/>
          <p:cNvPicPr>
            <a:picLocks noChangeAspect="1"/>
          </p:cNvPicPr>
          <p:nvPr/>
        </p:nvPicPr>
        <p:blipFill>
          <a:blip r:embed="rId3"/>
          <a:stretch>
            <a:fillRect/>
          </a:stretch>
        </p:blipFill>
        <p:spPr>
          <a:xfrm>
            <a:off x="1034249" y="1444344"/>
            <a:ext cx="7075501" cy="4740000"/>
          </a:xfrm>
          <a:prstGeom prst="rect">
            <a:avLst/>
          </a:prstGeom>
        </p:spPr>
      </p:pic>
      <p:sp>
        <p:nvSpPr>
          <p:cNvPr id="5" name="TextBox"/>
          <p:cNvSpPr txBox="1"/>
          <p:nvPr/>
        </p:nvSpPr>
        <p:spPr>
          <a:xfrm>
            <a:off x="1034249" y="6324600"/>
            <a:ext cx="7042951" cy="307777"/>
          </a:xfrm>
          <a:prstGeom prst="rect">
            <a:avLst/>
          </a:prstGeom>
          <a:noFill/>
        </p:spPr>
        <p:txBody>
          <a:bodyPr wrap="square" rtlCol="0">
            <a:spAutoFit/>
          </a:bodyPr>
          <a:lstStyle/>
          <a:p>
            <a:r>
              <a:rPr lang="en-US" sz="1400" dirty="0"/>
              <a:t>Source: </a:t>
            </a:r>
            <a:r>
              <a:rPr lang="en-US" sz="1400" dirty="0" err="1"/>
              <a:t>Bhutta</a:t>
            </a:r>
            <a:r>
              <a:rPr lang="en-US" sz="1400" dirty="0"/>
              <a:t> and Ringo, Federal Reserve Bulletin</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75240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graphicFrame>
        <p:nvGraphicFramePr>
          <p:cNvPr id="6" name="Chart" descr="Please contact Professor Yinger for details regarding figures and graphs."/>
          <p:cNvGraphicFramePr>
            <a:graphicFrameLocks noGrp="1"/>
          </p:cNvGraphicFramePr>
          <p:nvPr>
            <p:extLst>
              <p:ext uri="{D42A27DB-BD31-4B8C-83A1-F6EECF244321}">
                <p14:modId xmlns:p14="http://schemas.microsoft.com/office/powerpoint/2010/main" val="54747346"/>
              </p:ext>
            </p:extLst>
          </p:nvPr>
        </p:nvGraphicFramePr>
        <p:xfrm>
          <a:off x="457200" y="1144253"/>
          <a:ext cx="8221475" cy="5506850"/>
        </p:xfrm>
        <a:graphic>
          <a:graphicData uri="http://schemas.openxmlformats.org/drawingml/2006/chart">
            <c:chart xmlns:c="http://schemas.openxmlformats.org/drawingml/2006/chart" xmlns:r="http://schemas.openxmlformats.org/officeDocument/2006/relationships" r:id="rId2"/>
          </a:graphicData>
        </a:graphic>
      </p:graphicFrame>
      <p:sp>
        <p:nvSpPr>
          <p:cNvPr id="3" name="Chart Structure" descr="Please contact Professor Yinger for details regarding figures and graphs."/>
          <p:cNvSpPr/>
          <p:nvPr/>
        </p:nvSpPr>
        <p:spPr>
          <a:xfrm>
            <a:off x="1981200" y="6019800"/>
            <a:ext cx="4953000" cy="30480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6177840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pic>
        <p:nvPicPr>
          <p:cNvPr id="6" name="Charts" descr="Please contact Professor Yinger for details regarding figures and graphs.">
            <a:extLst>
              <a:ext uri="{FF2B5EF4-FFF2-40B4-BE49-F238E27FC236}">
                <a16:creationId xmlns:a16="http://schemas.microsoft.com/office/drawing/2014/main" id="{3B144CB6-4DA1-4A26-A752-A387833CE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67527"/>
            <a:ext cx="9144000" cy="3522945"/>
          </a:xfrm>
          <a:prstGeom prst="rect">
            <a:avLst/>
          </a:prstGeom>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394541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412875"/>
            <a:ext cx="8229600" cy="5064125"/>
          </a:xfrm>
          <a:prstGeom prst="rect">
            <a:avLst/>
          </a:prstGeom>
        </p:spPr>
        <p:txBody>
          <a:bodyPr vert="horz">
            <a:normAutofit lnSpcReduction="10000"/>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a:ln>
                  <a:noFill/>
                </a:ln>
                <a:solidFill>
                  <a:schemeClr val="tx2"/>
                </a:solidFill>
                <a:effectLst/>
                <a:uLnTx/>
                <a:uFillTx/>
                <a:latin typeface="+mn-lt"/>
                <a:ea typeface="SimSun" pitchFamily="2" charset="-122"/>
                <a:cs typeface="+mn-cs"/>
              </a:rPr>
              <a:t>Types</a:t>
            </a:r>
            <a:r>
              <a:rPr kumimoji="0" lang="en-US" altLang="zh-CN" sz="3200" b="1" i="0" u="none" strike="noStrike" kern="1200" cap="none" spc="0" normalizeH="0" noProof="0" dirty="0">
                <a:ln>
                  <a:noFill/>
                </a:ln>
                <a:solidFill>
                  <a:schemeClr val="tx2"/>
                </a:solidFill>
                <a:effectLst/>
                <a:uLnTx/>
                <a:uFillTx/>
                <a:latin typeface="+mn-lt"/>
                <a:ea typeface="SimSun" pitchFamily="2" charset="-122"/>
                <a:cs typeface="+mn-cs"/>
              </a:rPr>
              <a:t> of Service in </a:t>
            </a:r>
            <a:r>
              <a:rPr kumimoji="0" lang="en-US" altLang="zh-CN" sz="3200" b="1" i="0" u="none" strike="noStrike" kern="1200" cap="none" spc="0" normalizeH="0" baseline="0" noProof="0" dirty="0">
                <a:ln>
                  <a:noFill/>
                </a:ln>
                <a:solidFill>
                  <a:schemeClr val="tx2"/>
                </a:solidFill>
                <a:effectLst/>
                <a:uLnTx/>
                <a:uFillTx/>
                <a:latin typeface="+mn-lt"/>
                <a:ea typeface="SimSun" pitchFamily="2" charset="-122"/>
                <a:cs typeface="+mn-cs"/>
              </a:rPr>
              <a:t>a Mortgage</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a:ln>
                <a:noFill/>
              </a:ln>
              <a:solidFill>
                <a:schemeClr val="tx2"/>
              </a:solidFill>
              <a:effectLst/>
              <a:uLnTx/>
              <a:uFillTx/>
              <a:latin typeface="+mn-lt"/>
              <a:ea typeface="SimSun" pitchFamily="2" charset="-122"/>
              <a:cs typeface="+mn-cs"/>
            </a:endParaRPr>
          </a:p>
          <a:p>
            <a:pPr marL="365760" marR="0" lvl="0" indent="-256032" algn="l" defTabSz="914400" rtl="0" eaLnBrk="1" fontAlgn="auto" latinLnBrk="0" hangingPunct="1">
              <a:lnSpc>
                <a:spcPct val="100000"/>
              </a:lnSpc>
              <a:spcBef>
                <a:spcPts val="300"/>
              </a:spcBef>
              <a:spcAft>
                <a:spcPts val="0"/>
              </a:spcAft>
              <a:buClr>
                <a:schemeClr val="accent3"/>
              </a:buClr>
              <a:buSzTx/>
              <a:buFont typeface="Georgia"/>
              <a:buChar char="•"/>
              <a:tabLst/>
              <a:defRPr/>
            </a:pPr>
            <a:r>
              <a:rPr lang="en-US" altLang="zh-CN" sz="2800" dirty="0">
                <a:solidFill>
                  <a:schemeClr val="accent1"/>
                </a:solidFill>
                <a:ea typeface="SimSun" pitchFamily="2" charset="-122"/>
              </a:rPr>
              <a:t>A mortgage offers four types of services:</a:t>
            </a:r>
            <a:endParaRPr kumimoji="0" lang="en-US" altLang="zh-CN" sz="2800" b="0" i="0" u="none" strike="noStrike" kern="1200" cap="none" spc="0" normalizeH="0" baseline="0" noProof="0" dirty="0">
              <a:ln>
                <a:noFill/>
              </a:ln>
              <a:solidFill>
                <a:schemeClr val="accent1"/>
              </a:solidFill>
              <a:effectLst/>
              <a:uLnTx/>
              <a:uFillTx/>
              <a:latin typeface="+mn-lt"/>
              <a:ea typeface="SimSun" pitchFamily="2" charset="-122"/>
              <a:cs typeface="+mn-cs"/>
            </a:endParaRPr>
          </a:p>
          <a:p>
            <a:pPr marL="365760" marR="0" lvl="0" indent="-256032" algn="l" defTabSz="914400" rtl="0" eaLnBrk="1" fontAlgn="auto" latinLnBrk="0" hangingPunct="1">
              <a:lnSpc>
                <a:spcPct val="50000"/>
              </a:lnSpc>
              <a:spcBef>
                <a:spcPts val="300"/>
              </a:spcBef>
              <a:spcAft>
                <a:spcPts val="0"/>
              </a:spcAft>
              <a:buClr>
                <a:schemeClr val="accent3"/>
              </a:buClr>
              <a:buSzTx/>
              <a:buFont typeface="Georgia"/>
              <a:buChar char="•"/>
              <a:tabLst/>
              <a:defRPr/>
            </a:pPr>
            <a:endParaRPr kumimoji="0" lang="en-US" altLang="zh-CN" sz="2800" b="0" i="0" u="none" strike="noStrike" kern="1200" cap="none" spc="0" normalizeH="0" baseline="0" noProof="0" dirty="0">
              <a:ln>
                <a:noFill/>
              </a:ln>
              <a:solidFill>
                <a:schemeClr val="tx1"/>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Mortgage</a:t>
            </a:r>
            <a:r>
              <a:rPr kumimoji="0" lang="en-US" altLang="zh-CN" sz="2600" b="0" i="0" u="none" strike="noStrike" kern="1200" cap="none" spc="0" normalizeH="0" noProof="0" dirty="0">
                <a:ln>
                  <a:noFill/>
                </a:ln>
                <a:solidFill>
                  <a:schemeClr val="accent2"/>
                </a:solidFill>
                <a:effectLst/>
                <a:uLnTx/>
                <a:uFillTx/>
                <a:latin typeface="+mn-lt"/>
                <a:ea typeface="SimSun" pitchFamily="2" charset="-122"/>
                <a:cs typeface="+mn-cs"/>
              </a:rPr>
              <a:t> origination (using “</a:t>
            </a:r>
            <a:r>
              <a:rPr kumimoji="0" lang="en-US" altLang="zh-CN" sz="2600" b="1" i="0" u="none" strike="noStrike" kern="1200" cap="none" spc="0" normalizeH="0" noProof="0" dirty="0">
                <a:ln>
                  <a:noFill/>
                </a:ln>
                <a:solidFill>
                  <a:schemeClr val="accent3"/>
                </a:solidFill>
                <a:effectLst/>
                <a:uLnTx/>
                <a:uFillTx/>
                <a:latin typeface="+mn-lt"/>
                <a:ea typeface="SimSun" pitchFamily="2" charset="-122"/>
                <a:cs typeface="+mn-cs"/>
              </a:rPr>
              <a:t>underwriting</a:t>
            </a:r>
            <a:r>
              <a:rPr kumimoji="0" lang="en-US" altLang="zh-CN" sz="2600" b="0" i="0" u="none" strike="noStrike" kern="1200" cap="none" spc="0" normalizeH="0" noProof="0" dirty="0">
                <a:ln>
                  <a:noFill/>
                </a:ln>
                <a:solidFill>
                  <a:schemeClr val="accent2"/>
                </a:solidFill>
                <a:effectLst/>
                <a:uLnTx/>
                <a:uFillTx/>
                <a:latin typeface="+mn-lt"/>
                <a:ea typeface="SimSun" pitchFamily="2" charset="-122"/>
                <a:cs typeface="+mn-cs"/>
              </a:rPr>
              <a:t>”)</a:t>
            </a: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dirty="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Mortgage servicing</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baseline="0" noProof="0" dirty="0">
                <a:ln>
                  <a:noFill/>
                </a:ln>
                <a:solidFill>
                  <a:schemeClr val="accent2"/>
                </a:solidFill>
                <a:effectLst/>
                <a:uLnTx/>
                <a:uFillTx/>
                <a:latin typeface="+mn-lt"/>
                <a:ea typeface="SimSun" pitchFamily="2" charset="-122"/>
                <a:cs typeface="+mn-cs"/>
              </a:rPr>
              <a:t>Default and prepayment</a:t>
            </a:r>
            <a:r>
              <a:rPr kumimoji="0" lang="en-US" altLang="zh-CN" sz="2600" b="0" i="0" u="none" strike="noStrike" kern="1200" cap="none" spc="0" normalizeH="0" noProof="0" dirty="0">
                <a:ln>
                  <a:noFill/>
                </a:ln>
                <a:solidFill>
                  <a:schemeClr val="accent2"/>
                </a:solidFill>
                <a:effectLst/>
                <a:uLnTx/>
                <a:uFillTx/>
                <a:latin typeface="+mn-lt"/>
                <a:ea typeface="SimSun" pitchFamily="2" charset="-122"/>
                <a:cs typeface="+mn-cs"/>
              </a:rPr>
              <a:t> risk acceptance</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baseline="0" dirty="0">
              <a:solidFill>
                <a:schemeClr val="accent2"/>
              </a:solidFill>
              <a:ea typeface="SimSun" pitchFamily="2" charset="-122"/>
            </a:endParaRPr>
          </a:p>
          <a:p>
            <a:pPr marL="658368" marR="0" lvl="1" indent="-246888" algn="l" defTabSz="914400" rtl="0" eaLnBrk="1" fontAlgn="auto" latinLnBrk="0" hangingPunct="1">
              <a:lnSpc>
                <a:spcPct val="100000"/>
              </a:lnSpc>
              <a:spcBef>
                <a:spcPts val="300"/>
              </a:spcBef>
              <a:spcAft>
                <a:spcPts val="0"/>
              </a:spcAft>
              <a:buClr>
                <a:schemeClr val="accent2"/>
              </a:buClr>
              <a:buSzTx/>
              <a:buFont typeface="Georgia"/>
              <a:buChar char="▫"/>
              <a:tabLst/>
              <a:defRPr/>
            </a:pPr>
            <a:r>
              <a:rPr kumimoji="0" lang="en-US" altLang="zh-CN" sz="2600" b="0" i="0" u="none" strike="noStrike" kern="1200" cap="none" spc="0" normalizeH="0" noProof="0" dirty="0">
                <a:ln>
                  <a:noFill/>
                </a:ln>
                <a:solidFill>
                  <a:schemeClr val="accent2"/>
                </a:solidFill>
                <a:effectLst/>
                <a:uLnTx/>
                <a:uFillTx/>
                <a:latin typeface="+mn-lt"/>
                <a:ea typeface="SimSun" pitchFamily="2" charset="-122"/>
                <a:cs typeface="+mn-cs"/>
              </a:rPr>
              <a:t>Capital provision</a:t>
            </a:r>
          </a:p>
          <a:p>
            <a:pPr marL="658368" marR="0" lvl="1" indent="-246888" algn="l" defTabSz="914400" rtl="0" eaLnBrk="1" fontAlgn="auto" latinLnBrk="0" hangingPunct="1">
              <a:lnSpc>
                <a:spcPct val="60000"/>
              </a:lnSpc>
              <a:spcBef>
                <a:spcPts val="300"/>
              </a:spcBef>
              <a:spcAft>
                <a:spcPts val="0"/>
              </a:spcAft>
              <a:buClr>
                <a:schemeClr val="accent2"/>
              </a:buClr>
              <a:buSzTx/>
              <a:buFont typeface="Georgia"/>
              <a:buChar char="▫"/>
              <a:tabLst/>
              <a:defRPr/>
            </a:pPr>
            <a:endParaRPr lang="en-US" altLang="zh-CN" sz="2600" baseline="0" dirty="0">
              <a:solidFill>
                <a:schemeClr val="accent2"/>
              </a:solidFill>
              <a:ea typeface="SimSun" pitchFamily="2" charset="-122"/>
            </a:endParaRPr>
          </a:p>
          <a:p>
            <a:pPr marL="201168" indent="-246888">
              <a:spcBef>
                <a:spcPts val="300"/>
              </a:spcBef>
              <a:buClr>
                <a:schemeClr val="accent2"/>
              </a:buClr>
              <a:buFont typeface="Georgia"/>
              <a:buChar char="▫"/>
            </a:pPr>
            <a:r>
              <a:rPr kumimoji="0" lang="en-US" altLang="zh-CN" sz="2600" b="0" i="0" u="none" strike="noStrike" kern="1200" cap="none" spc="0" normalizeH="0" noProof="0" dirty="0">
                <a:ln>
                  <a:noFill/>
                </a:ln>
                <a:solidFill>
                  <a:schemeClr val="accent1"/>
                </a:solidFill>
                <a:effectLst/>
                <a:uLnTx/>
                <a:uFillTx/>
                <a:latin typeface="+mn-lt"/>
                <a:ea typeface="SimSun" pitchFamily="2" charset="-122"/>
                <a:cs typeface="+mn-cs"/>
              </a:rPr>
              <a:t>An S&amp;L did all of these things; now they are often provided by different institutions.</a:t>
            </a:r>
            <a:endParaRPr kumimoji="0" lang="en-US" altLang="zh-CN" sz="2600" b="0" i="0" u="none" strike="noStrike" kern="1200" cap="none" spc="0" normalizeH="0" baseline="0" noProof="0" dirty="0">
              <a:ln>
                <a:noFill/>
              </a:ln>
              <a:solidFill>
                <a:schemeClr val="accent1"/>
              </a:solidFill>
              <a:effectLst/>
              <a:uLnTx/>
              <a:uFillTx/>
              <a:latin typeface="+mn-lt"/>
              <a:ea typeface="SimSun" pitchFamily="2" charset="-122"/>
              <a:cs typeface="+mn-cs"/>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199" y="1426464"/>
            <a:ext cx="8347497" cy="5355336"/>
          </a:xfrm>
        </p:spPr>
        <p:txBody>
          <a:bodyPr>
            <a:normAutofit/>
          </a:bodyPr>
          <a:lstStyle/>
          <a:p>
            <a:pPr>
              <a:spcBef>
                <a:spcPts val="0"/>
              </a:spcBef>
              <a:spcAft>
                <a:spcPts val="1800"/>
              </a:spcAft>
            </a:pPr>
            <a:r>
              <a:rPr lang="en-US" dirty="0"/>
              <a:t>Links on Recent Developments in Credit Markets</a:t>
            </a:r>
          </a:p>
          <a:p>
            <a:pPr lvl="1">
              <a:spcBef>
                <a:spcPts val="0"/>
              </a:spcBef>
              <a:spcAft>
                <a:spcPts val="1800"/>
              </a:spcAft>
            </a:pPr>
            <a:r>
              <a:rPr lang="en-US" dirty="0"/>
              <a:t>Francesca Mari, “The Housing Vultures,” </a:t>
            </a:r>
            <a:r>
              <a:rPr lang="en-US" i="1" dirty="0"/>
              <a:t>The New York Review of Books</a:t>
            </a:r>
            <a:r>
              <a:rPr lang="en-US" dirty="0"/>
              <a:t>, June 11, 2020. (Review of </a:t>
            </a:r>
            <a:r>
              <a:rPr lang="en-US" i="1" dirty="0"/>
              <a:t>The Homewreckers</a:t>
            </a:r>
            <a:r>
              <a:rPr lang="en-US" dirty="0"/>
              <a:t> by Aaron Glantz.)</a:t>
            </a:r>
          </a:p>
          <a:p>
            <a:pPr lvl="1">
              <a:spcBef>
                <a:spcPts val="0"/>
              </a:spcBef>
              <a:spcAft>
                <a:spcPts val="1800"/>
              </a:spcAft>
            </a:pPr>
            <a:r>
              <a:rPr lang="en-US" dirty="0"/>
              <a:t>Francesca Mari, “A $60 Billion Housing Grab by Wall Street,” </a:t>
            </a:r>
            <a:r>
              <a:rPr lang="en-US" i="1" dirty="0"/>
              <a:t>The New York Times</a:t>
            </a:r>
            <a:r>
              <a:rPr lang="en-US" dirty="0"/>
              <a:t>, March 5, 2020.</a:t>
            </a:r>
          </a:p>
          <a:p>
            <a:pPr lvl="1">
              <a:spcBef>
                <a:spcPts val="0"/>
              </a:spcBef>
              <a:spcAft>
                <a:spcPts val="1800"/>
              </a:spcAft>
            </a:pPr>
            <a:r>
              <a:rPr lang="en-US" dirty="0"/>
              <a:t>Alana Semuels, “When Wall Street Is Your Landlord,” </a:t>
            </a:r>
            <a:r>
              <a:rPr lang="en-US" i="1" dirty="0"/>
              <a:t>The Atlantic</a:t>
            </a:r>
            <a:r>
              <a:rPr lang="en-US" dirty="0"/>
              <a:t>, February 13, 2019.</a:t>
            </a:r>
          </a:p>
          <a:p>
            <a:pPr lvl="1">
              <a:spcBef>
                <a:spcPts val="0"/>
              </a:spcBef>
              <a:spcAft>
                <a:spcPts val="1800"/>
              </a:spcAft>
            </a:pPr>
            <a:endParaRPr lang="en-US" dirty="0"/>
          </a:p>
          <a:p>
            <a:endParaRPr lang="en-US" cap="all" dirty="0"/>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317412461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6ED13F9D-46A4-43AB-91E4-9964EBCD0CAF}"/>
              </a:ext>
            </a:extLst>
          </p:cNvPr>
          <p:cNvSpPr txBox="1">
            <a:spLocks/>
          </p:cNvSpPr>
          <p:nvPr/>
        </p:nvSpPr>
        <p:spPr>
          <a:xfrm>
            <a:off x="457200" y="685800"/>
            <a:ext cx="8229600" cy="533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t> Predatory Lending  </a:t>
            </a:r>
          </a:p>
        </p:txBody>
      </p:sp>
      <p:sp>
        <p:nvSpPr>
          <p:cNvPr id="2" name="TextBox">
            <a:extLst>
              <a:ext uri="{FF2B5EF4-FFF2-40B4-BE49-F238E27FC236}">
                <a16:creationId xmlns:a16="http://schemas.microsoft.com/office/drawing/2014/main" id="{6B442ED0-4B2D-42F9-A464-3C6401A0D788}"/>
              </a:ext>
            </a:extLst>
          </p:cNvPr>
          <p:cNvSpPr>
            <a:spLocks noGrp="1"/>
          </p:cNvSpPr>
          <p:nvPr>
            <p:ph type="title"/>
          </p:nvPr>
        </p:nvSpPr>
        <p:spPr>
          <a:xfrm>
            <a:off x="457200" y="1447800"/>
            <a:ext cx="8229600" cy="762000"/>
          </a:xfrm>
        </p:spPr>
        <p:txBody>
          <a:bodyPr>
            <a:normAutofit fontScale="90000"/>
          </a:bodyPr>
          <a:lstStyle/>
          <a:p>
            <a:r>
              <a:rPr lang="en-US" sz="3100" dirty="0">
                <a:solidFill>
                  <a:schemeClr val="accent1"/>
                </a:solidFill>
              </a:rPr>
              <a:t>New Federal Policies (Semuels)</a:t>
            </a:r>
            <a:br>
              <a:rPr lang="en-US" dirty="0"/>
            </a:br>
            <a:endParaRPr lang="en-US" dirty="0"/>
          </a:p>
        </p:txBody>
      </p:sp>
      <p:sp>
        <p:nvSpPr>
          <p:cNvPr id="3" name="Content Placeholder">
            <a:extLst>
              <a:ext uri="{FF2B5EF4-FFF2-40B4-BE49-F238E27FC236}">
                <a16:creationId xmlns:a16="http://schemas.microsoft.com/office/drawing/2014/main" id="{24BE9C07-0DB2-4710-85B4-EE299078CC71}"/>
              </a:ext>
            </a:extLst>
          </p:cNvPr>
          <p:cNvSpPr>
            <a:spLocks noGrp="1"/>
          </p:cNvSpPr>
          <p:nvPr>
            <p:ph idx="1"/>
          </p:nvPr>
        </p:nvSpPr>
        <p:spPr>
          <a:xfrm>
            <a:off x="457200" y="1905000"/>
            <a:ext cx="8229600" cy="4325112"/>
          </a:xfrm>
        </p:spPr>
        <p:txBody>
          <a:bodyPr>
            <a:normAutofit fontScale="70000" lnSpcReduction="20000"/>
          </a:bodyPr>
          <a:lstStyle/>
          <a:p>
            <a:pPr>
              <a:spcBef>
                <a:spcPts val="0"/>
              </a:spcBef>
              <a:spcAft>
                <a:spcPts val="1200"/>
              </a:spcAft>
            </a:pPr>
            <a:r>
              <a:rPr lang="en-US" cap="small" dirty="0">
                <a:solidFill>
                  <a:schemeClr val="accent2"/>
                </a:solidFill>
              </a:rPr>
              <a:t>“In 2010, at the</a:t>
            </a:r>
            <a:r>
              <a:rPr lang="en-US" dirty="0">
                <a:solidFill>
                  <a:schemeClr val="accent2"/>
                </a:solidFill>
              </a:rPr>
              <a:t> height of the foreclosure crisis, the federal government watched nervously as hundreds of thousands of families lost their homes. Empty houses blighted neighborhoods, their shades drawn, their yards overgrown. Without some kind of intervention, federal officials worried, the housing market would continue in its free fall.”</a:t>
            </a:r>
          </a:p>
          <a:p>
            <a:pPr>
              <a:spcBef>
                <a:spcPts val="0"/>
              </a:spcBef>
              <a:spcAft>
                <a:spcPts val="1200"/>
              </a:spcAft>
            </a:pPr>
            <a:r>
              <a:rPr lang="en-US" dirty="0">
                <a:solidFill>
                  <a:schemeClr val="accent2"/>
                </a:solidFill>
              </a:rPr>
              <a:t>“But few Americans were in a buying mood, and for those who were, mortgages were harder to come by than they had been before the crash.”</a:t>
            </a:r>
          </a:p>
          <a:p>
            <a:pPr>
              <a:spcBef>
                <a:spcPts val="0"/>
              </a:spcBef>
              <a:spcAft>
                <a:spcPts val="1200"/>
              </a:spcAft>
            </a:pPr>
            <a:r>
              <a:rPr lang="en-US" dirty="0">
                <a:solidFill>
                  <a:schemeClr val="accent2"/>
                </a:solidFill>
              </a:rPr>
              <a:t>“So the government incentivized Wall Street to step in. In early 2012, it launched a pilot program that allowed private investors to easily purchase foreclosed homes by the hundreds from the government agency Fannie Mae. These new owners would then rent out the homes, creating more housing in areas heavily hit by foreclosures.”</a:t>
            </a:r>
          </a:p>
          <a:p>
            <a:endParaRPr lang="en-US" dirty="0">
              <a:solidFill>
                <a:schemeClr val="accent2"/>
              </a:solidFill>
            </a:endParaRPr>
          </a:p>
          <a:p>
            <a:endParaRPr lang="en-US" dirty="0"/>
          </a:p>
        </p:txBody>
      </p:sp>
    </p:spTree>
    <p:extLst>
      <p:ext uri="{BB962C8B-B14F-4D97-AF65-F5344CB8AC3E}">
        <p14:creationId xmlns:p14="http://schemas.microsoft.com/office/powerpoint/2010/main" val="42244293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BF5EDAF-1F91-484B-8047-F693675DFBB9}"/>
              </a:ext>
            </a:extLst>
          </p:cNvPr>
          <p:cNvSpPr txBox="1">
            <a:spLocks/>
          </p:cNvSpPr>
          <p:nvPr/>
        </p:nvSpPr>
        <p:spPr>
          <a:xfrm>
            <a:off x="457200" y="685800"/>
            <a:ext cx="8229600" cy="533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t> Predatory Lending  </a:t>
            </a:r>
          </a:p>
        </p:txBody>
      </p:sp>
      <p:sp>
        <p:nvSpPr>
          <p:cNvPr id="4" name="TextBox">
            <a:extLst>
              <a:ext uri="{FF2B5EF4-FFF2-40B4-BE49-F238E27FC236}">
                <a16:creationId xmlns:a16="http://schemas.microsoft.com/office/drawing/2014/main" id="{468C8384-C8BB-4521-8407-6C996868BD2F}"/>
              </a:ext>
            </a:extLst>
          </p:cNvPr>
          <p:cNvSpPr>
            <a:spLocks noGrp="1"/>
          </p:cNvSpPr>
          <p:nvPr>
            <p:ph type="title"/>
          </p:nvPr>
        </p:nvSpPr>
        <p:spPr>
          <a:xfrm>
            <a:off x="457200" y="1231232"/>
            <a:ext cx="8229600" cy="1066800"/>
          </a:xfrm>
        </p:spPr>
        <p:txBody>
          <a:bodyPr>
            <a:normAutofit fontScale="90000"/>
          </a:bodyPr>
          <a:lstStyle/>
          <a:p>
            <a:r>
              <a:rPr lang="en-US" sz="3100" dirty="0">
                <a:solidFill>
                  <a:schemeClr val="accent1"/>
                </a:solidFill>
              </a:rPr>
              <a:t>New Federal Policies (Semuels, 2)</a:t>
            </a:r>
            <a:br>
              <a:rPr lang="en-US" dirty="0"/>
            </a:br>
            <a:endParaRPr lang="en-US" dirty="0"/>
          </a:p>
        </p:txBody>
      </p:sp>
      <p:sp>
        <p:nvSpPr>
          <p:cNvPr id="3" name="Content Placeholder">
            <a:extLst>
              <a:ext uri="{FF2B5EF4-FFF2-40B4-BE49-F238E27FC236}">
                <a16:creationId xmlns:a16="http://schemas.microsoft.com/office/drawing/2014/main" id="{24BE9C07-0DB2-4710-85B4-EE299078CC71}"/>
              </a:ext>
            </a:extLst>
          </p:cNvPr>
          <p:cNvSpPr>
            <a:spLocks noGrp="1"/>
          </p:cNvSpPr>
          <p:nvPr>
            <p:ph idx="1"/>
          </p:nvPr>
        </p:nvSpPr>
        <p:spPr>
          <a:xfrm>
            <a:off x="381000" y="1883183"/>
            <a:ext cx="8229600" cy="4325112"/>
          </a:xfrm>
        </p:spPr>
        <p:txBody>
          <a:bodyPr>
            <a:normAutofit fontScale="92500" lnSpcReduction="20000"/>
          </a:bodyPr>
          <a:lstStyle/>
          <a:p>
            <a:r>
              <a:rPr lang="en-US" dirty="0">
                <a:solidFill>
                  <a:schemeClr val="accent2"/>
                </a:solidFill>
              </a:rPr>
              <a:t>“Tenants … say that rather than taking advantage of economies of scale, the rental companies are taking advantage of their clients, pumping them for fines and fees at every turn.”</a:t>
            </a:r>
          </a:p>
          <a:p>
            <a:endParaRPr lang="en-US" dirty="0">
              <a:solidFill>
                <a:schemeClr val="accent2"/>
              </a:solidFill>
            </a:endParaRPr>
          </a:p>
          <a:p>
            <a:r>
              <a:rPr lang="en-US" dirty="0">
                <a:solidFill>
                  <a:schemeClr val="accent2"/>
                </a:solidFill>
              </a:rPr>
              <a:t>“Neighborhoods ravaged by the recession … may look back to normal…. But inside, these homes are… inhabited by renters, not owners. These families may live in a nice house and send their kids to a good school, but they don’t have independence, or the financial security that comes with owning your own home.”</a:t>
            </a:r>
          </a:p>
          <a:p>
            <a:endParaRPr lang="en-US" dirty="0"/>
          </a:p>
        </p:txBody>
      </p:sp>
    </p:spTree>
    <p:extLst>
      <p:ext uri="{BB962C8B-B14F-4D97-AF65-F5344CB8AC3E}">
        <p14:creationId xmlns:p14="http://schemas.microsoft.com/office/powerpoint/2010/main" val="266223888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a:extLst>
              <a:ext uri="{FF2B5EF4-FFF2-40B4-BE49-F238E27FC236}">
                <a16:creationId xmlns:a16="http://schemas.microsoft.com/office/drawing/2014/main" id="{6ED13F9D-46A4-43AB-91E4-9964EBCD0CAF}"/>
              </a:ext>
            </a:extLst>
          </p:cNvPr>
          <p:cNvSpPr txBox="1">
            <a:spLocks/>
          </p:cNvSpPr>
          <p:nvPr/>
        </p:nvSpPr>
        <p:spPr>
          <a:xfrm>
            <a:off x="457200" y="685800"/>
            <a:ext cx="8229600" cy="533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t> Predatory Lending  </a:t>
            </a:r>
          </a:p>
        </p:txBody>
      </p:sp>
      <p:sp>
        <p:nvSpPr>
          <p:cNvPr id="2" name="TextBox">
            <a:extLst>
              <a:ext uri="{FF2B5EF4-FFF2-40B4-BE49-F238E27FC236}">
                <a16:creationId xmlns:a16="http://schemas.microsoft.com/office/drawing/2014/main" id="{6B442ED0-4B2D-42F9-A464-3C6401A0D788}"/>
              </a:ext>
            </a:extLst>
          </p:cNvPr>
          <p:cNvSpPr>
            <a:spLocks noGrp="1"/>
          </p:cNvSpPr>
          <p:nvPr>
            <p:ph type="title"/>
          </p:nvPr>
        </p:nvSpPr>
        <p:spPr>
          <a:xfrm>
            <a:off x="457200" y="1447800"/>
            <a:ext cx="8229600" cy="762000"/>
          </a:xfrm>
        </p:spPr>
        <p:txBody>
          <a:bodyPr>
            <a:normAutofit fontScale="90000"/>
          </a:bodyPr>
          <a:lstStyle/>
          <a:p>
            <a:r>
              <a:rPr lang="en-US" sz="3100" dirty="0">
                <a:solidFill>
                  <a:schemeClr val="accent1"/>
                </a:solidFill>
              </a:rPr>
              <a:t>New Federal Policies (Mari)</a:t>
            </a:r>
            <a:br>
              <a:rPr lang="en-US" dirty="0">
                <a:solidFill>
                  <a:schemeClr val="accent1"/>
                </a:solidFill>
              </a:rPr>
            </a:br>
            <a:endParaRPr lang="en-US" dirty="0">
              <a:solidFill>
                <a:schemeClr val="accent1"/>
              </a:solidFill>
            </a:endParaRPr>
          </a:p>
        </p:txBody>
      </p:sp>
      <p:sp>
        <p:nvSpPr>
          <p:cNvPr id="3" name="Content Placeholder">
            <a:extLst>
              <a:ext uri="{FF2B5EF4-FFF2-40B4-BE49-F238E27FC236}">
                <a16:creationId xmlns:a16="http://schemas.microsoft.com/office/drawing/2014/main" id="{24BE9C07-0DB2-4710-85B4-EE299078CC71}"/>
              </a:ext>
            </a:extLst>
          </p:cNvPr>
          <p:cNvSpPr>
            <a:spLocks noGrp="1"/>
          </p:cNvSpPr>
          <p:nvPr>
            <p:ph idx="1"/>
          </p:nvPr>
        </p:nvSpPr>
        <p:spPr>
          <a:xfrm>
            <a:off x="433137" y="1981200"/>
            <a:ext cx="8229600" cy="4325112"/>
          </a:xfrm>
        </p:spPr>
        <p:txBody>
          <a:bodyPr>
            <a:normAutofit/>
          </a:bodyPr>
          <a:lstStyle/>
          <a:p>
            <a:r>
              <a:rPr lang="en-US" altLang="zh-CN" dirty="0">
                <a:solidFill>
                  <a:schemeClr val="accent2"/>
                </a:solidFill>
                <a:ea typeface="SimSun" pitchFamily="2" charset="-122"/>
              </a:rPr>
              <a:t>The federal response to continuing trouble in housing markets was “spending $700 billion on the Wall Street bailout and frantically trying to attract investors to the collapsed housing market by auctioning off delinquent mortgages at low prices and with loss-share agreements that essentially guaranteed that the investors wouldn’t lose money.”</a:t>
            </a:r>
            <a:endParaRPr lang="en-US" dirty="0"/>
          </a:p>
        </p:txBody>
      </p:sp>
    </p:spTree>
    <p:extLst>
      <p:ext uri="{BB962C8B-B14F-4D97-AF65-F5344CB8AC3E}">
        <p14:creationId xmlns:p14="http://schemas.microsoft.com/office/powerpoint/2010/main" val="331056920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TextBox">
            <a:extLst>
              <a:ext uri="{FF2B5EF4-FFF2-40B4-BE49-F238E27FC236}">
                <a16:creationId xmlns:a16="http://schemas.microsoft.com/office/drawing/2014/main" id="{6715F201-C29E-4998-8449-6CF96678B975}"/>
              </a:ext>
            </a:extLst>
          </p:cNvPr>
          <p:cNvSpPr txBox="1">
            <a:spLocks/>
          </p:cNvSpPr>
          <p:nvPr/>
        </p:nvSpPr>
        <p:spPr>
          <a:xfrm>
            <a:off x="457200" y="1447800"/>
            <a:ext cx="8229600" cy="762000"/>
          </a:xfrm>
          <a:prstGeom prst="rect">
            <a:avLst/>
          </a:prstGeom>
        </p:spPr>
        <p:txBody>
          <a:bodyPr vert="horz" anchor="ctr">
            <a:normAutofit fontScale="67500" lnSpcReduction="2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700" dirty="0"/>
              <a:t>New Federal Policies (Mari, 2)</a:t>
            </a:r>
            <a:br>
              <a:rPr lang="en-US" dirty="0"/>
            </a:br>
            <a:endParaRPr lang="en-US" dirty="0"/>
          </a:p>
        </p:txBody>
      </p:sp>
      <p:sp>
        <p:nvSpPr>
          <p:cNvPr id="3" name="Content Placeholder"/>
          <p:cNvSpPr>
            <a:spLocks noGrp="1"/>
          </p:cNvSpPr>
          <p:nvPr>
            <p:ph idx="1"/>
          </p:nvPr>
        </p:nvSpPr>
        <p:spPr>
          <a:xfrm>
            <a:off x="457200" y="1426464"/>
            <a:ext cx="8229600" cy="5355336"/>
          </a:xfrm>
        </p:spPr>
        <p:txBody>
          <a:bodyPr>
            <a:normAutofit/>
          </a:bodyPr>
          <a:lstStyle/>
          <a:p>
            <a:pPr marL="109728" indent="0">
              <a:spcBef>
                <a:spcPts val="0"/>
              </a:spcBef>
              <a:spcAft>
                <a:spcPts val="1200"/>
              </a:spcAft>
              <a:buNone/>
            </a:pPr>
            <a:endParaRPr lang="en-US" altLang="zh-CN" dirty="0">
              <a:solidFill>
                <a:schemeClr val="accent2"/>
              </a:solidFill>
              <a:ea typeface="SimSun" pitchFamily="2" charset="-122"/>
            </a:endParaRPr>
          </a:p>
          <a:p>
            <a:pPr>
              <a:spcBef>
                <a:spcPts val="0"/>
              </a:spcBef>
              <a:spcAft>
                <a:spcPts val="1200"/>
              </a:spcAft>
            </a:pPr>
            <a:r>
              <a:rPr lang="en-US" altLang="zh-CN" dirty="0">
                <a:solidFill>
                  <a:schemeClr val="accent2"/>
                </a:solidFill>
                <a:ea typeface="SimSun" pitchFamily="2" charset="-122"/>
              </a:rPr>
              <a:t>“These policies not only provided firms with financial incentives to pursue foreclosures but also enabled an enormous and permanent transfer of wealth from homeowners to private equity firms, as thousands of homes were flipped or converted to single-family rental homes and rented at above-market prices.” </a:t>
            </a:r>
          </a:p>
          <a:p>
            <a:pPr>
              <a:spcBef>
                <a:spcPts val="0"/>
              </a:spcBef>
              <a:spcAft>
                <a:spcPts val="1200"/>
              </a:spcAft>
            </a:pPr>
            <a:r>
              <a:rPr lang="en-US" altLang="zh-CN" dirty="0">
                <a:ea typeface="SimSun" pitchFamily="2" charset="-122"/>
              </a:rPr>
              <a:t>“</a:t>
            </a:r>
            <a:r>
              <a:rPr lang="en-US" altLang="zh-CN" dirty="0">
                <a:solidFill>
                  <a:schemeClr val="accent2"/>
                </a:solidFill>
                <a:ea typeface="SimSun" pitchFamily="2" charset="-122"/>
              </a:rPr>
              <a:t>Some investors bought mortgages and turned them into reverse mortgages that stripped the equity.”</a:t>
            </a:r>
          </a:p>
          <a:p>
            <a:pPr lvl="1"/>
            <a:endParaRPr lang="en-US" cap="all" dirty="0"/>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7571524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BF5EDAF-1F91-484B-8047-F693675DFBB9}"/>
              </a:ext>
            </a:extLst>
          </p:cNvPr>
          <p:cNvSpPr txBox="1">
            <a:spLocks/>
          </p:cNvSpPr>
          <p:nvPr/>
        </p:nvSpPr>
        <p:spPr>
          <a:xfrm>
            <a:off x="457200" y="685800"/>
            <a:ext cx="8229600" cy="533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t> Predatory Lending  </a:t>
            </a:r>
          </a:p>
        </p:txBody>
      </p:sp>
      <p:sp>
        <p:nvSpPr>
          <p:cNvPr id="4" name="TextBox">
            <a:extLst>
              <a:ext uri="{FF2B5EF4-FFF2-40B4-BE49-F238E27FC236}">
                <a16:creationId xmlns:a16="http://schemas.microsoft.com/office/drawing/2014/main" id="{468C8384-C8BB-4521-8407-6C996868BD2F}"/>
              </a:ext>
            </a:extLst>
          </p:cNvPr>
          <p:cNvSpPr>
            <a:spLocks noGrp="1"/>
          </p:cNvSpPr>
          <p:nvPr>
            <p:ph type="title"/>
          </p:nvPr>
        </p:nvSpPr>
        <p:spPr>
          <a:xfrm>
            <a:off x="457200" y="1231232"/>
            <a:ext cx="8229600" cy="1066800"/>
          </a:xfrm>
        </p:spPr>
        <p:txBody>
          <a:bodyPr>
            <a:normAutofit fontScale="90000"/>
          </a:bodyPr>
          <a:lstStyle/>
          <a:p>
            <a:r>
              <a:rPr lang="en-US" sz="3100" dirty="0">
                <a:solidFill>
                  <a:schemeClr val="accent1"/>
                </a:solidFill>
              </a:rPr>
              <a:t>New Federal Policies (Semuels, 3)</a:t>
            </a:r>
            <a:br>
              <a:rPr lang="en-US" dirty="0"/>
            </a:br>
            <a:endParaRPr lang="en-US" dirty="0"/>
          </a:p>
        </p:txBody>
      </p:sp>
      <p:sp>
        <p:nvSpPr>
          <p:cNvPr id="3" name="Content Placeholder">
            <a:extLst>
              <a:ext uri="{FF2B5EF4-FFF2-40B4-BE49-F238E27FC236}">
                <a16:creationId xmlns:a16="http://schemas.microsoft.com/office/drawing/2014/main" id="{24BE9C07-0DB2-4710-85B4-EE299078CC71}"/>
              </a:ext>
            </a:extLst>
          </p:cNvPr>
          <p:cNvSpPr>
            <a:spLocks noGrp="1"/>
          </p:cNvSpPr>
          <p:nvPr>
            <p:ph idx="1"/>
          </p:nvPr>
        </p:nvSpPr>
        <p:spPr>
          <a:xfrm>
            <a:off x="457200" y="1981200"/>
            <a:ext cx="8229600" cy="4325112"/>
          </a:xfrm>
        </p:spPr>
        <p:txBody>
          <a:bodyPr>
            <a:normAutofit fontScale="92500" lnSpcReduction="20000"/>
          </a:bodyPr>
          <a:lstStyle/>
          <a:p>
            <a:r>
              <a:rPr lang="en-US" dirty="0">
                <a:solidFill>
                  <a:schemeClr val="accent2"/>
                </a:solidFill>
              </a:rPr>
              <a:t>“Wall Street’s latest real estate grab has ballooned to roughly $600 billion, representing hundreds of thousands of properties.”</a:t>
            </a:r>
          </a:p>
          <a:p>
            <a:endParaRPr lang="en-US" dirty="0">
              <a:solidFill>
                <a:schemeClr val="accent2"/>
              </a:solidFill>
            </a:endParaRPr>
          </a:p>
          <a:p>
            <a:r>
              <a:rPr lang="en-US" dirty="0">
                <a:solidFill>
                  <a:schemeClr val="accent2"/>
                </a:solidFill>
              </a:rPr>
              <a:t>“Daniel </a:t>
            </a:r>
            <a:r>
              <a:rPr lang="en-US" dirty="0" err="1">
                <a:solidFill>
                  <a:schemeClr val="accent2"/>
                </a:solidFill>
              </a:rPr>
              <a:t>Immergluck</a:t>
            </a:r>
            <a:r>
              <a:rPr lang="en-US" dirty="0">
                <a:solidFill>
                  <a:schemeClr val="accent2"/>
                </a:solidFill>
              </a:rPr>
              <a:t>, a professor of urban studies at Georgia State University: During one of the greatest recoveries of land value in the history of the country, …we’ve seen huge gains in property values, especially in suburbs, and instead of that accruing to many moderate-income and middle-income homeowners… that land value has accrued to these big companies and their shareholders.”</a:t>
            </a:r>
          </a:p>
          <a:p>
            <a:endParaRPr lang="en-US" dirty="0"/>
          </a:p>
        </p:txBody>
      </p:sp>
    </p:spTree>
    <p:extLst>
      <p:ext uri="{BB962C8B-B14F-4D97-AF65-F5344CB8AC3E}">
        <p14:creationId xmlns:p14="http://schemas.microsoft.com/office/powerpoint/2010/main" val="32103964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ABF5EDAF-1F91-484B-8047-F693675DFBB9}"/>
              </a:ext>
            </a:extLst>
          </p:cNvPr>
          <p:cNvSpPr txBox="1">
            <a:spLocks/>
          </p:cNvSpPr>
          <p:nvPr/>
        </p:nvSpPr>
        <p:spPr>
          <a:xfrm>
            <a:off x="457200" y="685800"/>
            <a:ext cx="8229600" cy="533400"/>
          </a:xfrm>
          <a:prstGeom prst="rect">
            <a:avLst/>
          </a:prstGeom>
        </p:spPr>
        <p:txBody>
          <a:bodyPr vert="horz" anchor="ctr">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2400" dirty="0"/>
              <a:t> Predatory Lending  </a:t>
            </a:r>
          </a:p>
        </p:txBody>
      </p:sp>
      <p:sp>
        <p:nvSpPr>
          <p:cNvPr id="4" name="TextBox">
            <a:extLst>
              <a:ext uri="{FF2B5EF4-FFF2-40B4-BE49-F238E27FC236}">
                <a16:creationId xmlns:a16="http://schemas.microsoft.com/office/drawing/2014/main" id="{468C8384-C8BB-4521-8407-6C996868BD2F}"/>
              </a:ext>
            </a:extLst>
          </p:cNvPr>
          <p:cNvSpPr>
            <a:spLocks noGrp="1"/>
          </p:cNvSpPr>
          <p:nvPr>
            <p:ph type="title"/>
          </p:nvPr>
        </p:nvSpPr>
        <p:spPr>
          <a:xfrm>
            <a:off x="457200" y="1231232"/>
            <a:ext cx="8229600" cy="1066800"/>
          </a:xfrm>
        </p:spPr>
        <p:txBody>
          <a:bodyPr>
            <a:normAutofit fontScale="90000"/>
          </a:bodyPr>
          <a:lstStyle/>
          <a:p>
            <a:r>
              <a:rPr lang="en-US" sz="3100" dirty="0">
                <a:solidFill>
                  <a:schemeClr val="accent1"/>
                </a:solidFill>
              </a:rPr>
              <a:t>New Foreclosure Policies (Gabriel et al.)</a:t>
            </a:r>
            <a:br>
              <a:rPr lang="en-US" dirty="0"/>
            </a:br>
            <a:endParaRPr lang="en-US" dirty="0"/>
          </a:p>
        </p:txBody>
      </p:sp>
      <p:sp>
        <p:nvSpPr>
          <p:cNvPr id="3" name="Content Placeholder">
            <a:extLst>
              <a:ext uri="{FF2B5EF4-FFF2-40B4-BE49-F238E27FC236}">
                <a16:creationId xmlns:a16="http://schemas.microsoft.com/office/drawing/2014/main" id="{24BE9C07-0DB2-4710-85B4-EE299078CC71}"/>
              </a:ext>
            </a:extLst>
          </p:cNvPr>
          <p:cNvSpPr>
            <a:spLocks noGrp="1"/>
          </p:cNvSpPr>
          <p:nvPr>
            <p:ph idx="1"/>
          </p:nvPr>
        </p:nvSpPr>
        <p:spPr>
          <a:xfrm>
            <a:off x="457200" y="1847088"/>
            <a:ext cx="8229600" cy="4858512"/>
          </a:xfrm>
        </p:spPr>
        <p:txBody>
          <a:bodyPr>
            <a:normAutofit fontScale="70000" lnSpcReduction="20000"/>
          </a:bodyPr>
          <a:lstStyle/>
          <a:p>
            <a:r>
              <a:rPr lang="en-US" dirty="0">
                <a:solidFill>
                  <a:schemeClr val="accent2"/>
                </a:solidFill>
              </a:rPr>
              <a:t>Stuart Gabriel, </a:t>
            </a:r>
            <a:r>
              <a:rPr lang="en-US" dirty="0">
                <a:solidFill>
                  <a:schemeClr val="accent2"/>
                </a:solidFill>
                <a:hlinkClick r:id="rId2">
                  <a:extLst>
                    <a:ext uri="{A12FA001-AC4F-418D-AE19-62706E023703}">
                      <ahyp:hlinkClr xmlns:ahyp="http://schemas.microsoft.com/office/drawing/2018/hyperlinkcolor" val="tx"/>
                    </a:ext>
                  </a:extLst>
                </a:hlinkClick>
              </a:rPr>
              <a:t>Matteo </a:t>
            </a:r>
            <a:r>
              <a:rPr lang="en-US" dirty="0" err="1">
                <a:solidFill>
                  <a:schemeClr val="accent2"/>
                </a:solidFill>
                <a:hlinkClick r:id="rId2">
                  <a:extLst>
                    <a:ext uri="{A12FA001-AC4F-418D-AE19-62706E023703}">
                      <ahyp:hlinkClr xmlns:ahyp="http://schemas.microsoft.com/office/drawing/2018/hyperlinkcolor" val="tx"/>
                    </a:ext>
                  </a:extLst>
                </a:hlinkClick>
              </a:rPr>
              <a:t>Iacoviello</a:t>
            </a:r>
            <a:r>
              <a:rPr lang="en-US" dirty="0">
                <a:solidFill>
                  <a:schemeClr val="accent2"/>
                </a:solidFill>
              </a:rPr>
              <a:t>, and Chandler Lutz, July 2020, “A Crisis of Missed Opportunities? Foreclosure Costs and Mortgage Modification During the Great Recession.”</a:t>
            </a:r>
          </a:p>
          <a:p>
            <a:pPr marL="109728" indent="0">
              <a:buNone/>
            </a:pPr>
            <a:endParaRPr lang="en-US" dirty="0">
              <a:solidFill>
                <a:schemeClr val="accent2"/>
              </a:solidFill>
            </a:endParaRPr>
          </a:p>
          <a:p>
            <a:r>
              <a:rPr lang="en-US" dirty="0">
                <a:solidFill>
                  <a:schemeClr val="accent2"/>
                </a:solidFill>
              </a:rPr>
              <a:t>“We investigate the impact of Great Recession policies in California that substantially increased lender pecuniary and time costs of foreclosure. We estimate that the California Foreclosure Prevention Laws (CFPLs) prevented 250,000 California foreclosures (a 20% reduction) and created $300 billion in housing wealth. The CFPLs boosted mortgage modifications and reduced borrower transitions into default. They also mitigated foreclosure externalities via increased maintenance spending on homes that entered foreclosure. The CFPLs had minimal adverse side effects on the availability of mortgage credit for new borrowers. Altogether, findings suggest that policy interventions that keep borrowers in their homes may be broadly beneficial during times of widespread housing distress.”</a:t>
            </a:r>
          </a:p>
          <a:p>
            <a:endParaRPr lang="en-US" dirty="0">
              <a:solidFill>
                <a:schemeClr val="accent2"/>
              </a:solidFill>
            </a:endParaRPr>
          </a:p>
          <a:p>
            <a:r>
              <a:rPr lang="en-US" b="1" dirty="0">
                <a:solidFill>
                  <a:schemeClr val="accent2"/>
                </a:solidFill>
              </a:rPr>
              <a:t>DOI</a:t>
            </a:r>
            <a:r>
              <a:rPr lang="en-US" dirty="0">
                <a:solidFill>
                  <a:schemeClr val="accent2"/>
                </a:solidFill>
              </a:rPr>
              <a:t>: https://doi.org/10.17016/FEDS.2020.053</a:t>
            </a:r>
          </a:p>
          <a:p>
            <a:endParaRPr lang="en-US" dirty="0"/>
          </a:p>
        </p:txBody>
      </p:sp>
    </p:spTree>
    <p:extLst>
      <p:ext uri="{BB962C8B-B14F-4D97-AF65-F5344CB8AC3E}">
        <p14:creationId xmlns:p14="http://schemas.microsoft.com/office/powerpoint/2010/main" val="213651975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a:buNone/>
            </a:pPr>
            <a:r>
              <a:rPr lang="en-US" sz="3200" b="1" dirty="0">
                <a:solidFill>
                  <a:srgbClr val="FF0000"/>
                </a:solidFill>
              </a:rPr>
              <a:t>Questions</a:t>
            </a:r>
          </a:p>
          <a:p>
            <a:pPr>
              <a:lnSpc>
                <a:spcPct val="60000"/>
              </a:lnSpc>
            </a:pPr>
            <a:endParaRPr lang="en-US" dirty="0"/>
          </a:p>
          <a:p>
            <a:pPr>
              <a:spcBef>
                <a:spcPts val="0"/>
              </a:spcBef>
              <a:spcAft>
                <a:spcPts val="1800"/>
              </a:spcAft>
            </a:pPr>
            <a:r>
              <a:rPr lang="en-US" dirty="0">
                <a:solidFill>
                  <a:schemeClr val="accent2"/>
                </a:solidFill>
              </a:rPr>
              <a:t>What leads to moral hazard in lending?</a:t>
            </a:r>
          </a:p>
          <a:p>
            <a:pPr>
              <a:spcBef>
                <a:spcPts val="0"/>
              </a:spcBef>
              <a:spcAft>
                <a:spcPts val="1800"/>
              </a:spcAft>
            </a:pPr>
            <a:r>
              <a:rPr lang="en-US" dirty="0">
                <a:solidFill>
                  <a:schemeClr val="accent2"/>
                </a:solidFill>
              </a:rPr>
              <a:t>Were the GSEs or the Community Reinvestment Act major causes of the default crisis?</a:t>
            </a:r>
          </a:p>
          <a:p>
            <a:pPr>
              <a:spcBef>
                <a:spcPts val="0"/>
              </a:spcBef>
              <a:spcAft>
                <a:spcPts val="1800"/>
              </a:spcAft>
            </a:pPr>
            <a:r>
              <a:rPr lang="en-US" dirty="0">
                <a:solidFill>
                  <a:schemeClr val="accent2"/>
                </a:solidFill>
              </a:rPr>
              <a:t>Which groups were hit hardest by the housing default crisis?</a:t>
            </a:r>
          </a:p>
          <a:p>
            <a:pPr>
              <a:spcBef>
                <a:spcPts val="0"/>
              </a:spcBef>
              <a:spcAft>
                <a:spcPts val="1800"/>
              </a:spcAft>
            </a:pPr>
            <a:r>
              <a:rPr lang="en-US" dirty="0">
                <a:solidFill>
                  <a:schemeClr val="accent2"/>
                </a:solidFill>
              </a:rPr>
              <a:t>What are the problems with selling foreclosed properties to Wall Street institutions?</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42587114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r>
              <a:rPr lang="en-US" dirty="0"/>
              <a:t>Class Outline</a:t>
            </a:r>
          </a:p>
          <a:p>
            <a:endParaRPr lang="en-US" dirty="0"/>
          </a:p>
          <a:p>
            <a:pPr lvl="1"/>
            <a:r>
              <a:rPr lang="en-US" dirty="0"/>
              <a:t>1. The mortgage market</a:t>
            </a:r>
          </a:p>
          <a:p>
            <a:pPr lvl="1"/>
            <a:endParaRPr lang="en-US" dirty="0"/>
          </a:p>
          <a:p>
            <a:pPr lvl="1"/>
            <a:r>
              <a:rPr lang="en-US" dirty="0"/>
              <a:t>2. Predatory lending</a:t>
            </a:r>
          </a:p>
          <a:p>
            <a:pPr lvl="1"/>
            <a:endParaRPr lang="en-US" dirty="0"/>
          </a:p>
          <a:p>
            <a:pPr lvl="1"/>
            <a:r>
              <a:rPr lang="en-US" dirty="0"/>
              <a:t>3. The default crisis and its aftermath</a:t>
            </a:r>
          </a:p>
          <a:p>
            <a:pPr lvl="1"/>
            <a:endParaRPr lang="en-US" dirty="0"/>
          </a:p>
          <a:p>
            <a:pPr lvl="1"/>
            <a:r>
              <a:rPr lang="en-US" dirty="0">
                <a:solidFill>
                  <a:srgbClr val="FF0000"/>
                </a:solidFill>
              </a:rPr>
              <a:t>4. The new Consumer Finance Protection Bureau</a:t>
            </a:r>
          </a:p>
          <a:p>
            <a:pPr marL="704088" lvl="2" indent="0">
              <a:buNone/>
            </a:pPr>
            <a:endParaRPr lang="en-US" dirty="0"/>
          </a:p>
          <a:p>
            <a:pPr lvl="2"/>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7115691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a:bodyPr>
          <a:lstStyle/>
          <a:p>
            <a:pPr marL="109728" indent="0" algn="ctr">
              <a:buNone/>
            </a:pPr>
            <a:r>
              <a:rPr lang="en-US" b="1" dirty="0">
                <a:solidFill>
                  <a:schemeClr val="tx2"/>
                </a:solidFill>
              </a:rPr>
              <a:t>The Dodd-Frank Wall Street Reform and Consumer Protection Act of 2010</a:t>
            </a:r>
          </a:p>
          <a:p>
            <a:pPr marL="109728" indent="0" algn="ctr">
              <a:buNone/>
            </a:pPr>
            <a:endParaRPr lang="en-US" dirty="0"/>
          </a:p>
          <a:p>
            <a:r>
              <a:rPr lang="en-US" dirty="0">
                <a:solidFill>
                  <a:schemeClr val="accent2"/>
                </a:solidFill>
              </a:rPr>
              <a:t>During the default crisis, laws to prevent predatory lending proved to be ineffective.</a:t>
            </a:r>
          </a:p>
          <a:p>
            <a:endParaRPr lang="en-US" dirty="0">
              <a:solidFill>
                <a:schemeClr val="accent2"/>
              </a:solidFill>
            </a:endParaRPr>
          </a:p>
          <a:p>
            <a:r>
              <a:rPr lang="en-US" dirty="0">
                <a:solidFill>
                  <a:schemeClr val="accent2"/>
                </a:solidFill>
              </a:rPr>
              <a:t>The Dodd-Frank Act established the Consumer Finance Protection Bureau (CFPB).</a:t>
            </a:r>
          </a:p>
          <a:p>
            <a:endParaRPr lang="en-US" dirty="0">
              <a:solidFill>
                <a:schemeClr val="accent2"/>
              </a:solidFill>
            </a:endParaRPr>
          </a:p>
          <a:p>
            <a:r>
              <a:rPr lang="en-US" dirty="0">
                <a:solidFill>
                  <a:schemeClr val="accent2"/>
                </a:solidFill>
              </a:rPr>
              <a:t>This act is designed to improve procedures for protecting consumers in credit markets.</a:t>
            </a:r>
          </a:p>
          <a:p>
            <a:pPr marL="109728" indent="0">
              <a:buNone/>
            </a:pPr>
            <a:endParaRPr lang="en-US" dirty="0">
              <a:solidFill>
                <a:schemeClr val="accent2"/>
              </a:solidFill>
            </a:endParaRP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220302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3" name="Content Placeholder"/>
          <p:cNvSpPr>
            <a:spLocks noGrp="1"/>
          </p:cNvSpPr>
          <p:nvPr>
            <p:ph idx="1"/>
          </p:nvPr>
        </p:nvSpPr>
        <p:spPr>
          <a:xfrm>
            <a:off x="457200" y="1426464"/>
            <a:ext cx="8229600" cy="5355336"/>
          </a:xfrm>
        </p:spPr>
        <p:txBody>
          <a:bodyPr>
            <a:normAutofit/>
          </a:bodyPr>
          <a:lstStyle/>
          <a:p>
            <a:pPr algn="ctr">
              <a:buNone/>
            </a:pPr>
            <a:r>
              <a:rPr lang="en-US" sz="3200" b="1" dirty="0">
                <a:solidFill>
                  <a:schemeClr val="tx2"/>
                </a:solidFill>
              </a:rPr>
              <a:t>The Emergence of Mortgage Brokers</a:t>
            </a:r>
          </a:p>
          <a:p>
            <a:pPr algn="ctr">
              <a:buNone/>
            </a:pPr>
            <a:endParaRPr lang="en-US" dirty="0"/>
          </a:p>
          <a:p>
            <a:r>
              <a:rPr lang="en-US" dirty="0">
                <a:solidFill>
                  <a:schemeClr val="accent2"/>
                </a:solidFill>
              </a:rPr>
              <a:t>Mortgage brokers, often working as independent entities, originate a large share of loans and may provide the only contact with the borrower until closing.</a:t>
            </a:r>
          </a:p>
          <a:p>
            <a:endParaRPr lang="en-US" dirty="0">
              <a:solidFill>
                <a:schemeClr val="accent2"/>
              </a:solidFill>
            </a:endParaRPr>
          </a:p>
          <a:p>
            <a:r>
              <a:rPr lang="en-US" dirty="0">
                <a:solidFill>
                  <a:schemeClr val="accent2"/>
                </a:solidFill>
              </a:rPr>
              <a:t>The mortgage broker plays an important role in pricing the loan, and the broker’s compensation may depend on the interest rate and fees paid by the consumer.</a:t>
            </a:r>
          </a:p>
          <a:p>
            <a:endParaRPr lang="en-US" dirty="0"/>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a:extLst>
              <a:ext uri="{C183D7F6-B498-43B3-948B-1728B52AA6E4}">
                <adec:decorative xmlns:adec="http://schemas.microsoft.com/office/drawing/2017/decorative" val="0"/>
              </a:ext>
            </a:extLst>
          </p:cNvPr>
          <p:cNvSpPr>
            <a:spLocks noGrp="1"/>
          </p:cNvSpPr>
          <p:nvPr>
            <p:ph idx="1"/>
          </p:nvPr>
        </p:nvSpPr>
        <p:spPr>
          <a:xfrm>
            <a:off x="457200" y="1426464"/>
            <a:ext cx="8229600" cy="5355336"/>
          </a:xfrm>
        </p:spPr>
        <p:txBody>
          <a:bodyPr>
            <a:normAutofit/>
          </a:bodyPr>
          <a:lstStyle/>
          <a:p>
            <a:pPr algn="ctr">
              <a:buNone/>
            </a:pPr>
            <a:r>
              <a:rPr lang="en-US" b="1" dirty="0">
                <a:solidFill>
                  <a:schemeClr val="tx2"/>
                </a:solidFill>
              </a:rPr>
              <a:t>The Consumer Finance Protection Bureau</a:t>
            </a:r>
          </a:p>
          <a:p>
            <a:pPr algn="ctr">
              <a:buNone/>
            </a:pPr>
            <a:endParaRPr lang="en-US" dirty="0"/>
          </a:p>
          <a:p>
            <a:r>
              <a:rPr lang="en-US" dirty="0"/>
              <a:t>The CFPB was designed to</a:t>
            </a:r>
          </a:p>
          <a:p>
            <a:endParaRPr lang="en-US" dirty="0"/>
          </a:p>
          <a:p>
            <a:pPr lvl="1"/>
            <a:r>
              <a:rPr lang="en-US" dirty="0"/>
              <a:t>Make sure that consumers have the information they need to understand the terms of their agreements with financial companies</a:t>
            </a:r>
          </a:p>
          <a:p>
            <a:pPr lvl="1"/>
            <a:endParaRPr lang="en-US" dirty="0"/>
          </a:p>
          <a:p>
            <a:pPr lvl="1"/>
            <a:r>
              <a:rPr lang="en-US" dirty="0"/>
              <a:t>Make regulations and guidance as clear and streamlined as possible so providers of consumer financial products and services can follow the rules on their own.</a:t>
            </a:r>
          </a:p>
          <a:p>
            <a:pPr>
              <a:buNone/>
            </a:pPr>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486737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fontScale="85000" lnSpcReduction="20000"/>
          </a:bodyPr>
          <a:lstStyle/>
          <a:p>
            <a:pPr algn="ctr">
              <a:buNone/>
            </a:pPr>
            <a:r>
              <a:rPr lang="en-US" b="1" dirty="0">
                <a:solidFill>
                  <a:schemeClr val="tx2"/>
                </a:solidFill>
              </a:rPr>
              <a:t>The Consumer Finance Protection Bureau, 2</a:t>
            </a:r>
          </a:p>
          <a:p>
            <a:pPr algn="ctr">
              <a:buNone/>
            </a:pPr>
            <a:endParaRPr lang="en-US" dirty="0"/>
          </a:p>
          <a:p>
            <a:r>
              <a:rPr lang="en-US" dirty="0"/>
              <a:t>The CFPB may implement and enforce new protections under the Dodd-Frank Act that will:</a:t>
            </a:r>
          </a:p>
          <a:p>
            <a:endParaRPr lang="en-US" dirty="0"/>
          </a:p>
          <a:p>
            <a:pPr lvl="1"/>
            <a:r>
              <a:rPr lang="en-US" dirty="0"/>
              <a:t>Require mortgage lenders to determine that a borrower has the ability to repay a loan by verifying income and making sure borrowers can afford loans even after teaser rates expire and payments rise.</a:t>
            </a:r>
          </a:p>
          <a:p>
            <a:pPr lvl="1"/>
            <a:endParaRPr lang="en-US" dirty="0"/>
          </a:p>
          <a:p>
            <a:pPr lvl="1"/>
            <a:r>
              <a:rPr lang="en-US" dirty="0"/>
              <a:t>Prohibit prepayment penalties, which can make it expensive to refinance, for high cost loans and adjustable-rate mortgages.</a:t>
            </a:r>
          </a:p>
          <a:p>
            <a:pPr lvl="1"/>
            <a:endParaRPr lang="en-US" dirty="0"/>
          </a:p>
          <a:p>
            <a:pPr lvl="1"/>
            <a:r>
              <a:rPr lang="en-US" dirty="0"/>
              <a:t>Put an end to practices like paying bonuses to mortgage brokers and loan officers who steer borrowers into higher-cost loans than they otherwise qualify for.</a:t>
            </a:r>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225192976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a:bodyPr>
          <a:lstStyle/>
          <a:p>
            <a:pPr algn="ctr">
              <a:buNone/>
            </a:pPr>
            <a:r>
              <a:rPr lang="en-US" sz="3100" b="1" dirty="0">
                <a:solidFill>
                  <a:schemeClr val="tx2"/>
                </a:solidFill>
              </a:rPr>
              <a:t>Predatory Lending and Fair Lending</a:t>
            </a:r>
          </a:p>
          <a:p>
            <a:pPr algn="ctr">
              <a:buNone/>
            </a:pPr>
            <a:endParaRPr lang="en-US" sz="2400" dirty="0"/>
          </a:p>
          <a:p>
            <a:r>
              <a:rPr lang="en-US" dirty="0"/>
              <a:t>The CFPB also has authority to enforce fair lending laws.</a:t>
            </a:r>
          </a:p>
          <a:p>
            <a:endParaRPr lang="en-US" dirty="0"/>
          </a:p>
          <a:p>
            <a:pPr lvl="1"/>
            <a:r>
              <a:rPr lang="en-US" dirty="0"/>
              <a:t>Which are discussed in our next class.</a:t>
            </a:r>
          </a:p>
          <a:p>
            <a:pPr lvl="1"/>
            <a:endParaRPr lang="en-US" dirty="0"/>
          </a:p>
          <a:p>
            <a:r>
              <a:rPr lang="en-US" dirty="0"/>
              <a:t>The Trump Administration has essentially eliminated all these enforcement tools.</a:t>
            </a:r>
          </a:p>
          <a:p>
            <a:endParaRPr lang="en-US" dirty="0"/>
          </a:p>
          <a:p>
            <a:pPr lvl="1"/>
            <a:r>
              <a:rPr lang="en-US" dirty="0"/>
              <a:t>The future of the CFPB is very much in doubt.</a:t>
            </a:r>
          </a:p>
          <a:p>
            <a:pPr lvl="1"/>
            <a:endParaRPr lang="en-US" dirty="0"/>
          </a:p>
          <a:p>
            <a:pPr lvl="1"/>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3240572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Rectangle"/>
          <p:cNvSpPr txBox="1">
            <a:spLocks noChangeArrowheads="1"/>
          </p:cNvSpPr>
          <p:nvPr/>
        </p:nvSpPr>
        <p:spPr>
          <a:xfrm>
            <a:off x="457200" y="1295400"/>
            <a:ext cx="8229600" cy="5064125"/>
          </a:xfrm>
          <a:prstGeom prst="rect">
            <a:avLst/>
          </a:prstGeom>
        </p:spPr>
        <p:txBody>
          <a:bodyPr vert="horz">
            <a:normAutofit/>
          </a:bodyPr>
          <a:lstStyle/>
          <a:p>
            <a:pPr marL="365760" marR="0" lvl="0" indent="-256032" algn="ctr" defTabSz="914400" rtl="0" eaLnBrk="1" fontAlgn="auto" latinLnBrk="0" hangingPunct="1">
              <a:lnSpc>
                <a:spcPct val="100000"/>
              </a:lnSpc>
              <a:spcBef>
                <a:spcPts val="300"/>
              </a:spcBef>
              <a:spcAft>
                <a:spcPts val="0"/>
              </a:spcAft>
              <a:buClr>
                <a:schemeClr val="accent3"/>
              </a:buClr>
              <a:buSzTx/>
              <a:buFont typeface="Wingdings" pitchFamily="2" charset="2"/>
              <a:buNone/>
              <a:tabLst/>
              <a:defRPr/>
            </a:pPr>
            <a:r>
              <a:rPr kumimoji="0" lang="en-US" altLang="zh-CN" sz="3200" b="1" i="0" u="none" strike="noStrike" kern="1200" cap="none" spc="0" normalizeH="0" baseline="0" noProof="0" dirty="0">
                <a:ln>
                  <a:noFill/>
                </a:ln>
                <a:solidFill>
                  <a:schemeClr val="tx2"/>
                </a:solidFill>
                <a:effectLst/>
                <a:uLnTx/>
                <a:uFillTx/>
                <a:latin typeface="+mn-lt"/>
                <a:ea typeface="SimSun" pitchFamily="2" charset="-122"/>
                <a:cs typeface="+mn-cs"/>
              </a:rPr>
              <a:t>New Institutions</a:t>
            </a:r>
          </a:p>
          <a:p>
            <a:pPr marL="365760" marR="0" lvl="0" indent="-256032" algn="ctr" defTabSz="914400" rtl="0" eaLnBrk="1" fontAlgn="auto" latinLnBrk="0" hangingPunct="1">
              <a:lnSpc>
                <a:spcPct val="50000"/>
              </a:lnSpc>
              <a:spcBef>
                <a:spcPts val="300"/>
              </a:spcBef>
              <a:spcAft>
                <a:spcPts val="0"/>
              </a:spcAft>
              <a:buClr>
                <a:schemeClr val="accent3"/>
              </a:buClr>
              <a:buSzTx/>
              <a:buFont typeface="Wingdings" pitchFamily="2" charset="2"/>
              <a:buNone/>
              <a:tabLst/>
              <a:defRPr/>
            </a:pPr>
            <a:endParaRPr kumimoji="0" lang="en-US" altLang="zh-CN" sz="3200" b="0" i="0" u="none" strike="noStrike" kern="1200" cap="none" spc="0" normalizeH="0" baseline="0" noProof="0" dirty="0">
              <a:ln>
                <a:noFill/>
              </a:ln>
              <a:solidFill>
                <a:schemeClr val="tx2"/>
              </a:solidFill>
              <a:effectLst/>
              <a:uLnTx/>
              <a:uFillTx/>
              <a:latin typeface="+mn-lt"/>
              <a:ea typeface="SimSun" pitchFamily="2" charset="-122"/>
              <a:cs typeface="+mn-cs"/>
            </a:endParaRPr>
          </a:p>
        </p:txBody>
      </p:sp>
      <p:pic>
        <p:nvPicPr>
          <p:cNvPr id="7170" name="Table" descr="Please contact Professor Yinger for details regarding figures and graph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04988"/>
            <a:ext cx="6768881" cy="4900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457200" y="685800"/>
            <a:ext cx="8229600" cy="533400"/>
          </a:xfrm>
        </p:spPr>
        <p:txBody>
          <a:bodyPr>
            <a:normAutofit/>
          </a:bodyPr>
          <a:lstStyle/>
          <a:p>
            <a:r>
              <a:rPr lang="en-US" sz="2400" dirty="0"/>
              <a:t> Predatory Lending  </a:t>
            </a:r>
          </a:p>
        </p:txBody>
      </p:sp>
      <p:sp>
        <p:nvSpPr>
          <p:cNvPr id="5" name="Content Placeholder"/>
          <p:cNvSpPr>
            <a:spLocks noGrp="1"/>
          </p:cNvSpPr>
          <p:nvPr>
            <p:ph idx="1"/>
          </p:nvPr>
        </p:nvSpPr>
        <p:spPr>
          <a:xfrm>
            <a:off x="457200" y="1426464"/>
            <a:ext cx="8229600" cy="5355336"/>
          </a:xfrm>
        </p:spPr>
        <p:txBody>
          <a:bodyPr>
            <a:normAutofit lnSpcReduction="10000"/>
          </a:bodyPr>
          <a:lstStyle/>
          <a:p>
            <a:pPr algn="ctr">
              <a:buNone/>
            </a:pPr>
            <a:r>
              <a:rPr lang="en-US" sz="3200" b="1" dirty="0">
                <a:solidFill>
                  <a:schemeClr val="tx2"/>
                </a:solidFill>
              </a:rPr>
              <a:t>The Loss of Connection with Borrowers (and Scholars)</a:t>
            </a:r>
          </a:p>
          <a:p>
            <a:pPr algn="ctr">
              <a:buNone/>
            </a:pPr>
            <a:endParaRPr lang="en-US" dirty="0"/>
          </a:p>
          <a:p>
            <a:r>
              <a:rPr lang="en-US" dirty="0">
                <a:solidFill>
                  <a:schemeClr val="accent2"/>
                </a:solidFill>
              </a:rPr>
              <a:t>Mortgages are sold and re-sold; packaged and re-packaged.</a:t>
            </a:r>
          </a:p>
          <a:p>
            <a:endParaRPr lang="en-US" dirty="0">
              <a:solidFill>
                <a:schemeClr val="accent2"/>
              </a:solidFill>
            </a:endParaRPr>
          </a:p>
          <a:p>
            <a:r>
              <a:rPr lang="en-US" dirty="0">
                <a:solidFill>
                  <a:schemeClr val="accent2"/>
                </a:solidFill>
              </a:rPr>
              <a:t>Data systems do not trace the participants and may not even keep track of the title.</a:t>
            </a:r>
          </a:p>
          <a:p>
            <a:endParaRPr lang="en-US" dirty="0">
              <a:solidFill>
                <a:schemeClr val="accent2"/>
              </a:solidFill>
            </a:endParaRPr>
          </a:p>
          <a:p>
            <a:r>
              <a:rPr lang="en-US" dirty="0">
                <a:solidFill>
                  <a:schemeClr val="accent2"/>
                </a:solidFill>
              </a:rPr>
              <a:t>Links to the original broker may be lost—with no way to hold the broker accountable for poor underwriting decisions.</a:t>
            </a:r>
          </a:p>
          <a:p>
            <a:endParaRPr lang="en-US" dirty="0"/>
          </a:p>
          <a:p>
            <a:endParaRPr lang="en-US" dirty="0"/>
          </a:p>
          <a:p>
            <a:endParaRPr lang="en-US" dirty="0"/>
          </a:p>
        </p:txBody>
      </p:sp>
      <p:pic>
        <p:nvPicPr>
          <p:cNvPr id="4" name="Picture">
            <a:extLst>
              <a:ext uri="{C183D7F6-B498-43B3-948B-1728B52AA6E4}">
                <adec:decorative xmlns:adec="http://schemas.microsoft.com/office/drawing/2017/decorative" val="1"/>
              </a:ext>
            </a:extLst>
          </p:cNvPr>
          <p:cNvPicPr>
            <a:picLocks noChangeAspect="1" noChangeArrowheads="1"/>
          </p:cNvPicPr>
          <p:nvPr/>
        </p:nvPicPr>
        <p:blipFill>
          <a:blip r:embed="rId2" cstate="print">
            <a:duotone>
              <a:prstClr val="black"/>
              <a:schemeClr val="accent6">
                <a:tint val="45000"/>
                <a:satMod val="400000"/>
              </a:schemeClr>
            </a:duotone>
          </a:blip>
          <a:srcRect/>
          <a:stretch>
            <a:fillRect/>
          </a:stretch>
        </p:blipFill>
        <p:spPr bwMode="auto">
          <a:xfrm>
            <a:off x="8077200" y="457200"/>
            <a:ext cx="727497" cy="723839"/>
          </a:xfrm>
          <a:prstGeom prst="rect">
            <a:avLst/>
          </a:prstGeom>
          <a:noFill/>
        </p:spPr>
      </p:pic>
    </p:spTree>
    <p:extLst>
      <p:ext uri="{BB962C8B-B14F-4D97-AF65-F5344CB8AC3E}">
        <p14:creationId xmlns:p14="http://schemas.microsoft.com/office/powerpoint/2010/main" val="16010004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Urban</Template>
  <TotalTime>86663</TotalTime>
  <Words>3748</Words>
  <Application>Microsoft Office PowerPoint</Application>
  <PresentationFormat>On-screen Show (4:3)</PresentationFormat>
  <Paragraphs>475</Paragraphs>
  <Slides>72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72</vt:i4>
      </vt:variant>
    </vt:vector>
  </HeadingPairs>
  <TitlesOfParts>
    <vt:vector size="80" baseType="lpstr">
      <vt:lpstr>Arial</vt:lpstr>
      <vt:lpstr>Calibri</vt:lpstr>
      <vt:lpstr>Georgia</vt:lpstr>
      <vt:lpstr>Trebuchet MS</vt:lpstr>
      <vt:lpstr>Wingdings</vt:lpstr>
      <vt:lpstr>Wingdings 2</vt:lpstr>
      <vt:lpstr>Urban</vt:lpstr>
      <vt:lpstr>Document</vt:lpstr>
      <vt:lpstr>ECN741:  Urban Economics</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 Predatory Lending  </vt:lpstr>
      <vt:lpstr>New Federal Policies (Semuels) </vt:lpstr>
      <vt:lpstr>New Federal Policies (Semuels, 2) </vt:lpstr>
      <vt:lpstr>New Federal Policies (Mari) </vt:lpstr>
      <vt:lpstr> Predatory Lending  </vt:lpstr>
      <vt:lpstr>New Federal Policies (Semuels, 3) </vt:lpstr>
      <vt:lpstr>New Foreclosure Policies (Gabriel et al.) </vt:lpstr>
      <vt:lpstr> Predatory Lending  </vt:lpstr>
      <vt:lpstr> Predatory Lending  </vt:lpstr>
      <vt:lpstr> Predatory Lending  </vt:lpstr>
      <vt:lpstr> Predatory Lending  </vt:lpstr>
      <vt:lpstr> Predatory Lending  </vt:lpstr>
      <vt:lpstr> Predatory Lending  </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ECN 741: Mortgage Markets and Predatory Lending</dc:title>
  <dc:creator>joyinger</dc:creator>
  <cp:lastModifiedBy>Emily Rose Minnoe</cp:lastModifiedBy>
  <cp:revision>759</cp:revision>
  <dcterms:created xsi:type="dcterms:W3CDTF">2008-01-08T18:11:56Z</dcterms:created>
  <dcterms:modified xsi:type="dcterms:W3CDTF">2020-08-04T16:11:43Z</dcterms:modified>
</cp:coreProperties>
</file>