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4"/>
  </p:notesMasterIdLst>
  <p:sldIdLst>
    <p:sldId id="256" r:id="rId2"/>
    <p:sldId id="258" r:id="rId3"/>
    <p:sldId id="298" r:id="rId4"/>
    <p:sldId id="259" r:id="rId5"/>
    <p:sldId id="288" r:id="rId6"/>
    <p:sldId id="290" r:id="rId7"/>
    <p:sldId id="289" r:id="rId8"/>
    <p:sldId id="260" r:id="rId9"/>
    <p:sldId id="261" r:id="rId10"/>
    <p:sldId id="299" r:id="rId11"/>
    <p:sldId id="293" r:id="rId12"/>
    <p:sldId id="262" r:id="rId13"/>
    <p:sldId id="291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94" r:id="rId22"/>
    <p:sldId id="303" r:id="rId23"/>
    <p:sldId id="300" r:id="rId24"/>
    <p:sldId id="272" r:id="rId25"/>
    <p:sldId id="295" r:id="rId26"/>
    <p:sldId id="275" r:id="rId27"/>
    <p:sldId id="296" r:id="rId28"/>
    <p:sldId id="302" r:id="rId29"/>
    <p:sldId id="276" r:id="rId30"/>
    <p:sldId id="277" r:id="rId31"/>
    <p:sldId id="297" r:id="rId32"/>
    <p:sldId id="278" r:id="rId33"/>
    <p:sldId id="281" r:id="rId34"/>
    <p:sldId id="279" r:id="rId35"/>
    <p:sldId id="301" r:id="rId36"/>
    <p:sldId id="280" r:id="rId37"/>
    <p:sldId id="282" r:id="rId38"/>
    <p:sldId id="283" r:id="rId39"/>
    <p:sldId id="284" r:id="rId40"/>
    <p:sldId id="285" r:id="rId41"/>
    <p:sldId id="304" r:id="rId42"/>
    <p:sldId id="286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4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Research\Envelope%20Book\von%20Thun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latin typeface="+mn-lt"/>
                <a:cs typeface="Times New Roman" pitchFamily="18" charset="0"/>
              </a:rPr>
              <a:t>von</a:t>
            </a:r>
            <a:r>
              <a:rPr lang="en-US" baseline="0" dirty="0">
                <a:latin typeface="+mn-lt"/>
                <a:cs typeface="Times New Roman" pitchFamily="18" charset="0"/>
              </a:rPr>
              <a:t> </a:t>
            </a:r>
            <a:r>
              <a:rPr lang="en-US" baseline="0" dirty="0" err="1">
                <a:latin typeface="+mn-lt"/>
                <a:cs typeface="Times New Roman" pitchFamily="18" charset="0"/>
              </a:rPr>
              <a:t>Thünen's</a:t>
            </a:r>
            <a:r>
              <a:rPr lang="en-US" baseline="0" dirty="0">
                <a:latin typeface="+mn-lt"/>
                <a:cs typeface="Times New Roman" pitchFamily="18" charset="0"/>
              </a:rPr>
              <a:t> </a:t>
            </a:r>
            <a:r>
              <a:rPr lang="en-US" baseline="0" dirty="0">
                <a:latin typeface="+mn-lt"/>
                <a:cs typeface="Times New Roman"/>
              </a:rPr>
              <a:t>Model of Rents and  Locations</a:t>
            </a:r>
            <a:endParaRPr lang="en-US" dirty="0">
              <a:latin typeface="+mn-lt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8375017425945929E-2"/>
          <c:y val="8.4690379352236944E-2"/>
          <c:w val="0.93809185517341021"/>
          <c:h val="0.72854795453740273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Sheet3!$B$6</c:f>
              <c:strCache>
                <c:ptCount val="1"/>
                <c:pt idx="0">
                  <c:v>Rent for Milk/Vegetables</c:v>
                </c:pt>
              </c:strCache>
            </c:strRef>
          </c:tx>
          <c:marker>
            <c:symbol val="none"/>
          </c:marker>
          <c:xVal>
            <c:numRef>
              <c:f>Sheet3!$A$7:$A$27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Sheet3!$B$7:$B$27</c:f>
              <c:numCache>
                <c:formatCode>General</c:formatCode>
                <c:ptCount val="21"/>
                <c:pt idx="1">
                  <c:v>112.5</c:v>
                </c:pt>
                <c:pt idx="2">
                  <c:v>75</c:v>
                </c:pt>
                <c:pt idx="3">
                  <c:v>37.5</c:v>
                </c:pt>
                <c:pt idx="4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578-44C2-8974-1B2285BD16C8}"/>
            </c:ext>
          </c:extLst>
        </c:ser>
        <c:ser>
          <c:idx val="1"/>
          <c:order val="1"/>
          <c:tx>
            <c:strRef>
              <c:f>Sheet3!$C$6</c:f>
              <c:strCache>
                <c:ptCount val="1"/>
                <c:pt idx="0">
                  <c:v>Rent for Wood</c:v>
                </c:pt>
              </c:strCache>
            </c:strRef>
          </c:tx>
          <c:xVal>
            <c:numRef>
              <c:f>Sheet3!$A$7:$A$27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Sheet3!$C$7:$C$27</c:f>
              <c:numCache>
                <c:formatCode>General</c:formatCode>
                <c:ptCount val="21"/>
                <c:pt idx="1">
                  <c:v>84</c:v>
                </c:pt>
                <c:pt idx="2">
                  <c:v>72</c:v>
                </c:pt>
                <c:pt idx="3">
                  <c:v>60</c:v>
                </c:pt>
                <c:pt idx="4">
                  <c:v>48</c:v>
                </c:pt>
                <c:pt idx="5">
                  <c:v>36</c:v>
                </c:pt>
                <c:pt idx="6">
                  <c:v>24</c:v>
                </c:pt>
                <c:pt idx="7">
                  <c:v>12</c:v>
                </c:pt>
                <c:pt idx="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7578-44C2-8974-1B2285BD16C8}"/>
            </c:ext>
          </c:extLst>
        </c:ser>
        <c:ser>
          <c:idx val="2"/>
          <c:order val="2"/>
          <c:tx>
            <c:strRef>
              <c:f>Sheet3!$D$6</c:f>
              <c:strCache>
                <c:ptCount val="1"/>
                <c:pt idx="0">
                  <c:v>Rent for Grain</c:v>
                </c:pt>
              </c:strCache>
            </c:strRef>
          </c:tx>
          <c:xVal>
            <c:numRef>
              <c:f>Sheet3!$A$7:$A$27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Sheet3!$D$7:$D$27</c:f>
              <c:numCache>
                <c:formatCode>General</c:formatCode>
                <c:ptCount val="21"/>
                <c:pt idx="1">
                  <c:v>60</c:v>
                </c:pt>
                <c:pt idx="2">
                  <c:v>55</c:v>
                </c:pt>
                <c:pt idx="3">
                  <c:v>50</c:v>
                </c:pt>
                <c:pt idx="4">
                  <c:v>45</c:v>
                </c:pt>
                <c:pt idx="5">
                  <c:v>40</c:v>
                </c:pt>
                <c:pt idx="6">
                  <c:v>35</c:v>
                </c:pt>
                <c:pt idx="7">
                  <c:v>30</c:v>
                </c:pt>
                <c:pt idx="8">
                  <c:v>25</c:v>
                </c:pt>
                <c:pt idx="9">
                  <c:v>20</c:v>
                </c:pt>
                <c:pt idx="10">
                  <c:v>15</c:v>
                </c:pt>
                <c:pt idx="11">
                  <c:v>10</c:v>
                </c:pt>
                <c:pt idx="12">
                  <c:v>5</c:v>
                </c:pt>
                <c:pt idx="13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7578-44C2-8974-1B2285BD16C8}"/>
            </c:ext>
          </c:extLst>
        </c:ser>
        <c:ser>
          <c:idx val="3"/>
          <c:order val="3"/>
          <c:tx>
            <c:strRef>
              <c:f>Sheet3!$E$6</c:f>
              <c:strCache>
                <c:ptCount val="1"/>
                <c:pt idx="0">
                  <c:v>Rent for Livestock</c:v>
                </c:pt>
              </c:strCache>
            </c:strRef>
          </c:tx>
          <c:xVal>
            <c:numRef>
              <c:f>Sheet3!$A$7:$A$27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Sheet3!$E$7:$E$27</c:f>
              <c:numCache>
                <c:formatCode>General</c:formatCode>
                <c:ptCount val="21"/>
                <c:pt idx="1">
                  <c:v>33.75</c:v>
                </c:pt>
                <c:pt idx="2">
                  <c:v>31.5</c:v>
                </c:pt>
                <c:pt idx="3">
                  <c:v>29.25</c:v>
                </c:pt>
                <c:pt idx="4">
                  <c:v>27</c:v>
                </c:pt>
                <c:pt idx="5">
                  <c:v>24.75</c:v>
                </c:pt>
                <c:pt idx="6">
                  <c:v>22.5</c:v>
                </c:pt>
                <c:pt idx="7">
                  <c:v>20.25</c:v>
                </c:pt>
                <c:pt idx="8">
                  <c:v>18</c:v>
                </c:pt>
                <c:pt idx="9">
                  <c:v>15.75</c:v>
                </c:pt>
                <c:pt idx="10">
                  <c:v>13.5</c:v>
                </c:pt>
                <c:pt idx="11">
                  <c:v>11.25</c:v>
                </c:pt>
                <c:pt idx="12">
                  <c:v>9</c:v>
                </c:pt>
                <c:pt idx="13">
                  <c:v>6.75</c:v>
                </c:pt>
                <c:pt idx="14">
                  <c:v>4.5</c:v>
                </c:pt>
                <c:pt idx="15">
                  <c:v>2.25</c:v>
                </c:pt>
                <c:pt idx="16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3-7578-44C2-8974-1B2285BD16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2645032"/>
        <c:axId val="312644640"/>
      </c:scatterChart>
      <c:valAx>
        <c:axId val="312645032"/>
        <c:scaling>
          <c:orientation val="minMax"/>
          <c:max val="20"/>
        </c:scaling>
        <c:delete val="0"/>
        <c:axPos val="b"/>
        <c:title>
          <c:tx>
            <c:rich>
              <a:bodyPr/>
              <a:lstStyle/>
              <a:p>
                <a:pPr>
                  <a:defRPr sz="1100"/>
                </a:pPr>
                <a:r>
                  <a:rPr lang="en-US" sz="1100" dirty="0"/>
                  <a:t>Distance from Central Market (miles)</a:t>
                </a:r>
              </a:p>
            </c:rich>
          </c:tx>
          <c:layout>
            <c:manualLayout>
              <c:xMode val="edge"/>
              <c:yMode val="edge"/>
              <c:x val="0.56089349524080578"/>
              <c:y val="0.9583696310524378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12644640"/>
        <c:crosses val="autoZero"/>
        <c:crossBetween val="midCat"/>
      </c:valAx>
      <c:valAx>
        <c:axId val="3126446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Annual Rent per Acre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one"/>
        <c:crossAx val="312645032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4.7991967871485942E-2"/>
          <c:y val="0.91471930357200071"/>
          <c:w val="0.9"/>
          <c:h val="5.137315987727684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0.53379</cdr:x>
      <cdr:y>0.74074</cdr:y>
    </cdr:from>
    <cdr:to>
      <cdr:x>0.53456</cdr:x>
      <cdr:y>0.8254</cdr:y>
    </cdr:to>
    <cdr:cxnSp macro="">
      <cdr:nvCxnSpPr>
        <cdr:cNvPr id="13" name="Straight Connector 12">
          <a:extLst xmlns:a="http://schemas.openxmlformats.org/drawingml/2006/main">
            <a:ext uri="{FF2B5EF4-FFF2-40B4-BE49-F238E27FC236}">
              <a16:creationId xmlns:a16="http://schemas.microsoft.com/office/drawing/2014/main" id="{3678A06E-CB0E-4A22-B749-C3AAC378BBB4}"/>
            </a:ext>
          </a:extLst>
        </cdr:cNvPr>
        <cdr:cNvCxnSpPr/>
      </cdr:nvCxnSpPr>
      <cdr:spPr>
        <a:xfrm xmlns:a="http://schemas.openxmlformats.org/drawingml/2006/main">
          <a:off x="4629247" y="4662561"/>
          <a:ext cx="6697" cy="532894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0.24732</cdr:x>
      <cdr:y>0.55344</cdr:y>
    </cdr:from>
    <cdr:to>
      <cdr:x>0.24732</cdr:x>
      <cdr:y>0.82963</cdr:y>
    </cdr:to>
    <cdr:cxnSp macro="">
      <cdr:nvCxnSpPr>
        <cdr:cNvPr id="16" name="Straight Connector 15">
          <a:extLst xmlns:a="http://schemas.openxmlformats.org/drawingml/2006/main">
            <a:ext uri="{FF2B5EF4-FFF2-40B4-BE49-F238E27FC236}">
              <a16:creationId xmlns:a16="http://schemas.microsoft.com/office/drawing/2014/main" id="{5B2DB635-14E4-47D3-BEEA-F9D3B0196553}"/>
            </a:ext>
          </a:extLst>
        </cdr:cNvPr>
        <cdr:cNvCxnSpPr/>
      </cdr:nvCxnSpPr>
      <cdr:spPr>
        <a:xfrm xmlns:a="http://schemas.openxmlformats.org/drawingml/2006/main">
          <a:off x="2144827" y="3483615"/>
          <a:ext cx="0" cy="1738476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0.13594</cdr:x>
      <cdr:y>0.38306</cdr:y>
    </cdr:from>
    <cdr:to>
      <cdr:x>0.13671</cdr:x>
      <cdr:y>0.82857</cdr:y>
    </cdr:to>
    <cdr:cxnSp macro="">
      <cdr:nvCxnSpPr>
        <cdr:cNvPr id="18" name="Straight Connector 17">
          <a:extLst xmlns:a="http://schemas.openxmlformats.org/drawingml/2006/main">
            <a:ext uri="{FF2B5EF4-FFF2-40B4-BE49-F238E27FC236}">
              <a16:creationId xmlns:a16="http://schemas.microsoft.com/office/drawing/2014/main" id="{3ED2E3B6-0ECF-48CB-A0AD-C08935632A65}"/>
            </a:ext>
          </a:extLst>
        </cdr:cNvPr>
        <cdr:cNvCxnSpPr/>
      </cdr:nvCxnSpPr>
      <cdr:spPr>
        <a:xfrm xmlns:a="http://schemas.openxmlformats.org/drawingml/2006/main">
          <a:off x="1178945" y="2411195"/>
          <a:ext cx="6684" cy="2804242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0.08449</cdr:x>
      <cdr:y>0.13122</cdr:y>
    </cdr:from>
    <cdr:to>
      <cdr:x>0.08449</cdr:x>
      <cdr:y>0.82963</cdr:y>
    </cdr:to>
    <cdr:cxnSp macro="">
      <cdr:nvCxnSpPr>
        <cdr:cNvPr id="20" name="Straight Connector 19">
          <a:extLst xmlns:a="http://schemas.openxmlformats.org/drawingml/2006/main">
            <a:ext uri="{FF2B5EF4-FFF2-40B4-BE49-F238E27FC236}">
              <a16:creationId xmlns:a16="http://schemas.microsoft.com/office/drawing/2014/main" id="{685C0BBF-6ABD-4BEE-9E40-EA77526B4AFA}"/>
            </a:ext>
          </a:extLst>
        </cdr:cNvPr>
        <cdr:cNvCxnSpPr/>
      </cdr:nvCxnSpPr>
      <cdr:spPr>
        <a:xfrm xmlns:a="http://schemas.openxmlformats.org/drawingml/2006/main" flipH="1">
          <a:off x="732692" y="825975"/>
          <a:ext cx="40" cy="4396123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0.0361</cdr:x>
      <cdr:y>0.85291</cdr:y>
    </cdr:from>
    <cdr:to>
      <cdr:x>0.08295</cdr:x>
      <cdr:y>0.88888</cdr:y>
    </cdr:to>
    <cdr:sp macro="" textlink="">
      <cdr:nvSpPr>
        <cdr:cNvPr id="22" name="Left Brace 21"/>
        <cdr:cNvSpPr/>
      </cdr:nvSpPr>
      <cdr:spPr>
        <a:xfrm xmlns:a="http://schemas.openxmlformats.org/drawingml/2006/main" rot="16200000">
          <a:off x="403011" y="5278703"/>
          <a:ext cx="226431" cy="406303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0.08372</cdr:x>
      <cdr:y>0.85079</cdr:y>
    </cdr:from>
    <cdr:to>
      <cdr:x>0.13748</cdr:x>
      <cdr:y>0.88783</cdr:y>
    </cdr:to>
    <cdr:sp macro="" textlink="">
      <cdr:nvSpPr>
        <cdr:cNvPr id="23" name="Left Brace 22"/>
        <cdr:cNvSpPr/>
      </cdr:nvSpPr>
      <cdr:spPr>
        <a:xfrm xmlns:a="http://schemas.openxmlformats.org/drawingml/2006/main" rot="16200000">
          <a:off x="842596" y="5238777"/>
          <a:ext cx="233148" cy="466229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0.13748</cdr:x>
      <cdr:y>0.85185</cdr:y>
    </cdr:from>
    <cdr:to>
      <cdr:x>0.24501</cdr:x>
      <cdr:y>0.88889</cdr:y>
    </cdr:to>
    <cdr:sp macro="" textlink="">
      <cdr:nvSpPr>
        <cdr:cNvPr id="24" name="Left Brace 23"/>
        <cdr:cNvSpPr/>
      </cdr:nvSpPr>
      <cdr:spPr>
        <a:xfrm xmlns:a="http://schemas.openxmlformats.org/drawingml/2006/main" rot="16200000">
          <a:off x="1541984" y="5012269"/>
          <a:ext cx="233148" cy="932545"/>
        </a:xfrm>
        <a:prstGeom xmlns:a="http://schemas.openxmlformats.org/drawingml/2006/main" prst="leftBrace">
          <a:avLst>
            <a:gd name="adj1" fmla="val 8333"/>
            <a:gd name="adj2" fmla="val 46875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0.24501</cdr:x>
      <cdr:y>0.85079</cdr:y>
    </cdr:from>
    <cdr:to>
      <cdr:x>0.5338</cdr:x>
      <cdr:y>0.88783</cdr:y>
    </cdr:to>
    <cdr:sp macro="" textlink="">
      <cdr:nvSpPr>
        <cdr:cNvPr id="25" name="Left Brace 24"/>
        <cdr:cNvSpPr/>
      </cdr:nvSpPr>
      <cdr:spPr>
        <a:xfrm xmlns:a="http://schemas.openxmlformats.org/drawingml/2006/main" rot="16200000">
          <a:off x="3260490" y="4219638"/>
          <a:ext cx="233148" cy="2504506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0.53302</cdr:x>
      <cdr:y>0.84973</cdr:y>
    </cdr:from>
    <cdr:to>
      <cdr:x>0.78802</cdr:x>
      <cdr:y>0.88677</cdr:y>
    </cdr:to>
    <cdr:sp macro="" textlink="">
      <cdr:nvSpPr>
        <cdr:cNvPr id="26" name="Left Brace 25"/>
        <cdr:cNvSpPr/>
      </cdr:nvSpPr>
      <cdr:spPr>
        <a:xfrm xmlns:a="http://schemas.openxmlformats.org/drawingml/2006/main" rot="16200000">
          <a:off x="5611745" y="4359486"/>
          <a:ext cx="233148" cy="2211466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0.03456</cdr:x>
      <cdr:y>0.91217</cdr:y>
    </cdr:from>
    <cdr:to>
      <cdr:x>0.08679</cdr:x>
      <cdr:y>0.9545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299738" y="5741644"/>
          <a:ext cx="452937" cy="2664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0.03687</cdr:x>
      <cdr:y>0.88254</cdr:y>
    </cdr:from>
    <cdr:to>
      <cdr:x>0.10829</cdr:x>
      <cdr:y>0.92275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319735" y="5555159"/>
          <a:ext cx="619443" cy="253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/>
            <a:t>City</a:t>
          </a:r>
        </a:p>
      </cdr:txBody>
    </cdr:sp>
  </cdr:relSizeAnchor>
  <cdr:relSizeAnchor xmlns:cdr="http://schemas.openxmlformats.org/drawingml/2006/chartDrawing">
    <cdr:from>
      <cdr:x>0.08986</cdr:x>
      <cdr:y>0.88148</cdr:y>
    </cdr:from>
    <cdr:to>
      <cdr:x>0.16186</cdr:x>
      <cdr:y>0.92743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534092" y="3802312"/>
          <a:ext cx="427933" cy="1981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/>
            <a:t>Milk</a:t>
          </a:r>
        </a:p>
      </cdr:txBody>
    </cdr:sp>
  </cdr:relSizeAnchor>
  <cdr:relSizeAnchor xmlns:cdr="http://schemas.openxmlformats.org/drawingml/2006/chartDrawing">
    <cdr:from>
      <cdr:x>0.15976</cdr:x>
      <cdr:y>0.88148</cdr:y>
    </cdr:from>
    <cdr:to>
      <cdr:x>0.25499</cdr:x>
      <cdr:y>0.92169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1385468" y="5548499"/>
          <a:ext cx="825931" cy="253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/>
            <a:t>Wood</a:t>
          </a:r>
        </a:p>
      </cdr:txBody>
    </cdr:sp>
  </cdr:relSizeAnchor>
  <cdr:relSizeAnchor xmlns:cdr="http://schemas.openxmlformats.org/drawingml/2006/chartDrawing">
    <cdr:from>
      <cdr:x>0.36022</cdr:x>
      <cdr:y>0.88148</cdr:y>
    </cdr:from>
    <cdr:to>
      <cdr:x>0.46006</cdr:x>
      <cdr:y>0.92169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3123977" y="5548478"/>
          <a:ext cx="865866" cy="253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/>
            <a:t>Grain</a:t>
          </a:r>
        </a:p>
      </cdr:txBody>
    </cdr:sp>
  </cdr:relSizeAnchor>
  <cdr:relSizeAnchor xmlns:cdr="http://schemas.openxmlformats.org/drawingml/2006/chartDrawing">
    <cdr:from>
      <cdr:x>0.61521</cdr:x>
      <cdr:y>0.88148</cdr:y>
    </cdr:from>
    <cdr:to>
      <cdr:x>0.72734</cdr:x>
      <cdr:y>0.92169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5335331" y="5548459"/>
          <a:ext cx="972484" cy="2531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/>
            <a:t>Livestock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6086C-1375-4EAE-86E1-383F0F0E7C5D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2A1A3-EB14-4D07-ADA0-AC257BD367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535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72A1A3-EB14-4D07-ADA0-AC257BD36711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10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image" Target="../media/image4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wmf"/><Relationship Id="rId4" Type="http://schemas.openxmlformats.org/officeDocument/2006/relationships/image" Target="../media/image7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wmf"/><Relationship Id="rId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Relationship Id="rId9" Type="http://schemas.openxmlformats.org/officeDocument/2006/relationships/image" Target="../media/image2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.wmf"/><Relationship Id="rId4" Type="http://schemas.openxmlformats.org/officeDocument/2006/relationships/image" Target="../media/image12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.wmf"/><Relationship Id="rId4" Type="http://schemas.openxmlformats.org/officeDocument/2006/relationships/image" Target="../media/image13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wmf"/><Relationship Id="rId4" Type="http://schemas.openxmlformats.org/officeDocument/2006/relationships/image" Target="../media/image14.w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ECN741:  Urban Economics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410200" cy="1752600"/>
          </a:xfrm>
        </p:spPr>
        <p:txBody>
          <a:bodyPr>
            <a:normAutofit/>
          </a:bodyPr>
          <a:lstStyle/>
          <a:p>
            <a:r>
              <a:rPr lang="en-US" sz="4000" dirty="0"/>
              <a:t>The Basic Urban Model 1:  Assumptions</a:t>
            </a:r>
          </a:p>
        </p:txBody>
      </p:sp>
      <p:sp>
        <p:nvSpPr>
          <p:cNvPr id="4" name="Text Box"/>
          <p:cNvSpPr txBox="1"/>
          <p:nvPr/>
        </p:nvSpPr>
        <p:spPr>
          <a:xfrm>
            <a:off x="533400" y="60198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Professor John Yinger, The Maxwell School, Syracuse University, 2020</a:t>
            </a:r>
          </a:p>
        </p:txBody>
      </p:sp>
      <p:pic>
        <p:nvPicPr>
          <p:cNvPr id="1026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29400" y="762000"/>
            <a:ext cx="1818742" cy="1809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Origins of Urban Economics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2. Key Assumptions of a Basic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The Basic Household Maximization Problem with Residential Location Choice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The Urban Model Twist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2780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Urban Models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Urban models are designed to explain </a:t>
            </a:r>
            <a:r>
              <a:rPr lang="en-US" b="1" dirty="0">
                <a:solidFill>
                  <a:schemeClr val="accent3"/>
                </a:solidFill>
              </a:rPr>
              <a:t>why urban areas look the way they do</a:t>
            </a:r>
            <a:r>
              <a:rPr lang="en-US" dirty="0"/>
              <a:t>, with a focus on housing.</a:t>
            </a:r>
          </a:p>
          <a:p>
            <a:pPr marL="574675" lvl="2" indent="-342900"/>
            <a:endParaRPr lang="en-US" dirty="0"/>
          </a:p>
          <a:p>
            <a:pPr marL="574675" lvl="3" indent="-342900"/>
            <a:r>
              <a:rPr lang="en-US" dirty="0"/>
              <a:t>Where do people live?  How far do they commute?</a:t>
            </a:r>
          </a:p>
          <a:p>
            <a:pPr marL="574675" lvl="3" indent="-342900"/>
            <a:endParaRPr lang="en-US" dirty="0"/>
          </a:p>
          <a:p>
            <a:pPr marL="574675" lvl="3" indent="-342900"/>
            <a:r>
              <a:rPr lang="en-US" dirty="0"/>
              <a:t>How much housing do they consume?</a:t>
            </a:r>
          </a:p>
          <a:p>
            <a:pPr marL="574675" lvl="3" indent="-342900"/>
            <a:endParaRPr lang="en-US" dirty="0"/>
          </a:p>
          <a:p>
            <a:pPr marL="574675" lvl="3" indent="-342900"/>
            <a:r>
              <a:rPr lang="en-US" dirty="0"/>
              <a:t>What is the price of housing?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76165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Key Assumptions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We now turn to the key assumptions of a basic urban model.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These assumptions lead to a simple, complete urban model that describes urban residential structure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After we explore a model with these assumptions, this class will investigate how urban residential structure changes when more general assumptions are introduced.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34317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Key Assumptions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Housing Demand</a:t>
            </a:r>
          </a:p>
          <a:p>
            <a:pPr marL="574675" lvl="2" indent="-342900"/>
            <a:r>
              <a:rPr lang="en-US" dirty="0"/>
              <a:t>2. Housing Supply</a:t>
            </a:r>
          </a:p>
          <a:p>
            <a:pPr marL="574675" lvl="2" indent="-342900"/>
            <a:r>
              <a:rPr lang="en-US" dirty="0"/>
              <a:t>3. The Transportation Network</a:t>
            </a:r>
          </a:p>
          <a:p>
            <a:pPr marL="574675" lvl="2" indent="-342900"/>
            <a:r>
              <a:rPr lang="en-US" dirty="0"/>
              <a:t>4. Why Location Matters</a:t>
            </a:r>
          </a:p>
          <a:p>
            <a:pPr marL="574675" lvl="2" indent="-342900"/>
            <a:r>
              <a:rPr lang="en-US" dirty="0"/>
              <a:t>5. Types of Households</a:t>
            </a:r>
          </a:p>
          <a:p>
            <a:pPr marL="574675" lvl="2" indent="-342900"/>
            <a:r>
              <a:rPr lang="en-US" dirty="0"/>
              <a:t>6. The Labor Market</a:t>
            </a:r>
          </a:p>
          <a:p>
            <a:pPr marL="574675" lvl="2" indent="-342900"/>
            <a:r>
              <a:rPr lang="en-US" dirty="0"/>
              <a:t>7. Household Mobility</a:t>
            </a:r>
          </a:p>
          <a:p>
            <a:pPr marL="574675" lvl="2" indent="-342900"/>
            <a:r>
              <a:rPr lang="en-US" dirty="0"/>
              <a:t>8. Local Governments</a:t>
            </a:r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1096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1. Housing Demand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Housing demand functions are derived from household utility functions that depend on a composite consumption good,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/>
              <a:t>, and housing,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/>
              <a:t>, and take the Cobb-Douglas form.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574675" lvl="2" indent="-342900"/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/>
              <a:t> is measured in units of housing services = quality-adjusted square feet.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This problem has a time dimension, say, one year. 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6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4434970"/>
              </p:ext>
            </p:extLst>
          </p:nvPr>
        </p:nvGraphicFramePr>
        <p:xfrm>
          <a:off x="2133600" y="3886200"/>
          <a:ext cx="473233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3" imgW="1777680" imgH="228600" progId="Equation.DSMT4">
                  <p:embed/>
                </p:oleObj>
              </mc:Choice>
              <mc:Fallback>
                <p:oleObj name="Equation" r:id="rId3" imgW="177768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886200"/>
                        <a:ext cx="4732338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839976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2. Housing Supply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Housing services are produced with land,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/>
              <a:t>, and capital,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/>
              <a:t>, according to a Cobb-Douglas production function with constant returns to scale.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Housing is owned by absentee landlords.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Maintenance, rehabilitation, and conversion activities are ignored; construction labor is ignored; this is a long-run model.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6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052978"/>
              </p:ext>
            </p:extLst>
          </p:nvPr>
        </p:nvGraphicFramePr>
        <p:xfrm>
          <a:off x="3505200" y="3657600"/>
          <a:ext cx="188214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3" imgW="723586" imgH="190417" progId="Equation.DSMT4">
                  <p:embed/>
                </p:oleObj>
              </mc:Choice>
              <mc:Fallback>
                <p:oleObj name="Equation" r:id="rId3" imgW="723586" imgH="190417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3657600"/>
                        <a:ext cx="1882140" cy="495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8212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3. The Transportation Network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Households commute between place of residence and place of work (= the central business district, CBD).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To approximate commuting costs, the model assumes: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The urban area is located on a featureless plain (=von </a:t>
            </a:r>
            <a:r>
              <a:rPr lang="en-US" dirty="0" err="1"/>
              <a:t>Th</a:t>
            </a:r>
            <a:r>
              <a:rPr lang="en-US" dirty="0" err="1">
                <a:cs typeface="Times New Roman"/>
              </a:rPr>
              <a:t>ünen</a:t>
            </a:r>
            <a:r>
              <a:rPr lang="en-US" dirty="0">
                <a:cs typeface="Times New Roman"/>
              </a:rPr>
              <a:t>!)</a:t>
            </a:r>
            <a:r>
              <a:rPr lang="en-US" dirty="0"/>
              <a:t>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People commute (approximately, at least) in a straight line; there are no commuting arteries or street grids.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Commuting costs per mile,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/>
              <a:t>, are constant. 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There is only one transportation mode (=car?)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620729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4. Why Location Matters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Distance to work is the only locational characteristic households care about.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This assumption rules out neighborhood amenities, such as 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School quality,</a:t>
            </a:r>
          </a:p>
          <a:p>
            <a:pPr marL="830707" lvl="3" indent="-342900"/>
            <a:r>
              <a:rPr lang="en-US" dirty="0"/>
              <a:t>Access to shopping or recreation,</a:t>
            </a:r>
          </a:p>
          <a:p>
            <a:pPr marL="830707" lvl="3" indent="-342900"/>
            <a:r>
              <a:rPr lang="en-US" dirty="0"/>
              <a:t>Air quality, or</a:t>
            </a:r>
          </a:p>
          <a:p>
            <a:pPr marL="830707" lvl="3" indent="-342900"/>
            <a:r>
              <a:rPr lang="en-US" dirty="0"/>
              <a:t>The characteristics of their neighbors.  </a:t>
            </a:r>
          </a:p>
          <a:p>
            <a:pPr marL="574675" lvl="2" indent="-342900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59078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5. Types of Households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All households are alike.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All households have the same income, family structure, job location, and utility function!!!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We obviously need to weaken this assumption—and eventually we will.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2628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6. The Labor Market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Income is fixed and all households have a single worker with a job in the CBD.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This assumption greatly limits labor market analysis: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There is no explicit export good (and hence no explicit derived demand for labor).</a:t>
            </a:r>
          </a:p>
          <a:p>
            <a:pPr marL="487807" lvl="3" indent="0">
              <a:buNone/>
            </a:pPr>
            <a:r>
              <a:rPr lang="en-US" dirty="0"/>
              <a:t> </a:t>
            </a:r>
          </a:p>
          <a:p>
            <a:pPr marL="830707" lvl="3" indent="-342900"/>
            <a:r>
              <a:rPr lang="en-US" dirty="0"/>
              <a:t>The implicit demand curve for labor is horizontal.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01426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231775" lvl="2" indent="0">
              <a:buNone/>
            </a:pPr>
            <a:r>
              <a:rPr lang="en-US" dirty="0"/>
              <a:t>1. Origins of Urban Economics</a:t>
            </a:r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/>
              <a:t>2. Key Assumptions of a Basic Urban Model</a:t>
            </a:r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/>
              <a:t>3. The Basic Household Maximization Problem with Residential Location Choice</a:t>
            </a:r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/>
              <a:t>4. The Urban Model Twist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7. Household Mobility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Households are assumed to be perfectly mobile within an urban area.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If a household has an opportunity to improve its utility, it will take it!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This assumption implies that all (identical!) households will achieve the same level of utility and is crucial to the logic of urban models.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935398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8. No Local Governments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basic urban model ignores local governments.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There are no local government services and no property taxes.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This is obviously and important omissions, and we will spend a third of the class trying to fix it!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929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1C1B9232-08BA-4AC8-A4A5-9A929D67DA4F}"/>
              </a:ext>
            </a:extLst>
          </p:cNvPr>
          <p:cNvSpPr txBox="1">
            <a:spLocks/>
          </p:cNvSpPr>
          <p:nvPr/>
        </p:nvSpPr>
        <p:spPr>
          <a:xfrm>
            <a:off x="457200" y="685800"/>
            <a:ext cx="8229600" cy="533400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 The Basic Urban Model</a:t>
            </a:r>
            <a:br>
              <a:rPr lang="en-US" sz="2400"/>
            </a:br>
            <a:r>
              <a:rPr lang="en-US" sz="2400"/>
              <a:t>  </a:t>
            </a:r>
            <a:endParaRPr lang="en-US" sz="2400" dirty="0"/>
          </a:p>
        </p:txBody>
      </p:sp>
      <p:sp>
        <p:nvSpPr>
          <p:cNvPr id="2" name="Title: Questions">
            <a:extLst>
              <a:ext uri="{FF2B5EF4-FFF2-40B4-BE49-F238E27FC236}">
                <a16:creationId xmlns:a16="http://schemas.microsoft.com/office/drawing/2014/main" id="{51A98D5E-285D-4380-AF4F-B6CA9085E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Questions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23DA0890-AD11-4E08-B51F-95045E216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key assumptions in a simple urban model?</a:t>
            </a:r>
          </a:p>
          <a:p>
            <a:endParaRPr lang="en-US" dirty="0"/>
          </a:p>
          <a:p>
            <a:r>
              <a:rPr lang="en-US" dirty="0"/>
              <a:t>Which assumptions seem most unrealistic?</a:t>
            </a:r>
          </a:p>
        </p:txBody>
      </p:sp>
    </p:spTree>
    <p:extLst>
      <p:ext uri="{BB962C8B-B14F-4D97-AF65-F5344CB8AC3E}">
        <p14:creationId xmlns:p14="http://schemas.microsoft.com/office/powerpoint/2010/main" val="2804077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231775" lvl="2" indent="0">
              <a:buNone/>
            </a:pPr>
            <a:r>
              <a:rPr lang="en-US" dirty="0"/>
              <a:t>1. Origins of Urban Economics</a:t>
            </a:r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/>
              <a:t>2. Key Assumptions of a Basic Urban Model</a:t>
            </a:r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>
                <a:solidFill>
                  <a:srgbClr val="FF0000"/>
                </a:solidFill>
              </a:rPr>
              <a:t>3. The Basic Household Maximization Problem with Residential Location Choice</a:t>
            </a:r>
          </a:p>
          <a:p>
            <a:pPr marL="574675" lvl="2" indent="-342900"/>
            <a:endParaRPr lang="en-US" dirty="0">
              <a:solidFill>
                <a:srgbClr val="FF0000"/>
              </a:solidFill>
            </a:endParaRPr>
          </a:p>
          <a:p>
            <a:pPr marL="231775" lvl="2" indent="0">
              <a:buNone/>
            </a:pPr>
            <a:r>
              <a:rPr lang="en-US" dirty="0"/>
              <a:t>4. The Urban Model Twist</a:t>
            </a:r>
          </a:p>
          <a:p>
            <a:pPr marL="574675" lvl="2" indent="-342900"/>
            <a:endParaRPr lang="en-US" dirty="0">
              <a:solidFill>
                <a:srgbClr val="FF0000"/>
              </a:solidFill>
            </a:endParaRP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817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Preliminaries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Now to set up the basic household problem that is the core of an urban model, we consider</a:t>
            </a:r>
          </a:p>
          <a:p>
            <a:pPr marL="574675" lvl="2" indent="-342900">
              <a:lnSpc>
                <a:spcPct val="60000"/>
              </a:lnSpc>
            </a:pPr>
            <a:endParaRPr lang="en-US" dirty="0"/>
          </a:p>
          <a:p>
            <a:pPr marL="830707" lvl="3" indent="-342900"/>
            <a:r>
              <a:rPr lang="en-US" dirty="0"/>
              <a:t>The price of housing,</a:t>
            </a:r>
          </a:p>
          <a:p>
            <a:pPr marL="830707" lvl="3" indent="-342900">
              <a:lnSpc>
                <a:spcPct val="60000"/>
              </a:lnSpc>
            </a:pPr>
            <a:endParaRPr lang="en-US" dirty="0"/>
          </a:p>
          <a:p>
            <a:pPr marL="830707" lvl="3" indent="-342900"/>
            <a:r>
              <a:rPr lang="en-US" dirty="0"/>
              <a:t>Owning versus renting, and</a:t>
            </a:r>
          </a:p>
          <a:p>
            <a:pPr marL="830707" lvl="3" indent="-342900">
              <a:lnSpc>
                <a:spcPct val="60000"/>
              </a:lnSpc>
            </a:pPr>
            <a:endParaRPr lang="en-US" dirty="0"/>
          </a:p>
          <a:p>
            <a:pPr marL="830707" lvl="3" indent="-342900"/>
            <a:r>
              <a:rPr lang="en-US" dirty="0"/>
              <a:t>Specifying commuting costs.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Throughout these notes, brackets, { and }, are used to indicate the arguments of a function, whereas parentheses and braces, ( and ) plus [ and ], are used to clarify the algebra.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59243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Price of Housing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annual price per unit of housing services is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/>
              <a:t>.</a:t>
            </a:r>
          </a:p>
          <a:p>
            <a:pPr marL="574675" lvl="2" indent="-342900">
              <a:lnSpc>
                <a:spcPct val="50000"/>
              </a:lnSpc>
            </a:pPr>
            <a:endParaRPr lang="en-US" dirty="0"/>
          </a:p>
          <a:p>
            <a:pPr marL="574675" lvl="2" indent="-342900"/>
            <a:r>
              <a:rPr lang="en-US" dirty="0"/>
              <a:t>This price depends on household location, measured in miles from the CBD,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/>
              <a:t>; that is,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}.</a:t>
            </a:r>
          </a:p>
          <a:p>
            <a:pPr marL="574675" lvl="2" indent="-342900">
              <a:lnSpc>
                <a:spcPct val="50000"/>
              </a:lnSpc>
            </a:pPr>
            <a:endParaRPr lang="en-US" dirty="0"/>
          </a:p>
          <a:p>
            <a:pPr marL="574675" lvl="2" indent="-342900"/>
            <a:r>
              <a:rPr lang="en-US" dirty="0"/>
              <a:t>Apartment rent (= annual housing cost) is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/>
              <a:t>{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/>
              <a:t>}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4675" lvl="2" indent="-342900">
              <a:lnSpc>
                <a:spcPct val="50000"/>
              </a:lnSpc>
            </a:pPr>
            <a:endParaRPr lang="en-US" dirty="0"/>
          </a:p>
          <a:p>
            <a:pPr marL="574675" lvl="2" indent="-342900"/>
            <a:r>
              <a:rPr lang="en-US" dirty="0"/>
              <a:t>The derivative of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/>
              <a:t> with respect to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/>
              <a:t>, is assumed to be negative (an assumption that will later be derived):</a:t>
            </a:r>
          </a:p>
          <a:p>
            <a:pPr marL="574675" lvl="2" indent="-342900">
              <a:lnSpc>
                <a:spcPct val="50000"/>
              </a:lnSpc>
            </a:pPr>
            <a:endParaRPr lang="en-US" dirty="0"/>
          </a:p>
          <a:p>
            <a:pPr marL="487807" lvl="3" indent="0">
              <a:buNone/>
            </a:pPr>
            <a:r>
              <a:rPr lang="en-US" dirty="0"/>
              <a:t>		         </a:t>
            </a:r>
            <a:r>
              <a:rPr lang="en-US" sz="2800" i="1" dirty="0"/>
              <a:t>P</a:t>
            </a:r>
            <a:r>
              <a:rPr lang="en-US" sz="2800" dirty="0">
                <a:latin typeface="Times New Roman"/>
                <a:cs typeface="Times New Roman"/>
              </a:rPr>
              <a:t>ʹ{</a:t>
            </a:r>
            <a:r>
              <a:rPr lang="en-US" sz="2800" i="1" dirty="0">
                <a:latin typeface="Times New Roman"/>
                <a:cs typeface="Times New Roman"/>
              </a:rPr>
              <a:t>u</a:t>
            </a:r>
            <a:r>
              <a:rPr lang="en-US" sz="2800" dirty="0">
                <a:latin typeface="Times New Roman"/>
                <a:cs typeface="Times New Roman"/>
              </a:rPr>
              <a:t>} = </a:t>
            </a:r>
            <a:r>
              <a:rPr lang="en-US" sz="2800" i="1" dirty="0" err="1">
                <a:latin typeface="Times New Roman"/>
                <a:cs typeface="Times New Roman"/>
              </a:rPr>
              <a:t>dP</a:t>
            </a:r>
            <a:r>
              <a:rPr lang="en-US" sz="2800" dirty="0">
                <a:latin typeface="Times New Roman"/>
                <a:cs typeface="Times New Roman"/>
              </a:rPr>
              <a:t>{</a:t>
            </a:r>
            <a:r>
              <a:rPr lang="en-US" sz="2800" i="1" dirty="0">
                <a:latin typeface="Times New Roman"/>
                <a:cs typeface="Times New Roman"/>
              </a:rPr>
              <a:t>u</a:t>
            </a:r>
            <a:r>
              <a:rPr lang="en-US" sz="2800" dirty="0">
                <a:latin typeface="Times New Roman"/>
                <a:cs typeface="Times New Roman"/>
              </a:rPr>
              <a:t>}/</a:t>
            </a:r>
            <a:r>
              <a:rPr lang="en-US" sz="2800" i="1" dirty="0">
                <a:latin typeface="Times New Roman"/>
                <a:cs typeface="Times New Roman"/>
              </a:rPr>
              <a:t>du</a:t>
            </a:r>
            <a:r>
              <a:rPr lang="en-US" sz="2800" dirty="0">
                <a:latin typeface="Times New Roman"/>
                <a:cs typeface="Times New Roman"/>
              </a:rPr>
              <a:t> &lt; 0</a:t>
            </a:r>
            <a:endParaRPr lang="en-US" sz="2800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303498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Owner-Occupied Housing</a:t>
            </a:r>
          </a:p>
          <a:p>
            <a:pPr marL="231775" lvl="2" indent="0">
              <a:lnSpc>
                <a:spcPct val="50000"/>
              </a:lnSpc>
              <a:buNone/>
            </a:pPr>
            <a:endParaRPr lang="en-US" dirty="0"/>
          </a:p>
          <a:p>
            <a:pPr marL="574675" lvl="2" indent="-342900"/>
            <a:r>
              <a:rPr lang="en-US" dirty="0"/>
              <a:t>This model can also be applied to owners.</a:t>
            </a:r>
          </a:p>
          <a:p>
            <a:pPr marL="574675" lvl="2" indent="-342900">
              <a:lnSpc>
                <a:spcPct val="50000"/>
              </a:lnSpc>
            </a:pPr>
            <a:endParaRPr lang="en-US" dirty="0"/>
          </a:p>
          <a:p>
            <a:pPr marL="574675" lvl="2" indent="-342900"/>
            <a:r>
              <a:rPr lang="en-US" dirty="0"/>
              <a:t>The value of a house,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, is the present value of the rental benefits from owning it.  Let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/>
              <a:t> be a household’s real discount rate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/>
              <a:t> be the expected lifetime of a house in years.  Then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r>
              <a:rPr lang="en-US" dirty="0"/>
              <a:t>where</a:t>
            </a:r>
          </a:p>
          <a:p>
            <a:pPr lvl="2"/>
            <a:endParaRPr lang="en-US" dirty="0"/>
          </a:p>
        </p:txBody>
      </p:sp>
      <p:grpSp>
        <p:nvGrpSpPr>
          <p:cNvPr id="5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C4FAB81B-7E15-479D-92FF-C7CAB6DA6004}"/>
              </a:ext>
            </a:extLst>
          </p:cNvPr>
          <p:cNvGrpSpPr/>
          <p:nvPr/>
        </p:nvGrpSpPr>
        <p:grpSpPr>
          <a:xfrm>
            <a:off x="2743200" y="4343400"/>
            <a:ext cx="4000500" cy="2102708"/>
            <a:chOff x="2743200" y="4343400"/>
            <a:chExt cx="4000500" cy="2102708"/>
          </a:xfrm>
        </p:grpSpPr>
        <p:graphicFrame>
          <p:nvGraphicFramePr>
            <p:cNvPr id="6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4409473"/>
                </p:ext>
              </p:extLst>
            </p:nvPr>
          </p:nvGraphicFramePr>
          <p:xfrm>
            <a:off x="2743200" y="4343400"/>
            <a:ext cx="4000500" cy="904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1" name="Equation" r:id="rId3" imgW="2197080" imgH="495000" progId="Equation.DSMT4">
                    <p:embed/>
                  </p:oleObj>
                </mc:Choice>
                <mc:Fallback>
                  <p:oleObj name="Equation" r:id="rId3" imgW="2197080" imgH="495000" progId="Equation.DSMT4">
                    <p:embed/>
                    <p:pic>
                      <p:nvPicPr>
                        <p:cNvPr id="0" name="Object 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3200" y="4343400"/>
                          <a:ext cx="4000500" cy="90487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68757463"/>
                </p:ext>
              </p:extLst>
            </p:nvPr>
          </p:nvGraphicFramePr>
          <p:xfrm>
            <a:off x="3505200" y="5638800"/>
            <a:ext cx="1828800" cy="8073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252" name="Equation" r:id="rId5" imgW="1054100" imgH="469900" progId="Equation.DSMT4">
                    <p:embed/>
                  </p:oleObj>
                </mc:Choice>
                <mc:Fallback>
                  <p:oleObj name="Equation" r:id="rId5" imgW="1054100" imgH="469900" progId="Equation.DSMT4">
                    <p:embed/>
                    <p:pic>
                      <p:nvPicPr>
                        <p:cNvPr id="0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200" y="5638800"/>
                          <a:ext cx="1828800" cy="807308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56108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Note on Discount Rates</a:t>
            </a:r>
          </a:p>
          <a:p>
            <a:pPr marL="231775" lvl="2" indent="0">
              <a:lnSpc>
                <a:spcPct val="50000"/>
              </a:lnSpc>
              <a:buNone/>
            </a:pPr>
            <a:endParaRPr lang="en-US" dirty="0"/>
          </a:p>
          <a:p>
            <a:pPr marL="574675" lvl="2" indent="-342900"/>
            <a:r>
              <a:rPr lang="en-US" dirty="0"/>
              <a:t>Note that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can be thought of as the “infinite horizon discount rate”; that is, it is the discount rate under the assumption of an infinite horizon equivalent to the actual discount rate with the actual horizon,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dirty="0"/>
              <a:t>.  </a:t>
            </a:r>
          </a:p>
          <a:p>
            <a:pPr marL="574675" lvl="2" indent="-342900">
              <a:lnSpc>
                <a:spcPct val="50000"/>
              </a:lnSpc>
              <a:spcBef>
                <a:spcPts val="0"/>
              </a:spcBef>
            </a:pPr>
            <a:endParaRPr lang="en-US" dirty="0"/>
          </a:p>
          <a:p>
            <a:pPr marL="574675" lvl="2" indent="-342900"/>
            <a:r>
              <a:rPr lang="en-US" dirty="0"/>
              <a:t>In the case of housing, the actual horizon is large, so there is not much difference between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en-US" dirty="0"/>
              <a:t>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30000" dirty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dirty="0"/>
              <a:t>. </a:t>
            </a:r>
          </a:p>
          <a:p>
            <a:pPr marL="574675" lvl="2" indent="-342900">
              <a:lnSpc>
                <a:spcPct val="50000"/>
              </a:lnSpc>
              <a:spcBef>
                <a:spcPts val="0"/>
              </a:spcBef>
            </a:pPr>
            <a:endParaRPr lang="en-US" dirty="0"/>
          </a:p>
          <a:p>
            <a:pPr marL="574675" lvl="2" indent="-342900"/>
            <a:r>
              <a:rPr lang="en-US" dirty="0"/>
              <a:t>Thus, we can use the simple version of the formula.</a:t>
            </a: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88484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2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Specifying Commuting Costs</a:t>
            </a:r>
          </a:p>
          <a:p>
            <a:pPr marL="231775" lvl="2" indent="0">
              <a:buNone/>
            </a:pPr>
            <a:endParaRPr lang="en-US" dirty="0"/>
          </a:p>
          <a:p>
            <a:pPr marL="342900" lvl="2" indent="-342900"/>
            <a:r>
              <a:rPr lang="en-US" dirty="0"/>
              <a:t>Commuting costs add the spatial dimension to a basic urban model.</a:t>
            </a:r>
          </a:p>
          <a:p>
            <a:pPr marL="228600" lvl="2" indent="-228600">
              <a:lnSpc>
                <a:spcPct val="60000"/>
              </a:lnSpc>
            </a:pPr>
            <a:endParaRPr lang="en-US" dirty="0"/>
          </a:p>
          <a:p>
            <a:pPr marL="342900" lvl="2" indent="-342900"/>
            <a:r>
              <a:rPr lang="en-US" dirty="0"/>
              <a:t>We will look more closely at commuting in later classes, but a standard treatment recognizes both the operating costs and the time costs of commuting.</a:t>
            </a:r>
          </a:p>
          <a:p>
            <a:pPr marL="228600" lvl="2" indent="-228600">
              <a:lnSpc>
                <a:spcPct val="70000"/>
              </a:lnSpc>
            </a:pPr>
            <a:endParaRPr lang="en-US" dirty="0"/>
          </a:p>
          <a:p>
            <a:pPr marL="342900" lvl="2" indent="-342900"/>
            <a:r>
              <a:rPr lang="en-US" dirty="0"/>
              <a:t>One common formulation of round-trip cost per mile is: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1143000" lvl="2" indent="-685800">
              <a:buNone/>
            </a:pPr>
            <a:r>
              <a:rPr lang="en-US" dirty="0"/>
              <a:t>where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dirty="0"/>
              <a:t> = round trip operating costs per mile per year,</a:t>
            </a:r>
          </a:p>
          <a:p>
            <a:pPr marL="1600200" lvl="2" indent="-339725">
              <a:buNone/>
              <a:tabLst>
                <a:tab pos="1600200" algn="l"/>
              </a:tabLst>
            </a:pP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value of one hour of commuting time as a fraction of the hourly wage times two divided by commuting speed, and</a:t>
            </a:r>
          </a:p>
          <a:p>
            <a:pPr marL="1600200" lvl="2" indent="-339725">
              <a:buNone/>
              <a:tabLst>
                <a:tab pos="1600200" algn="l"/>
              </a:tabLst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= annual income.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7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6964818"/>
              </p:ext>
            </p:extLst>
          </p:nvPr>
        </p:nvGraphicFramePr>
        <p:xfrm>
          <a:off x="3124200" y="4343400"/>
          <a:ext cx="2590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5" name="Equation" r:id="rId3" imgW="685800" imgH="228600" progId="Equation.DSMT4">
                  <p:embed/>
                </p:oleObj>
              </mc:Choice>
              <mc:Fallback>
                <p:oleObj name="Equation" r:id="rId3" imgW="685800" imgH="2286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343400"/>
                        <a:ext cx="2590800" cy="86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02824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Household Problem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household problem is to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	Maximize 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Z, 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	Subject to	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 = Z + 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 +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tu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</a:t>
            </a:r>
            <a:r>
              <a:rPr lang="en-US" dirty="0" err="1"/>
              <a:t>Lagrangian</a:t>
            </a:r>
            <a:r>
              <a:rPr lang="en-US" dirty="0"/>
              <a:t> is</a:t>
            </a:r>
          </a:p>
          <a:p>
            <a:pPr marL="487807" lvl="3" indent="0">
              <a:buNone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marL="487807" lvl="3" indent="0">
              <a:buNone/>
            </a:pP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6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4243456"/>
              </p:ext>
            </p:extLst>
          </p:nvPr>
        </p:nvGraphicFramePr>
        <p:xfrm>
          <a:off x="2112963" y="5457825"/>
          <a:ext cx="5329237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6" name="Equation" r:id="rId3" imgW="2438280" imgH="253800" progId="Equation.DSMT4">
                  <p:embed/>
                </p:oleObj>
              </mc:Choice>
              <mc:Fallback>
                <p:oleObj name="Equation" r:id="rId3" imgW="243828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2963" y="5457825"/>
                        <a:ext cx="5329237" cy="561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30069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1. Origins of Urban Economics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Key Assumptions of a Basic Urban Model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The Basic Household Maximization Problem with Residential Location Choice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The Urban Model Twist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60941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First-Order Conditions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key first-order conditions are: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8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164DAC50-3290-437C-B41C-305C78BCA49A}"/>
              </a:ext>
            </a:extLst>
          </p:cNvPr>
          <p:cNvGrpSpPr/>
          <p:nvPr/>
        </p:nvGrpSpPr>
        <p:grpSpPr>
          <a:xfrm>
            <a:off x="1752600" y="2884560"/>
            <a:ext cx="3641725" cy="3287640"/>
            <a:chOff x="1752600" y="2884560"/>
            <a:chExt cx="3641725" cy="3287640"/>
          </a:xfrm>
        </p:grpSpPr>
        <p:graphicFrame>
          <p:nvGraphicFramePr>
            <p:cNvPr id="5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67392675"/>
                </p:ext>
              </p:extLst>
            </p:nvPr>
          </p:nvGraphicFramePr>
          <p:xfrm>
            <a:off x="1752600" y="2884560"/>
            <a:ext cx="2616200" cy="9141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96" name="Equation" r:id="rId3" imgW="1117440" imgH="393480" progId="Equation.DSMT4">
                    <p:embed/>
                  </p:oleObj>
                </mc:Choice>
                <mc:Fallback>
                  <p:oleObj name="Equation" r:id="rId3" imgW="1117440" imgH="39348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2600" y="2884560"/>
                          <a:ext cx="2616200" cy="9141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3712525"/>
                </p:ext>
              </p:extLst>
            </p:nvPr>
          </p:nvGraphicFramePr>
          <p:xfrm>
            <a:off x="1752600" y="4114800"/>
            <a:ext cx="3124509" cy="838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97" name="Equation" r:id="rId5" imgW="1460160" imgH="393480" progId="Equation.DSMT4">
                    <p:embed/>
                  </p:oleObj>
                </mc:Choice>
                <mc:Fallback>
                  <p:oleObj name="Equation" r:id="rId5" imgW="1460160" imgH="39348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52600" y="4114800"/>
                          <a:ext cx="3124509" cy="838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Equation 3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21046120"/>
                </p:ext>
              </p:extLst>
            </p:nvPr>
          </p:nvGraphicFramePr>
          <p:xfrm>
            <a:off x="1839913" y="5257800"/>
            <a:ext cx="3554412" cy="914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98" name="Equation" r:id="rId7" imgW="1549080" imgH="393480" progId="Equation.DSMT4">
                    <p:embed/>
                  </p:oleObj>
                </mc:Choice>
                <mc:Fallback>
                  <p:oleObj name="Equation" r:id="rId7" imgW="1549080" imgH="39348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9913" y="5257800"/>
                          <a:ext cx="3554412" cy="914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34229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Implications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first two conditions imply that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This is a standard result: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A household sets the marginal rate of substitution between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/>
              <a:t>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US" dirty="0"/>
              <a:t>equal to their price ratio.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Because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en-US" dirty="0"/>
              <a:t> is the numeraire with a price of 1, the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MRS</a:t>
            </a:r>
            <a:r>
              <a:rPr lang="en-US" dirty="0"/>
              <a:t> is equivalent to the marginal benefit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 </a:t>
            </a:r>
            <a:r>
              <a:rPr lang="en-US" dirty="0"/>
              <a:t>in dollar terms,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MB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/>
              <a:t>.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6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658273"/>
              </p:ext>
            </p:extLst>
          </p:nvPr>
        </p:nvGraphicFramePr>
        <p:xfrm>
          <a:off x="2271713" y="2743200"/>
          <a:ext cx="4752975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7" name="Equation" r:id="rId3" imgW="2197080" imgH="393480" progId="Equation.DSMT4">
                  <p:embed/>
                </p:oleObj>
              </mc:Choice>
              <mc:Fallback>
                <p:oleObj name="Equation" r:id="rId3" imgW="2197080" imgH="393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1713" y="2743200"/>
                        <a:ext cx="4752975" cy="847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44690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Implications,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third condition is unique to urban models.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It indicates that a household moves away from the CBD until it finds the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u* </a:t>
            </a:r>
            <a:r>
              <a:rPr lang="en-US" dirty="0"/>
              <a:t>at which the savings in housing costs from moving 1 mile further out equals the associated increased commuting cost: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8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572719"/>
              </p:ext>
            </p:extLst>
          </p:nvPr>
        </p:nvGraphicFramePr>
        <p:xfrm>
          <a:off x="3592513" y="5105400"/>
          <a:ext cx="202565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4" name="Equation" r:id="rId3" imgW="927000" imgH="253800" progId="Equation.DSMT4">
                  <p:embed/>
                </p:oleObj>
              </mc:Choice>
              <mc:Fallback>
                <p:oleObj name="Equation" r:id="rId3" imgW="92700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2513" y="5105400"/>
                        <a:ext cx="2025650" cy="561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06835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Location Choice</a:t>
            </a:r>
          </a:p>
          <a:p>
            <a:pPr marL="231775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5" name="Chart" descr="Please contact Professor Yinger for details regarding figures and graphs.">
            <a:extLst>
              <a:ext uri="{FF2B5EF4-FFF2-40B4-BE49-F238E27FC236}">
                <a16:creationId xmlns:a16="http://schemas.microsoft.com/office/drawing/2014/main" id="{27D516D5-FCD5-401A-860D-F233B7A95EBE}"/>
              </a:ext>
            </a:extLst>
          </p:cNvPr>
          <p:cNvGrpSpPr/>
          <p:nvPr/>
        </p:nvGrpSpPr>
        <p:grpSpPr>
          <a:xfrm>
            <a:off x="609600" y="2286000"/>
            <a:ext cx="7831348" cy="4057710"/>
            <a:chOff x="609600" y="2286000"/>
            <a:chExt cx="7831348" cy="405771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447800" y="2286000"/>
              <a:ext cx="0" cy="3276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447800" y="5562600"/>
              <a:ext cx="59436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447800" y="3924300"/>
              <a:ext cx="5486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Freeform 10"/>
            <p:cNvSpPr/>
            <p:nvPr/>
          </p:nvSpPr>
          <p:spPr>
            <a:xfrm>
              <a:off x="1431235" y="2875722"/>
              <a:ext cx="5605669" cy="1597082"/>
            </a:xfrm>
            <a:custGeom>
              <a:avLst/>
              <a:gdLst>
                <a:gd name="connsiteX0" fmla="*/ 0 w 5605669"/>
                <a:gd name="connsiteY0" fmla="*/ 0 h 1597082"/>
                <a:gd name="connsiteX1" fmla="*/ 901148 w 5605669"/>
                <a:gd name="connsiteY1" fmla="*/ 212035 h 1597082"/>
                <a:gd name="connsiteX2" fmla="*/ 2769704 w 5605669"/>
                <a:gd name="connsiteY2" fmla="*/ 1179443 h 1597082"/>
                <a:gd name="connsiteX3" fmla="*/ 4068417 w 5605669"/>
                <a:gd name="connsiteY3" fmla="*/ 1563756 h 1597082"/>
                <a:gd name="connsiteX4" fmla="*/ 5605669 w 5605669"/>
                <a:gd name="connsiteY4" fmla="*/ 1577008 h 1597082"/>
                <a:gd name="connsiteX5" fmla="*/ 5605669 w 5605669"/>
                <a:gd name="connsiteY5" fmla="*/ 1577008 h 15970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605669" h="1597082">
                  <a:moveTo>
                    <a:pt x="0" y="0"/>
                  </a:moveTo>
                  <a:cubicBezTo>
                    <a:pt x="219765" y="7730"/>
                    <a:pt x="439531" y="15461"/>
                    <a:pt x="901148" y="212035"/>
                  </a:cubicBezTo>
                  <a:cubicBezTo>
                    <a:pt x="1362765" y="408609"/>
                    <a:pt x="2241826" y="954156"/>
                    <a:pt x="2769704" y="1179443"/>
                  </a:cubicBezTo>
                  <a:cubicBezTo>
                    <a:pt x="3297582" y="1404730"/>
                    <a:pt x="3595756" y="1497495"/>
                    <a:pt x="4068417" y="1563756"/>
                  </a:cubicBezTo>
                  <a:cubicBezTo>
                    <a:pt x="4541078" y="1630017"/>
                    <a:pt x="5605669" y="1577008"/>
                    <a:pt x="5605669" y="1577008"/>
                  </a:cubicBezTo>
                  <a:lnTo>
                    <a:pt x="5605669" y="1577008"/>
                  </a:ln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3933498" y="3924300"/>
              <a:ext cx="0" cy="163830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09600" y="2438400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$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48400" y="594360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u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733800" y="5562600"/>
              <a:ext cx="12954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latin typeface="Times New Roman" pitchFamily="18" charset="0"/>
                  <a:cs typeface="Times New Roman" pitchFamily="18" charset="0"/>
                </a:rPr>
                <a:t>u*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45548" y="373380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t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34478" y="2855844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-P</a:t>
              </a:r>
              <a:r>
                <a:rPr lang="en-US" sz="2000" i="1" dirty="0">
                  <a:latin typeface="Times New Roman"/>
                  <a:cs typeface="Times New Roman"/>
                </a:rPr>
                <a:t>ʹ</a:t>
              </a:r>
              <a:r>
                <a:rPr lang="en-US" sz="2000" dirty="0">
                  <a:latin typeface="Times New Roman"/>
                  <a:cs typeface="Times New Roman"/>
                </a:rPr>
                <a:t>{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u</a:t>
              </a:r>
              <a:r>
                <a:rPr lang="en-US" sz="2000" dirty="0">
                  <a:latin typeface="Times New Roman" pitchFamily="18" charset="0"/>
                  <a:cs typeface="Times New Roman" pitchFamily="18" charset="0"/>
                </a:rPr>
                <a:t>}</a:t>
              </a:r>
              <a:r>
                <a:rPr lang="en-US" sz="2000" i="1" dirty="0">
                  <a:latin typeface="Times New Roman" pitchFamily="18" charset="0"/>
                  <a:cs typeface="Times New Roman" pitchFamily="18" charset="0"/>
                </a:rPr>
                <a:t>H</a:t>
              </a:r>
            </a:p>
          </p:txBody>
        </p:sp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48621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A Puzzle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Can you see a problem with this result?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Every household is alike, so every household picks the same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/>
              <a:t>*.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Question: How can we have a city in which everyone lives the same distance from the CBD?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Answer: We can’t!</a:t>
            </a:r>
          </a:p>
          <a:p>
            <a:pPr marL="574675" lvl="2" indent="-342900"/>
            <a:endParaRPr lang="en-US" dirty="0"/>
          </a:p>
          <a:p>
            <a:pPr marL="830707" lvl="3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293971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231775" lvl="2" indent="0">
              <a:buNone/>
            </a:pPr>
            <a:r>
              <a:rPr lang="en-US" dirty="0"/>
              <a:t>1. Origins of Urban Economics</a:t>
            </a:r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/>
              <a:t>2. Key Assumptions of a Basic Urban Model</a:t>
            </a:r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/>
              <a:t>3. The Basic Household Maximization Problem with Residential Location Choice</a:t>
            </a:r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>
                <a:solidFill>
                  <a:srgbClr val="FF0000"/>
                </a:solidFill>
              </a:rPr>
              <a:t>4. The Urban Model Twist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84437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Urban Model Twist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key to solving this puzzle is to recognize that the form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 is determined by the market.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Hence, the equation for a household’s location choice can be interpreted as a equilibrium condition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}, </a:t>
            </a:r>
            <a:r>
              <a:rPr lang="en-US" dirty="0">
                <a:cs typeface="Times New Roman" pitchFamily="18" charset="0"/>
              </a:rPr>
              <a:t>that is, as a </a:t>
            </a:r>
            <a:r>
              <a:rPr lang="en-US" b="1" dirty="0">
                <a:solidFill>
                  <a:schemeClr val="accent3"/>
                </a:solidFill>
                <a:cs typeface="Times New Roman" pitchFamily="18" charset="0"/>
              </a:rPr>
              <a:t>locational equilibrium condition</a:t>
            </a:r>
            <a:r>
              <a:rPr lang="en-US" dirty="0"/>
              <a:t>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If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en-US" dirty="0"/>
              <a:t>meets this condition, then every household will be satisfied no matter where it lives and no household will have an incentive to move.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099143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Locational Equilibrium Condition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locational equilibrium condition is written: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Because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/>
              <a:t>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/>
              <a:t> are positive, the slope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en-US" u="sng" dirty="0"/>
              <a:t>must</a:t>
            </a:r>
            <a:r>
              <a:rPr lang="en-US" dirty="0"/>
              <a:t> be negative. (The earlier assumption is now proven.)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Econ 101 tells us that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dirty="0"/>
              <a:t> declines with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/>
              <a:t>, so the slope </a:t>
            </a:r>
            <a:r>
              <a:rPr lang="en-US" u="sng" dirty="0"/>
              <a:t>must</a:t>
            </a:r>
            <a:r>
              <a:rPr lang="en-US" dirty="0"/>
              <a:t> get flatter as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/>
              <a:t> increases.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6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5920547"/>
              </p:ext>
            </p:extLst>
          </p:nvPr>
        </p:nvGraphicFramePr>
        <p:xfrm>
          <a:off x="3519488" y="2895600"/>
          <a:ext cx="1571625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2" name="Equation" r:id="rId3" imgW="749160" imgH="393480" progId="Equation.DSMT4">
                  <p:embed/>
                </p:oleObj>
              </mc:Choice>
              <mc:Fallback>
                <p:oleObj name="Equation" r:id="rId3" imgW="74916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8" y="2895600"/>
                        <a:ext cx="1571625" cy="822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99677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26626" name="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Content Placeholder"/>
          <p:cNvSpPr txBox="1">
            <a:spLocks/>
          </p:cNvSpPr>
          <p:nvPr/>
        </p:nvSpPr>
        <p:spPr>
          <a:xfrm>
            <a:off x="457200" y="1219200"/>
            <a:ext cx="8229600" cy="53553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Georgia"/>
              <a:buNone/>
            </a:pPr>
            <a:r>
              <a:rPr lang="en-US" dirty="0"/>
              <a:t>The Bid Function for Housing</a:t>
            </a:r>
          </a:p>
          <a:p>
            <a:pPr algn="ctr">
              <a:buFont typeface="Georgia"/>
              <a:buNone/>
            </a:pPr>
            <a:r>
              <a:rPr lang="en-US" sz="2400" dirty="0"/>
              <a:t>(Price per Unit of Housing Services)</a:t>
            </a:r>
          </a:p>
          <a:p>
            <a:pPr algn="ctr">
              <a:buFont typeface="Georgia"/>
              <a:buNone/>
            </a:pPr>
            <a:endParaRPr lang="en-US" sz="2400" dirty="0"/>
          </a:p>
          <a:p>
            <a:pPr algn="ctr">
              <a:buFont typeface="Georgia"/>
              <a:buNone/>
            </a:pPr>
            <a:endParaRPr lang="en-US" sz="2400" dirty="0"/>
          </a:p>
          <a:p>
            <a:pPr algn="ctr">
              <a:buFont typeface="Georgia"/>
              <a:buNone/>
            </a:pPr>
            <a:endParaRPr lang="en-US" sz="2400" dirty="0"/>
          </a:p>
          <a:p>
            <a:pPr algn="ctr">
              <a:buFont typeface="Georgia"/>
              <a:buNone/>
            </a:pPr>
            <a:r>
              <a:rPr lang="en-US" sz="2400" dirty="0"/>
              <a:t>							       Slope = </a:t>
            </a:r>
            <a:r>
              <a:rPr lang="el-GR" sz="2400" dirty="0"/>
              <a:t>Δ</a:t>
            </a:r>
            <a:r>
              <a:rPr lang="en-US" sz="2400" dirty="0"/>
              <a:t>P/</a:t>
            </a:r>
            <a:r>
              <a:rPr lang="el-GR" sz="2400" dirty="0"/>
              <a:t>Δ</a:t>
            </a:r>
            <a:r>
              <a:rPr lang="en-US" sz="2400" dirty="0"/>
              <a:t>u </a:t>
            </a:r>
          </a:p>
          <a:p>
            <a:pPr algn="ctr">
              <a:buFont typeface="Georgia"/>
              <a:buNone/>
            </a:pPr>
            <a:r>
              <a:rPr lang="en-US" sz="2400" dirty="0"/>
              <a:t>								 = -t/H</a:t>
            </a:r>
          </a:p>
        </p:txBody>
      </p:sp>
      <p:grpSp>
        <p:nvGrpSpPr>
          <p:cNvPr id="7" name="Graph" descr="Please contact Professor Yinger for details regarding figures and graphs.">
            <a:extLst>
              <a:ext uri="{FF2B5EF4-FFF2-40B4-BE49-F238E27FC236}">
                <a16:creationId xmlns:a16="http://schemas.microsoft.com/office/drawing/2014/main" id="{F3A40EA5-BBC7-4D2D-8841-E3C1F3AC18CF}"/>
              </a:ext>
            </a:extLst>
          </p:cNvPr>
          <p:cNvGrpSpPr/>
          <p:nvPr/>
        </p:nvGrpSpPr>
        <p:grpSpPr>
          <a:xfrm>
            <a:off x="1752600" y="2610772"/>
            <a:ext cx="4724400" cy="3028028"/>
            <a:chOff x="1752600" y="2610772"/>
            <a:chExt cx="4724400" cy="3028028"/>
          </a:xfrm>
        </p:grpSpPr>
        <p:cxnSp>
          <p:nvCxnSpPr>
            <p:cNvPr id="16" name="Straight Arrow Connector 15"/>
            <p:cNvCxnSpPr/>
            <p:nvPr/>
          </p:nvCxnSpPr>
          <p:spPr>
            <a:xfrm flipH="1">
              <a:off x="3048001" y="3543300"/>
              <a:ext cx="3428999" cy="72390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933700" y="4381500"/>
              <a:ext cx="2286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3048000" y="4495800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2590800" y="41910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/>
                <a:t>Δ</a:t>
              </a:r>
              <a:r>
                <a:rPr lang="en-US" dirty="0"/>
                <a:t>P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971800" y="4572000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/>
                <a:t>Δ</a:t>
              </a:r>
              <a:r>
                <a:rPr lang="en-US" dirty="0"/>
                <a:t>u</a:t>
              </a: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1752600" y="2610772"/>
              <a:ext cx="4109876" cy="3028028"/>
              <a:chOff x="0" y="276225"/>
              <a:chExt cx="2737110" cy="2085975"/>
            </a:xfrm>
          </p:grpSpPr>
          <p:cxnSp>
            <p:nvCxnSpPr>
              <p:cNvPr id="22" name="Straight Connector 21"/>
              <p:cNvCxnSpPr/>
              <p:nvPr/>
            </p:nvCxnSpPr>
            <p:spPr>
              <a:xfrm>
                <a:off x="495300" y="276225"/>
                <a:ext cx="0" cy="178117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>
                <a:off x="498735" y="2057400"/>
                <a:ext cx="2238375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4" name="Freeform 23"/>
              <p:cNvSpPr/>
              <p:nvPr/>
            </p:nvSpPr>
            <p:spPr>
              <a:xfrm>
                <a:off x="514350" y="695325"/>
                <a:ext cx="1876425" cy="1276350"/>
              </a:xfrm>
              <a:custGeom>
                <a:avLst/>
                <a:gdLst>
                  <a:gd name="connsiteX0" fmla="*/ 0 w 1876425"/>
                  <a:gd name="connsiteY0" fmla="*/ 0 h 1123950"/>
                  <a:gd name="connsiteX1" fmla="*/ 209550 w 1876425"/>
                  <a:gd name="connsiteY1" fmla="*/ 466725 h 1123950"/>
                  <a:gd name="connsiteX2" fmla="*/ 571500 w 1876425"/>
                  <a:gd name="connsiteY2" fmla="*/ 790575 h 1123950"/>
                  <a:gd name="connsiteX3" fmla="*/ 1104900 w 1876425"/>
                  <a:gd name="connsiteY3" fmla="*/ 990600 h 1123950"/>
                  <a:gd name="connsiteX4" fmla="*/ 1876425 w 1876425"/>
                  <a:gd name="connsiteY4" fmla="*/ 1123950 h 1123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76425" h="1123950">
                    <a:moveTo>
                      <a:pt x="0" y="0"/>
                    </a:moveTo>
                    <a:cubicBezTo>
                      <a:pt x="57150" y="167481"/>
                      <a:pt x="114300" y="334963"/>
                      <a:pt x="209550" y="466725"/>
                    </a:cubicBezTo>
                    <a:cubicBezTo>
                      <a:pt x="304800" y="598487"/>
                      <a:pt x="422275" y="703263"/>
                      <a:pt x="571500" y="790575"/>
                    </a:cubicBezTo>
                    <a:cubicBezTo>
                      <a:pt x="720725" y="877887"/>
                      <a:pt x="887413" y="935038"/>
                      <a:pt x="1104900" y="990600"/>
                    </a:cubicBezTo>
                    <a:cubicBezTo>
                      <a:pt x="1322388" y="1046163"/>
                      <a:pt x="1599406" y="1085056"/>
                      <a:pt x="1876425" y="1123950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" name="Text Box 55"/>
              <p:cNvSpPr txBox="1"/>
              <p:nvPr/>
            </p:nvSpPr>
            <p:spPr>
              <a:xfrm>
                <a:off x="0" y="352425"/>
                <a:ext cx="533400" cy="371475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en-US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{</a:t>
                </a:r>
                <a:r>
                  <a:rPr lang="en-US" sz="16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en-US" sz="16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}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Text Box 56"/>
              <p:cNvSpPr txBox="1"/>
              <p:nvPr/>
            </p:nvSpPr>
            <p:spPr>
              <a:xfrm>
                <a:off x="2009775" y="2047875"/>
                <a:ext cx="361950" cy="304800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i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endParaRPr lang="en-US" sz="16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7" name="Text Box 63"/>
              <p:cNvSpPr txBox="1"/>
              <p:nvPr/>
            </p:nvSpPr>
            <p:spPr>
              <a:xfrm>
                <a:off x="276225" y="2057400"/>
                <a:ext cx="542925" cy="304800"/>
              </a:xfrm>
              <a:prstGeom prst="rect">
                <a:avLst/>
              </a:prstGeom>
              <a:solidFill>
                <a:schemeClr val="lt1">
                  <a:alpha val="0"/>
                </a:schemeClr>
              </a:solidFill>
              <a:ln w="6350">
                <a:noFill/>
              </a:ln>
            </p:spPr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CBD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pic>
        <p:nvPicPr>
          <p:cNvPr id="11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165199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Features of Equilibrium</a:t>
            </a:r>
          </a:p>
          <a:p>
            <a:pPr marL="231775" lvl="2" indent="0">
              <a:buNone/>
            </a:pPr>
            <a:endParaRPr lang="en-US" dirty="0"/>
          </a:p>
          <a:p>
            <a:pPr marL="284163" lvl="2" indent="-284163">
              <a:buNone/>
            </a:pPr>
            <a:r>
              <a:rPr lang="en-US" dirty="0"/>
              <a:t>1. The model does not say where any given household will live.  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Location choices are now idiosyncratic and outside the model.</a:t>
            </a:r>
          </a:p>
          <a:p>
            <a:pPr marL="231775" lvl="2" indent="0">
              <a:buNone/>
            </a:pPr>
            <a:endParaRPr lang="en-US" dirty="0"/>
          </a:p>
          <a:p>
            <a:pPr marL="284163" lvl="2" indent="-284163">
              <a:buNone/>
            </a:pPr>
            <a:r>
              <a:rPr lang="en-US" dirty="0"/>
              <a:t>2. The locational equilibrium condition defines a family of bid functions.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Higher bid functions correspond to a higher cost of living—and a lower utility level.</a:t>
            </a:r>
          </a:p>
          <a:p>
            <a:pPr marL="830707" lvl="3" indent="-342900"/>
            <a:endParaRPr lang="en-US" dirty="0"/>
          </a:p>
          <a:p>
            <a:pPr marL="487807" lvl="3" indent="0">
              <a:buNone/>
            </a:pPr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19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von </a:t>
            </a:r>
            <a:r>
              <a:rPr lang="en-US" sz="2800" b="1" dirty="0" err="1">
                <a:solidFill>
                  <a:schemeClr val="accent2"/>
                </a:solidFill>
              </a:rPr>
              <a:t>Th</a:t>
            </a:r>
            <a:r>
              <a:rPr lang="en-US" sz="2800" b="1" dirty="0" err="1">
                <a:solidFill>
                  <a:schemeClr val="accent2"/>
                </a:solidFill>
                <a:cs typeface="Times New Roman"/>
              </a:rPr>
              <a:t>ünen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Urban economics was invented (sort of) by a German agricultural economist, Johann Heinrich von </a:t>
            </a:r>
            <a:r>
              <a:rPr lang="en-US" dirty="0" err="1"/>
              <a:t>Th</a:t>
            </a:r>
            <a:r>
              <a:rPr lang="en-US" dirty="0" err="1">
                <a:cs typeface="Times New Roman"/>
              </a:rPr>
              <a:t>ünen</a:t>
            </a:r>
            <a:r>
              <a:rPr lang="en-US" dirty="0">
                <a:cs typeface="Times New Roman"/>
              </a:rPr>
              <a:t>, who lived from 1783 to 1850.</a:t>
            </a: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574675" lvl="2" indent="-342900"/>
            <a:r>
              <a:rPr lang="en-US" dirty="0">
                <a:cs typeface="Times New Roman"/>
              </a:rPr>
              <a:t>More specifically, von </a:t>
            </a:r>
            <a:r>
              <a:rPr lang="en-US" dirty="0" err="1"/>
              <a:t>Th</a:t>
            </a:r>
            <a:r>
              <a:rPr lang="en-US" dirty="0" err="1">
                <a:cs typeface="Times New Roman"/>
              </a:rPr>
              <a:t>ünen</a:t>
            </a:r>
            <a:r>
              <a:rPr lang="en-US" dirty="0">
                <a:cs typeface="Times New Roman"/>
              </a:rPr>
              <a:t> invented the concepts of </a:t>
            </a:r>
            <a:r>
              <a:rPr lang="en-US" b="1" dirty="0">
                <a:solidFill>
                  <a:schemeClr val="accent3"/>
                </a:solidFill>
                <a:cs typeface="Times New Roman"/>
              </a:rPr>
              <a:t>bidding and sorting</a:t>
            </a:r>
            <a:r>
              <a:rPr lang="en-US" dirty="0">
                <a:cs typeface="Times New Roman"/>
              </a:rPr>
              <a:t>, which form the basis for urban economics.</a:t>
            </a: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574675" lvl="2" indent="-342900"/>
            <a:r>
              <a:rPr lang="en-US" dirty="0">
                <a:cs typeface="Times New Roman"/>
              </a:rPr>
              <a:t>He also, by the way, invented general equilibrium analysis! (Samuelson, </a:t>
            </a:r>
            <a:r>
              <a:rPr lang="en-US" i="1" dirty="0">
                <a:cs typeface="Times New Roman"/>
              </a:rPr>
              <a:t>JEL</a:t>
            </a:r>
            <a:r>
              <a:rPr lang="en-US" dirty="0">
                <a:cs typeface="Times New Roman"/>
              </a:rPr>
              <a:t>, December 1983)</a:t>
            </a:r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23498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  <p:sp>
        <p:nvSpPr>
          <p:cNvPr id="8" name="Content Placeholder"/>
          <p:cNvSpPr txBox="1">
            <a:spLocks/>
          </p:cNvSpPr>
          <p:nvPr/>
        </p:nvSpPr>
        <p:spPr>
          <a:xfrm>
            <a:off x="457200" y="1219200"/>
            <a:ext cx="8229600" cy="535533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Georgia"/>
              <a:buNone/>
            </a:pPr>
            <a:r>
              <a:rPr lang="en-US" dirty="0"/>
              <a:t>A Family of Bid Functions</a:t>
            </a:r>
          </a:p>
        </p:txBody>
      </p:sp>
      <p:grpSp>
        <p:nvGrpSpPr>
          <p:cNvPr id="5" name="Graph" descr="Please contact Professor Yinger for details regarding figures and graphs.&#10;"/>
          <p:cNvGrpSpPr/>
          <p:nvPr/>
        </p:nvGrpSpPr>
        <p:grpSpPr>
          <a:xfrm>
            <a:off x="1728019" y="2684606"/>
            <a:ext cx="5206181" cy="3028028"/>
            <a:chOff x="1728019" y="2684606"/>
            <a:chExt cx="5206181" cy="3028028"/>
          </a:xfrm>
        </p:grpSpPr>
        <p:grpSp>
          <p:nvGrpSpPr>
            <p:cNvPr id="21" name="Group 20"/>
            <p:cNvGrpSpPr/>
            <p:nvPr/>
          </p:nvGrpSpPr>
          <p:grpSpPr>
            <a:xfrm>
              <a:off x="1728019" y="2684606"/>
              <a:ext cx="4109876" cy="3028028"/>
              <a:chOff x="1752600" y="2610772"/>
              <a:chExt cx="4109876" cy="3028028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752600" y="2610772"/>
                <a:ext cx="4109876" cy="3028028"/>
                <a:chOff x="0" y="276225"/>
                <a:chExt cx="2737110" cy="2085975"/>
              </a:xfrm>
            </p:grpSpPr>
            <p:cxnSp>
              <p:nvCxnSpPr>
                <p:cNvPr id="27" name="Straight Connector 26"/>
                <p:cNvCxnSpPr/>
                <p:nvPr/>
              </p:nvCxnSpPr>
              <p:spPr>
                <a:xfrm>
                  <a:off x="495300" y="276225"/>
                  <a:ext cx="0" cy="178117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/>
                <p:cNvCxnSpPr/>
                <p:nvPr/>
              </p:nvCxnSpPr>
              <p:spPr>
                <a:xfrm>
                  <a:off x="498735" y="2057400"/>
                  <a:ext cx="2238375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9" name="Freeform 28"/>
                <p:cNvSpPr/>
                <p:nvPr/>
              </p:nvSpPr>
              <p:spPr>
                <a:xfrm>
                  <a:off x="514350" y="472440"/>
                  <a:ext cx="1876425" cy="1276350"/>
                </a:xfrm>
                <a:custGeom>
                  <a:avLst/>
                  <a:gdLst>
                    <a:gd name="connsiteX0" fmla="*/ 0 w 1876425"/>
                    <a:gd name="connsiteY0" fmla="*/ 0 h 1123950"/>
                    <a:gd name="connsiteX1" fmla="*/ 209550 w 1876425"/>
                    <a:gd name="connsiteY1" fmla="*/ 466725 h 1123950"/>
                    <a:gd name="connsiteX2" fmla="*/ 571500 w 1876425"/>
                    <a:gd name="connsiteY2" fmla="*/ 790575 h 1123950"/>
                    <a:gd name="connsiteX3" fmla="*/ 1104900 w 1876425"/>
                    <a:gd name="connsiteY3" fmla="*/ 990600 h 1123950"/>
                    <a:gd name="connsiteX4" fmla="*/ 1876425 w 1876425"/>
                    <a:gd name="connsiteY4" fmla="*/ 1123950 h 11239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876425" h="1123950">
                      <a:moveTo>
                        <a:pt x="0" y="0"/>
                      </a:moveTo>
                      <a:cubicBezTo>
                        <a:pt x="57150" y="167481"/>
                        <a:pt x="114300" y="334963"/>
                        <a:pt x="209550" y="466725"/>
                      </a:cubicBezTo>
                      <a:cubicBezTo>
                        <a:pt x="304800" y="598487"/>
                        <a:pt x="422275" y="703263"/>
                        <a:pt x="571500" y="790575"/>
                      </a:cubicBezTo>
                      <a:cubicBezTo>
                        <a:pt x="720725" y="877887"/>
                        <a:pt x="887413" y="935038"/>
                        <a:pt x="1104900" y="990600"/>
                      </a:cubicBezTo>
                      <a:cubicBezTo>
                        <a:pt x="1322388" y="1046163"/>
                        <a:pt x="1599406" y="1085056"/>
                        <a:pt x="1876425" y="1123950"/>
                      </a:cubicBezTo>
                    </a:path>
                  </a:pathLst>
                </a:cu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Text Box 55"/>
                <p:cNvSpPr txBox="1"/>
                <p:nvPr/>
              </p:nvSpPr>
              <p:spPr>
                <a:xfrm>
                  <a:off x="0" y="352425"/>
                  <a:ext cx="533400" cy="371475"/>
                </a:xfrm>
                <a:prstGeom prst="rect">
                  <a:avLst/>
                </a:prstGeom>
                <a:solidFill>
                  <a:schemeClr val="lt1">
                    <a:alpha val="0"/>
                  </a:schemeClr>
                </a:solidFill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600" i="1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P</a:t>
                  </a:r>
                  <a:r>
                    <a:rPr lang="en-US" sz="1600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{</a:t>
                  </a:r>
                  <a:r>
                    <a:rPr lang="en-US" sz="1600" i="1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u</a:t>
                  </a:r>
                  <a:r>
                    <a:rPr lang="en-US" sz="1600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}</a:t>
                  </a:r>
                  <a:endParaRPr lang="en-US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1" name="Text Box 56"/>
                <p:cNvSpPr txBox="1"/>
                <p:nvPr/>
              </p:nvSpPr>
              <p:spPr>
                <a:xfrm>
                  <a:off x="2009775" y="2047875"/>
                  <a:ext cx="361950" cy="304800"/>
                </a:xfrm>
                <a:prstGeom prst="rect">
                  <a:avLst/>
                </a:prstGeom>
                <a:solidFill>
                  <a:schemeClr val="lt1">
                    <a:alpha val="0"/>
                  </a:schemeClr>
                </a:solidFill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600" i="1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u</a:t>
                  </a:r>
                  <a:endParaRPr lang="en-US" sz="16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2" name="Text Box 63"/>
                <p:cNvSpPr txBox="1"/>
                <p:nvPr/>
              </p:nvSpPr>
              <p:spPr>
                <a:xfrm>
                  <a:off x="276225" y="2057400"/>
                  <a:ext cx="542925" cy="304800"/>
                </a:xfrm>
                <a:prstGeom prst="rect">
                  <a:avLst/>
                </a:prstGeom>
                <a:solidFill>
                  <a:schemeClr val="lt1">
                    <a:alpha val="0"/>
                  </a:schemeClr>
                </a:solidFill>
                <a:ln w="6350">
                  <a:noFill/>
                </a:ln>
              </p:spPr>
              <p:txBody>
                <a:bodyPr rot="0" spcFirstLastPara="0" vert="horz" wrap="square" lIns="91440" tIns="45720" rIns="91440" bIns="4572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lnSpc>
                      <a:spcPct val="107000"/>
                    </a:lnSpc>
                    <a:spcBef>
                      <a:spcPts val="0"/>
                    </a:spcBef>
                    <a:spcAft>
                      <a:spcPts val="800"/>
                    </a:spcAft>
                  </a:pPr>
                  <a:r>
                    <a:rPr lang="en-US" sz="1400" dirty="0">
                      <a:effectLst/>
                      <a:latin typeface="Times New Roman" panose="02020603050405020304" pitchFamily="18" charset="0"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CBD</a:t>
                  </a:r>
                  <a:endParaRPr lang="en-US" sz="1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24" name="Freeform 23"/>
              <p:cNvSpPr/>
              <p:nvPr/>
            </p:nvSpPr>
            <p:spPr>
              <a:xfrm>
                <a:off x="2524916" y="3024034"/>
                <a:ext cx="2817524" cy="1852766"/>
              </a:xfrm>
              <a:custGeom>
                <a:avLst/>
                <a:gdLst>
                  <a:gd name="connsiteX0" fmla="*/ 0 w 1876425"/>
                  <a:gd name="connsiteY0" fmla="*/ 0 h 1123950"/>
                  <a:gd name="connsiteX1" fmla="*/ 209550 w 1876425"/>
                  <a:gd name="connsiteY1" fmla="*/ 466725 h 1123950"/>
                  <a:gd name="connsiteX2" fmla="*/ 571500 w 1876425"/>
                  <a:gd name="connsiteY2" fmla="*/ 790575 h 1123950"/>
                  <a:gd name="connsiteX3" fmla="*/ 1104900 w 1876425"/>
                  <a:gd name="connsiteY3" fmla="*/ 990600 h 1123950"/>
                  <a:gd name="connsiteX4" fmla="*/ 1876425 w 1876425"/>
                  <a:gd name="connsiteY4" fmla="*/ 1123950 h 1123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76425" h="1123950">
                    <a:moveTo>
                      <a:pt x="0" y="0"/>
                    </a:moveTo>
                    <a:cubicBezTo>
                      <a:pt x="57150" y="167481"/>
                      <a:pt x="114300" y="334963"/>
                      <a:pt x="209550" y="466725"/>
                    </a:cubicBezTo>
                    <a:cubicBezTo>
                      <a:pt x="304800" y="598487"/>
                      <a:pt x="422275" y="703263"/>
                      <a:pt x="571500" y="790575"/>
                    </a:cubicBezTo>
                    <a:cubicBezTo>
                      <a:pt x="720725" y="877887"/>
                      <a:pt x="887413" y="935038"/>
                      <a:pt x="1104900" y="990600"/>
                    </a:cubicBezTo>
                    <a:cubicBezTo>
                      <a:pt x="1322388" y="1046163"/>
                      <a:pt x="1599406" y="1085056"/>
                      <a:pt x="1876425" y="1123950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2524916" y="2743200"/>
                <a:ext cx="2817524" cy="1852766"/>
              </a:xfrm>
              <a:custGeom>
                <a:avLst/>
                <a:gdLst>
                  <a:gd name="connsiteX0" fmla="*/ 0 w 1876425"/>
                  <a:gd name="connsiteY0" fmla="*/ 0 h 1123950"/>
                  <a:gd name="connsiteX1" fmla="*/ 209550 w 1876425"/>
                  <a:gd name="connsiteY1" fmla="*/ 466725 h 1123950"/>
                  <a:gd name="connsiteX2" fmla="*/ 571500 w 1876425"/>
                  <a:gd name="connsiteY2" fmla="*/ 790575 h 1123950"/>
                  <a:gd name="connsiteX3" fmla="*/ 1104900 w 1876425"/>
                  <a:gd name="connsiteY3" fmla="*/ 990600 h 1123950"/>
                  <a:gd name="connsiteX4" fmla="*/ 1876425 w 1876425"/>
                  <a:gd name="connsiteY4" fmla="*/ 1123950 h 1123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76425" h="1123950">
                    <a:moveTo>
                      <a:pt x="0" y="0"/>
                    </a:moveTo>
                    <a:cubicBezTo>
                      <a:pt x="57150" y="167481"/>
                      <a:pt x="114300" y="334963"/>
                      <a:pt x="209550" y="466725"/>
                    </a:cubicBezTo>
                    <a:cubicBezTo>
                      <a:pt x="304800" y="598487"/>
                      <a:pt x="422275" y="703263"/>
                      <a:pt x="571500" y="790575"/>
                    </a:cubicBezTo>
                    <a:cubicBezTo>
                      <a:pt x="720725" y="877887"/>
                      <a:pt x="887413" y="935038"/>
                      <a:pt x="1104900" y="990600"/>
                    </a:cubicBezTo>
                    <a:cubicBezTo>
                      <a:pt x="1322388" y="1046163"/>
                      <a:pt x="1599406" y="1085056"/>
                      <a:pt x="1876425" y="1123950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2524916" y="3219143"/>
                <a:ext cx="2817524" cy="1852766"/>
              </a:xfrm>
              <a:custGeom>
                <a:avLst/>
                <a:gdLst>
                  <a:gd name="connsiteX0" fmla="*/ 0 w 1876425"/>
                  <a:gd name="connsiteY0" fmla="*/ 0 h 1123950"/>
                  <a:gd name="connsiteX1" fmla="*/ 209550 w 1876425"/>
                  <a:gd name="connsiteY1" fmla="*/ 466725 h 1123950"/>
                  <a:gd name="connsiteX2" fmla="*/ 571500 w 1876425"/>
                  <a:gd name="connsiteY2" fmla="*/ 790575 h 1123950"/>
                  <a:gd name="connsiteX3" fmla="*/ 1104900 w 1876425"/>
                  <a:gd name="connsiteY3" fmla="*/ 990600 h 1123950"/>
                  <a:gd name="connsiteX4" fmla="*/ 1876425 w 1876425"/>
                  <a:gd name="connsiteY4" fmla="*/ 1123950 h 11239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876425" h="1123950">
                    <a:moveTo>
                      <a:pt x="0" y="0"/>
                    </a:moveTo>
                    <a:cubicBezTo>
                      <a:pt x="57150" y="167481"/>
                      <a:pt x="114300" y="334963"/>
                      <a:pt x="209550" y="466725"/>
                    </a:cubicBezTo>
                    <a:cubicBezTo>
                      <a:pt x="304800" y="598487"/>
                      <a:pt x="422275" y="703263"/>
                      <a:pt x="571500" y="790575"/>
                    </a:cubicBezTo>
                    <a:cubicBezTo>
                      <a:pt x="720725" y="877887"/>
                      <a:pt x="887413" y="935038"/>
                      <a:pt x="1104900" y="990600"/>
                    </a:cubicBezTo>
                    <a:cubicBezTo>
                      <a:pt x="1322388" y="1046163"/>
                      <a:pt x="1599406" y="1085056"/>
                      <a:pt x="1876425" y="1123950"/>
                    </a:cubicBezTo>
                  </a:path>
                </a:pathLst>
              </a:cu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  <p:sp>
          <p:nvSpPr>
            <p:cNvPr id="33" name="TextBox 32"/>
            <p:cNvSpPr txBox="1"/>
            <p:nvPr/>
          </p:nvSpPr>
          <p:spPr>
            <a:xfrm>
              <a:off x="6094810" y="4648200"/>
              <a:ext cx="8393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Lower</a:t>
              </a:r>
            </a:p>
            <a:p>
              <a:r>
                <a:rPr lang="en-US" sz="1400" dirty="0"/>
                <a:t>Utility</a:t>
              </a:r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 flipV="1">
              <a:off x="5943600" y="4691446"/>
              <a:ext cx="0" cy="323850"/>
            </a:xfrm>
            <a:prstGeom prst="straightConnector1">
              <a:avLst/>
            </a:prstGeom>
            <a:ln w="254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924871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>
            <a:extLst>
              <a:ext uri="{FF2B5EF4-FFF2-40B4-BE49-F238E27FC236}">
                <a16:creationId xmlns:a16="http://schemas.microsoft.com/office/drawing/2014/main" id="{CA607A27-ACF6-42F7-A483-C8E517CC116F}"/>
              </a:ext>
            </a:extLst>
          </p:cNvPr>
          <p:cNvSpPr txBox="1">
            <a:spLocks/>
          </p:cNvSpPr>
          <p:nvPr/>
        </p:nvSpPr>
        <p:spPr>
          <a:xfrm>
            <a:off x="457200" y="685800"/>
            <a:ext cx="8229600" cy="533400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 The Basic Urban Model</a:t>
            </a:r>
            <a:br>
              <a:rPr lang="en-US" sz="2400"/>
            </a:br>
            <a:r>
              <a:rPr lang="en-US" sz="2400"/>
              <a:t>  </a:t>
            </a:r>
            <a:endParaRPr lang="en-US" sz="2400" dirty="0"/>
          </a:p>
        </p:txBody>
      </p:sp>
      <p:sp>
        <p:nvSpPr>
          <p:cNvPr id="2" name="Title: Questions">
            <a:extLst>
              <a:ext uri="{FF2B5EF4-FFF2-40B4-BE49-F238E27FC236}">
                <a16:creationId xmlns:a16="http://schemas.microsoft.com/office/drawing/2014/main" id="{51A98D5E-285D-4380-AF4F-B6CA9085E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Questions</a:t>
            </a: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23DA0890-AD11-4E08-B51F-95045E216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intuition behind the urban model twist?</a:t>
            </a:r>
          </a:p>
          <a:p>
            <a:endParaRPr lang="en-US" dirty="0"/>
          </a:p>
          <a:p>
            <a:r>
              <a:rPr lang="en-US" dirty="0"/>
              <a:t>What are the implications of the urban model twist for the nature of equilibrium in an urban housing market?</a:t>
            </a:r>
          </a:p>
        </p:txBody>
      </p:sp>
    </p:spTree>
    <p:extLst>
      <p:ext uri="{BB962C8B-B14F-4D97-AF65-F5344CB8AC3E}">
        <p14:creationId xmlns:p14="http://schemas.microsoft.com/office/powerpoint/2010/main" val="14091921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Looking Ahead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Next time we will see how this household problem fits into equations for the other markets in an urban area.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 result is a general equilibrium model of urban residential structure.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This model sets the height of the bid function, as well as its slope.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3712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von </a:t>
            </a:r>
            <a:r>
              <a:rPr lang="en-US" sz="2800" b="1" dirty="0" err="1">
                <a:solidFill>
                  <a:schemeClr val="accent2"/>
                </a:solidFill>
              </a:rPr>
              <a:t>Th</a:t>
            </a:r>
            <a:r>
              <a:rPr lang="en-US" sz="2800" b="1" dirty="0" err="1">
                <a:solidFill>
                  <a:schemeClr val="accent2"/>
                </a:solidFill>
                <a:cs typeface="Times New Roman"/>
              </a:rPr>
              <a:t>ünen’s</a:t>
            </a:r>
            <a:r>
              <a:rPr lang="en-US" sz="2800" b="1" dirty="0">
                <a:solidFill>
                  <a:schemeClr val="accent2"/>
                </a:solidFill>
                <a:cs typeface="Times New Roman"/>
              </a:rPr>
              <a:t> Model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von </a:t>
            </a:r>
            <a:r>
              <a:rPr lang="en-US" dirty="0" err="1"/>
              <a:t>Th</a:t>
            </a:r>
            <a:r>
              <a:rPr lang="en-US" dirty="0" err="1">
                <a:cs typeface="Times New Roman"/>
              </a:rPr>
              <a:t>ünen</a:t>
            </a:r>
            <a:r>
              <a:rPr lang="en-US" dirty="0">
                <a:cs typeface="Times New Roman"/>
              </a:rPr>
              <a:t> modeled the location of agricultural activities around a central market place.</a:t>
            </a: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574675" lvl="2" indent="-342900"/>
            <a:r>
              <a:rPr lang="en-US" dirty="0">
                <a:cs typeface="Times New Roman"/>
              </a:rPr>
              <a:t>Each activity had a maximum amount it was willing to pay for land at each location—its land </a:t>
            </a:r>
            <a:r>
              <a:rPr lang="en-US" b="1" dirty="0">
                <a:solidFill>
                  <a:schemeClr val="accent3"/>
                </a:solidFill>
                <a:cs typeface="Times New Roman"/>
              </a:rPr>
              <a:t>bid</a:t>
            </a:r>
            <a:r>
              <a:rPr lang="en-US" dirty="0">
                <a:cs typeface="Times New Roman"/>
              </a:rPr>
              <a:t>.</a:t>
            </a: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574675" lvl="2" indent="-342900"/>
            <a:r>
              <a:rPr lang="en-US" dirty="0">
                <a:cs typeface="Times New Roman"/>
              </a:rPr>
              <a:t>The winning activity at a given location was the one that bid the most there.  This leads to the </a:t>
            </a:r>
            <a:r>
              <a:rPr lang="en-US" b="1" dirty="0">
                <a:solidFill>
                  <a:schemeClr val="accent3"/>
                </a:solidFill>
                <a:cs typeface="Times New Roman"/>
              </a:rPr>
              <a:t>sorting</a:t>
            </a:r>
            <a:r>
              <a:rPr lang="en-US" dirty="0">
                <a:cs typeface="Times New Roman"/>
              </a:rPr>
              <a:t> of activities across locations.</a:t>
            </a: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231775" lvl="2" indent="0">
              <a:buNone/>
            </a:pPr>
            <a:endParaRPr lang="en-US" dirty="0">
              <a:cs typeface="Times New Roman"/>
            </a:endParaRP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231775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9357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von </a:t>
            </a:r>
            <a:r>
              <a:rPr lang="en-US" sz="2800" b="1" dirty="0" err="1">
                <a:solidFill>
                  <a:schemeClr val="accent2"/>
                </a:solidFill>
              </a:rPr>
              <a:t>Th</a:t>
            </a:r>
            <a:r>
              <a:rPr lang="en-US" sz="2800" b="1" dirty="0" err="1">
                <a:solidFill>
                  <a:schemeClr val="accent2"/>
                </a:solidFill>
                <a:cs typeface="Times New Roman"/>
              </a:rPr>
              <a:t>ünen’s</a:t>
            </a:r>
            <a:r>
              <a:rPr lang="en-US" sz="2800" b="1" dirty="0">
                <a:solidFill>
                  <a:schemeClr val="accent2"/>
                </a:solidFill>
                <a:cs typeface="Times New Roman"/>
              </a:rPr>
              <a:t> Model, Continued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key to the model is transportation costs, based on straight-line travel to the market.</a:t>
            </a:r>
            <a:endParaRPr lang="en-US" dirty="0">
              <a:cs typeface="Times New Roman"/>
            </a:endParaRP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574675" lvl="2" indent="-342900"/>
            <a:r>
              <a:rPr lang="en-US" dirty="0">
                <a:cs typeface="Times New Roman"/>
              </a:rPr>
              <a:t>Some firms produced heavy or perishable products, so they would not pay much for land far from the center;  transportation costs would eat up all their profits at distant locations.</a:t>
            </a: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574675" lvl="2" indent="-342900"/>
            <a:r>
              <a:rPr lang="en-US" dirty="0">
                <a:cs typeface="Times New Roman"/>
              </a:rPr>
              <a:t>But some other factors, based on von </a:t>
            </a:r>
            <a:r>
              <a:rPr lang="en-US" dirty="0" err="1">
                <a:cs typeface="Times New Roman"/>
              </a:rPr>
              <a:t>Thünen’s</a:t>
            </a:r>
            <a:r>
              <a:rPr lang="en-US" dirty="0">
                <a:cs typeface="Times New Roman"/>
              </a:rPr>
              <a:t> practical knowledge of agriculture, also came into the model.</a:t>
            </a: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231775" lvl="2" indent="0">
              <a:buNone/>
            </a:pPr>
            <a:endParaRPr lang="en-US" dirty="0">
              <a:cs typeface="Times New Roman"/>
            </a:endParaRP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231775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259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graphicFrame>
        <p:nvGraphicFramePr>
          <p:cNvPr id="7" name="Chart" descr="Please contact Professor Yinger for details regarding figures and graphs."/>
          <p:cNvGraphicFramePr/>
          <p:nvPr>
            <p:extLst>
              <p:ext uri="{D42A27DB-BD31-4B8C-83A1-F6EECF244321}">
                <p14:modId xmlns:p14="http://schemas.microsoft.com/office/powerpoint/2010/main" val="1399506521"/>
              </p:ext>
            </p:extLst>
          </p:nvPr>
        </p:nvGraphicFramePr>
        <p:xfrm>
          <a:off x="1524000" y="1143000"/>
          <a:ext cx="6324600" cy="5243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ption"/>
          <p:cNvSpPr txBox="1"/>
          <p:nvPr/>
        </p:nvSpPr>
        <p:spPr>
          <a:xfrm>
            <a:off x="1676400" y="6386672"/>
            <a:ext cx="739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This figure draws on </a:t>
            </a:r>
            <a:r>
              <a:rPr lang="en-US" sz="1600" dirty="0" err="1"/>
              <a:t>Grotewold</a:t>
            </a:r>
            <a:r>
              <a:rPr lang="en-US" sz="1600" dirty="0"/>
              <a:t>, </a:t>
            </a:r>
            <a:r>
              <a:rPr lang="en-US" sz="1600" i="1" dirty="0"/>
              <a:t>Economic Geography</a:t>
            </a:r>
            <a:r>
              <a:rPr lang="en-US" sz="1600" dirty="0"/>
              <a:t> 1959.</a:t>
            </a: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9948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2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Alonso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In 1964, William Alonso published </a:t>
            </a:r>
            <a:r>
              <a:rPr lang="en-US" i="1" dirty="0"/>
              <a:t>Location and Land Use</a:t>
            </a:r>
            <a:r>
              <a:rPr lang="en-US" dirty="0"/>
              <a:t>, based on his dissertation in regional planning.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This amazing book applied the von </a:t>
            </a:r>
            <a:r>
              <a:rPr lang="en-US" dirty="0" err="1"/>
              <a:t>Th</a:t>
            </a:r>
            <a:r>
              <a:rPr lang="en-US" dirty="0" err="1">
                <a:cs typeface="Times New Roman"/>
              </a:rPr>
              <a:t>ünen</a:t>
            </a:r>
            <a:r>
              <a:rPr lang="en-US" dirty="0">
                <a:cs typeface="Times New Roman"/>
              </a:rPr>
              <a:t> logic to the location of households in an urban area.</a:t>
            </a:r>
          </a:p>
          <a:p>
            <a:pPr marL="574675" lvl="2" indent="-342900"/>
            <a:endParaRPr lang="en-US" dirty="0">
              <a:cs typeface="Times New Roman"/>
            </a:endParaRPr>
          </a:p>
          <a:p>
            <a:pPr marL="830707" lvl="3" indent="-342900"/>
            <a:r>
              <a:rPr lang="en-US" dirty="0">
                <a:cs typeface="Times New Roman"/>
              </a:rPr>
              <a:t>People all work in a central work site.</a:t>
            </a:r>
          </a:p>
          <a:p>
            <a:pPr marL="830707" lvl="3" indent="-342900"/>
            <a:endParaRPr lang="en-US" dirty="0">
              <a:cs typeface="Times New Roman"/>
            </a:endParaRPr>
          </a:p>
          <a:p>
            <a:pPr marL="830707" lvl="3" indent="-342900"/>
            <a:r>
              <a:rPr lang="en-US" dirty="0">
                <a:cs typeface="Times New Roman"/>
              </a:rPr>
              <a:t>Each type of household bids on land in every location.</a:t>
            </a:r>
          </a:p>
          <a:p>
            <a:pPr marL="830707" lvl="3" indent="-342900"/>
            <a:endParaRPr lang="en-US" dirty="0">
              <a:cs typeface="Times New Roman"/>
            </a:endParaRPr>
          </a:p>
          <a:p>
            <a:pPr marL="830707" lvl="3" indent="-342900"/>
            <a:r>
              <a:rPr lang="en-US" dirty="0">
                <a:cs typeface="Times New Roman"/>
              </a:rPr>
              <a:t>Household types sorted into different locations based on their bids, and types with steeper bid functions locate nearer to the center.</a:t>
            </a:r>
          </a:p>
          <a:p>
            <a:pPr marL="830707" lvl="3" indent="-342900"/>
            <a:endParaRPr lang="en-US" dirty="0">
              <a:cs typeface="Times New Roman"/>
            </a:endParaRPr>
          </a:p>
          <a:p>
            <a:pPr marL="574675" lvl="2" indent="-342900"/>
            <a:r>
              <a:rPr lang="en-US" dirty="0">
                <a:cs typeface="Times New Roman"/>
              </a:rPr>
              <a:t>Alonso also anticipated many future developments in urban models.</a:t>
            </a:r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2139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 The Basic Urban Model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Mills and </a:t>
            </a:r>
            <a:r>
              <a:rPr lang="en-US" sz="2800" b="1" dirty="0" err="1">
                <a:solidFill>
                  <a:schemeClr val="accent2"/>
                </a:solidFill>
              </a:rPr>
              <a:t>Muth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Edwin Mills (at Princeton and thesis adviser to many urban economists, including B. Hamilton, W. </a:t>
            </a:r>
            <a:r>
              <a:rPr lang="en-US" dirty="0" err="1"/>
              <a:t>Fischel</a:t>
            </a:r>
            <a:r>
              <a:rPr lang="en-US" dirty="0"/>
              <a:t>, P. Courant, M. White, J. Yinger, A. O’Sullivan, K-H. Kim) and Richard </a:t>
            </a:r>
            <a:r>
              <a:rPr lang="en-US" dirty="0" err="1"/>
              <a:t>Muth</a:t>
            </a:r>
            <a:r>
              <a:rPr lang="en-US" dirty="0"/>
              <a:t> (at Chicago) extended Alonso to consider housing at about the same time.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Mills:  A 1967 publication (May </a:t>
            </a:r>
            <a:r>
              <a:rPr lang="en-US" i="1" dirty="0"/>
              <a:t>AER</a:t>
            </a:r>
            <a:r>
              <a:rPr lang="en-US" dirty="0"/>
              <a:t>), which cites a </a:t>
            </a:r>
            <a:r>
              <a:rPr lang="en-US" dirty="0" err="1"/>
              <a:t>Muth</a:t>
            </a:r>
            <a:r>
              <a:rPr lang="en-US" dirty="0"/>
              <a:t> working paper; a 1972 book (</a:t>
            </a:r>
            <a:r>
              <a:rPr lang="en-US" i="1" dirty="0"/>
              <a:t>Studies in the Structure of the Urban Economy</a:t>
            </a:r>
            <a:r>
              <a:rPr lang="en-US" dirty="0"/>
              <a:t>).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 err="1"/>
              <a:t>Muth</a:t>
            </a:r>
            <a:r>
              <a:rPr lang="en-US" dirty="0"/>
              <a:t>:  A 1969 book (</a:t>
            </a:r>
            <a:r>
              <a:rPr lang="en-US" i="1" dirty="0"/>
              <a:t>Cities and Housing</a:t>
            </a:r>
            <a:r>
              <a:rPr lang="en-US" dirty="0"/>
              <a:t>).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61472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94787</TotalTime>
  <Words>2475</Words>
  <Application>Microsoft Office PowerPoint</Application>
  <PresentationFormat>On-screen Show (4:3)</PresentationFormat>
  <Paragraphs>503</Paragraphs>
  <Slides>42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Calibri</vt:lpstr>
      <vt:lpstr>Georgia</vt:lpstr>
      <vt:lpstr>Times New Roman</vt:lpstr>
      <vt:lpstr>Trebuchet MS</vt:lpstr>
      <vt:lpstr>Wingdings 2</vt:lpstr>
      <vt:lpstr>Urban</vt:lpstr>
      <vt:lpstr>Equation</vt:lpstr>
      <vt:lpstr>ECN741:  Urban Economics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Questions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 The Basic Urban Model   </vt:lpstr>
      <vt:lpstr>Questions</vt:lpstr>
      <vt:lpstr> The Basic Urban Model   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 741: The Basic Urban Model 1: Assumptions</dc:title>
  <dc:creator>joyinger</dc:creator>
  <cp:lastModifiedBy>Emily Rose Minnoe</cp:lastModifiedBy>
  <cp:revision>768</cp:revision>
  <dcterms:created xsi:type="dcterms:W3CDTF">2008-01-08T18:11:56Z</dcterms:created>
  <dcterms:modified xsi:type="dcterms:W3CDTF">2020-08-04T14:48:42Z</dcterms:modified>
</cp:coreProperties>
</file>