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8"/>
  </p:notesMasterIdLst>
  <p:sldIdLst>
    <p:sldId id="256" r:id="rId2"/>
    <p:sldId id="257" r:id="rId3"/>
    <p:sldId id="289" r:id="rId4"/>
    <p:sldId id="288" r:id="rId5"/>
    <p:sldId id="302" r:id="rId6"/>
    <p:sldId id="291" r:id="rId7"/>
    <p:sldId id="297" r:id="rId8"/>
    <p:sldId id="258" r:id="rId9"/>
    <p:sldId id="259" r:id="rId10"/>
    <p:sldId id="260" r:id="rId11"/>
    <p:sldId id="261" r:id="rId12"/>
    <p:sldId id="262" r:id="rId13"/>
    <p:sldId id="263" r:id="rId14"/>
    <p:sldId id="298" r:id="rId15"/>
    <p:sldId id="264" r:id="rId16"/>
    <p:sldId id="265" r:id="rId17"/>
    <p:sldId id="266" r:id="rId18"/>
    <p:sldId id="267" r:id="rId19"/>
    <p:sldId id="268" r:id="rId20"/>
    <p:sldId id="269" r:id="rId21"/>
    <p:sldId id="270" r:id="rId22"/>
    <p:sldId id="300" r:id="rId23"/>
    <p:sldId id="285" r:id="rId24"/>
    <p:sldId id="293" r:id="rId25"/>
    <p:sldId id="292" r:id="rId26"/>
    <p:sldId id="286" r:id="rId27"/>
    <p:sldId id="299" r:id="rId28"/>
    <p:sldId id="301" r:id="rId29"/>
    <p:sldId id="296" r:id="rId30"/>
    <p:sldId id="271" r:id="rId31"/>
    <p:sldId id="272" r:id="rId32"/>
    <p:sldId id="273" r:id="rId33"/>
    <p:sldId id="274" r:id="rId34"/>
    <p:sldId id="275" r:id="rId35"/>
    <p:sldId id="276" r:id="rId36"/>
    <p:sldId id="277" r:id="rId37"/>
    <p:sldId id="284" r:id="rId38"/>
    <p:sldId id="294" r:id="rId39"/>
    <p:sldId id="278" r:id="rId40"/>
    <p:sldId id="279" r:id="rId41"/>
    <p:sldId id="280" r:id="rId42"/>
    <p:sldId id="281" r:id="rId43"/>
    <p:sldId id="282" r:id="rId44"/>
    <p:sldId id="287" r:id="rId45"/>
    <p:sldId id="290"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hared.ad.syr.edu\drive\MAX-Filer\Collab\Research-joyinger-F07\Admin\Classes\ECN741\Notes\HMDA-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baseline="0" dirty="0">
                <a:solidFill>
                  <a:schemeClr val="tx1"/>
                </a:solidFill>
              </a:rPr>
              <a:t>Minority-White Loan-Denial Ratios, Conventional Loans, 1995-2017</a:t>
            </a:r>
            <a:endParaRPr lang="en-US" sz="1600" dirty="0">
              <a:solidFill>
                <a:schemeClr val="tx1"/>
              </a:solidFill>
            </a:endParaRPr>
          </a:p>
        </c:rich>
      </c:tx>
      <c:overlay val="0"/>
    </c:title>
    <c:autoTitleDeleted val="0"/>
    <c:plotArea>
      <c:layout/>
      <c:lineChart>
        <c:grouping val="standard"/>
        <c:varyColors val="0"/>
        <c:ser>
          <c:idx val="0"/>
          <c:order val="0"/>
          <c:tx>
            <c:strRef>
              <c:f>'Conven by Time'!$A$6</c:f>
              <c:strCache>
                <c:ptCount val="1"/>
                <c:pt idx="0">
                  <c:v>Black</c:v>
                </c:pt>
              </c:strCache>
            </c:strRef>
          </c:tx>
          <c:cat>
            <c:numRef>
              <c:f>'Conven by Time'!$B$5:$X$5</c:f>
              <c:numCache>
                <c:formatCode>General</c:formatCode>
                <c:ptCount val="2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numCache>
            </c:numRef>
          </c:cat>
          <c:val>
            <c:numRef>
              <c:f>'Conven by Time'!$B$6:$X$6</c:f>
              <c:numCache>
                <c:formatCode>General</c:formatCode>
                <c:ptCount val="23"/>
                <c:pt idx="0">
                  <c:v>1.9660194174757284</c:v>
                </c:pt>
                <c:pt idx="1">
                  <c:v>2.0248962655601659</c:v>
                </c:pt>
                <c:pt idx="2">
                  <c:v>2.0558878818790896</c:v>
                </c:pt>
                <c:pt idx="3">
                  <c:v>2.0652684169594262</c:v>
                </c:pt>
                <c:pt idx="4">
                  <c:v>1.9204645535288507</c:v>
                </c:pt>
                <c:pt idx="5">
                  <c:v>1.9961169999999999</c:v>
                </c:pt>
                <c:pt idx="6">
                  <c:v>2.2411755239630429</c:v>
                </c:pt>
                <c:pt idx="7">
                  <c:v>2.2715017740856642</c:v>
                </c:pt>
                <c:pt idx="8">
                  <c:v>2.0825827584291017</c:v>
                </c:pt>
                <c:pt idx="9">
                  <c:v>1.880037703145776</c:v>
                </c:pt>
                <c:pt idx="10">
                  <c:v>1.8864272632018364</c:v>
                </c:pt>
                <c:pt idx="11">
                  <c:v>2.0354840725292527</c:v>
                </c:pt>
                <c:pt idx="12">
                  <c:v>2.2241240972154492</c:v>
                </c:pt>
                <c:pt idx="13">
                  <c:v>2.2624955228497066</c:v>
                </c:pt>
                <c:pt idx="14">
                  <c:v>2.4708919404924785</c:v>
                </c:pt>
                <c:pt idx="15">
                  <c:v>2.5630518265949629</c:v>
                </c:pt>
                <c:pt idx="16">
                  <c:v>2.6385224597231716</c:v>
                </c:pt>
                <c:pt idx="17">
                  <c:v>2.9969810228718736</c:v>
                </c:pt>
                <c:pt idx="18">
                  <c:v>2.9392498608544901</c:v>
                </c:pt>
                <c:pt idx="19">
                  <c:v>2.7863821743022852</c:v>
                </c:pt>
                <c:pt idx="20">
                  <c:v>2.7954519864611238</c:v>
                </c:pt>
                <c:pt idx="21">
                  <c:v>2.7423020826330675</c:v>
                </c:pt>
                <c:pt idx="22">
                  <c:v>2.2236707308881982</c:v>
                </c:pt>
              </c:numCache>
            </c:numRef>
          </c:val>
          <c:smooth val="0"/>
          <c:extLst>
            <c:ext xmlns:c16="http://schemas.microsoft.com/office/drawing/2014/chart" uri="{C3380CC4-5D6E-409C-BE32-E72D297353CC}">
              <c16:uniqueId val="{00000000-777D-4CE0-A36F-0BE593BAEB43}"/>
            </c:ext>
          </c:extLst>
        </c:ser>
        <c:ser>
          <c:idx val="1"/>
          <c:order val="1"/>
          <c:tx>
            <c:strRef>
              <c:f>'Conven by Time'!$A$7</c:f>
              <c:strCache>
                <c:ptCount val="1"/>
                <c:pt idx="0">
                  <c:v>Hispanic</c:v>
                </c:pt>
              </c:strCache>
            </c:strRef>
          </c:tx>
          <c:cat>
            <c:numRef>
              <c:f>'Conven by Time'!$B$5:$X$5</c:f>
              <c:numCache>
                <c:formatCode>General</c:formatCode>
                <c:ptCount val="2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numCache>
            </c:numRef>
          </c:cat>
          <c:val>
            <c:numRef>
              <c:f>'Conven by Time'!$B$7:$X$7</c:f>
              <c:numCache>
                <c:formatCode>General</c:formatCode>
                <c:ptCount val="23"/>
                <c:pt idx="0">
                  <c:v>1.4320388349514563</c:v>
                </c:pt>
                <c:pt idx="1">
                  <c:v>1.4273858921161826</c:v>
                </c:pt>
                <c:pt idx="2">
                  <c:v>1.466181897439049</c:v>
                </c:pt>
                <c:pt idx="3">
                  <c:v>1.4882916113917113</c:v>
                </c:pt>
                <c:pt idx="4">
                  <c:v>1.3731871373161755</c:v>
                </c:pt>
                <c:pt idx="5">
                  <c:v>1.407362</c:v>
                </c:pt>
                <c:pt idx="6">
                  <c:v>1.4716942696079962</c:v>
                </c:pt>
                <c:pt idx="7">
                  <c:v>1.5683656456850721</c:v>
                </c:pt>
                <c:pt idx="8">
                  <c:v>1.5817909643787174</c:v>
                </c:pt>
                <c:pt idx="9">
                  <c:v>1.4950759298217648</c:v>
                </c:pt>
                <c:pt idx="10">
                  <c:v>1.5462600826480444</c:v>
                </c:pt>
                <c:pt idx="11">
                  <c:v>1.7007778474552069</c:v>
                </c:pt>
                <c:pt idx="12">
                  <c:v>1.9187418538580217</c:v>
                </c:pt>
                <c:pt idx="13">
                  <c:v>1.8505466669793</c:v>
                </c:pt>
                <c:pt idx="14">
                  <c:v>1.7171262367486393</c:v>
                </c:pt>
                <c:pt idx="15">
                  <c:v>1.7715112436807685</c:v>
                </c:pt>
                <c:pt idx="16">
                  <c:v>1.7462168061370864</c:v>
                </c:pt>
                <c:pt idx="17">
                  <c:v>1.8619134921221003</c:v>
                </c:pt>
                <c:pt idx="18">
                  <c:v>1.941228493946384</c:v>
                </c:pt>
                <c:pt idx="19">
                  <c:v>1.9988654123132799</c:v>
                </c:pt>
                <c:pt idx="20">
                  <c:v>1.9610827730058418</c:v>
                </c:pt>
                <c:pt idx="21">
                  <c:v>1.8636682689986364</c:v>
                </c:pt>
                <c:pt idx="22">
                  <c:v>1.7662537649914309</c:v>
                </c:pt>
              </c:numCache>
            </c:numRef>
          </c:val>
          <c:smooth val="0"/>
          <c:extLst>
            <c:ext xmlns:c16="http://schemas.microsoft.com/office/drawing/2014/chart" uri="{C3380CC4-5D6E-409C-BE32-E72D297353CC}">
              <c16:uniqueId val="{00000001-777D-4CE0-A36F-0BE593BAEB43}"/>
            </c:ext>
          </c:extLst>
        </c:ser>
        <c:ser>
          <c:idx val="2"/>
          <c:order val="2"/>
          <c:tx>
            <c:strRef>
              <c:f>'Conven by Time'!$A$8</c:f>
              <c:strCache>
                <c:ptCount val="1"/>
                <c:pt idx="0">
                  <c:v>Asian</c:v>
                </c:pt>
              </c:strCache>
            </c:strRef>
          </c:tx>
          <c:cat>
            <c:numRef>
              <c:f>'Conven by Time'!$B$5:$X$5</c:f>
              <c:numCache>
                <c:formatCode>General</c:formatCode>
                <c:ptCount val="2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numCache>
            </c:numRef>
          </c:cat>
          <c:val>
            <c:numRef>
              <c:f>'Conven by Time'!$B$8:$X$8</c:f>
              <c:numCache>
                <c:formatCode>General</c:formatCode>
                <c:ptCount val="23"/>
                <c:pt idx="0">
                  <c:v>0.60679611650485443</c:v>
                </c:pt>
                <c:pt idx="1">
                  <c:v>0.5726141078838175</c:v>
                </c:pt>
                <c:pt idx="2">
                  <c:v>0.49373302854448631</c:v>
                </c:pt>
                <c:pt idx="3">
                  <c:v>0.45499496765702674</c:v>
                </c:pt>
                <c:pt idx="4">
                  <c:v>0.46246310903553994</c:v>
                </c:pt>
                <c:pt idx="5">
                  <c:v>0.55375399999999997</c:v>
                </c:pt>
                <c:pt idx="6">
                  <c:v>0.67593790289133071</c:v>
                </c:pt>
                <c:pt idx="7">
                  <c:v>0.84332652870254721</c:v>
                </c:pt>
                <c:pt idx="8">
                  <c:v>0.9818284533838576</c:v>
                </c:pt>
                <c:pt idx="9">
                  <c:v>1.0574603410912595</c:v>
                </c:pt>
                <c:pt idx="10">
                  <c:v>1.167653578019261</c:v>
                </c:pt>
                <c:pt idx="11">
                  <c:v>1.1719823710096851</c:v>
                </c:pt>
                <c:pt idx="12">
                  <c:v>1.1609691534804953</c:v>
                </c:pt>
                <c:pt idx="13">
                  <c:v>1.0915124888143897</c:v>
                </c:pt>
                <c:pt idx="14">
                  <c:v>0.94504737572949937</c:v>
                </c:pt>
                <c:pt idx="15">
                  <c:v>0.93394554747294634</c:v>
                </c:pt>
                <c:pt idx="16">
                  <c:v>1.0124548396569506</c:v>
                </c:pt>
                <c:pt idx="17">
                  <c:v>1.0259982077000072</c:v>
                </c:pt>
                <c:pt idx="18">
                  <c:v>1.0673365252089673</c:v>
                </c:pt>
                <c:pt idx="19">
                  <c:v>1.0946773659194822</c:v>
                </c:pt>
                <c:pt idx="20">
                  <c:v>1.1059511198038261</c:v>
                </c:pt>
                <c:pt idx="21">
                  <c:v>1.0181721080692989</c:v>
                </c:pt>
                <c:pt idx="22">
                  <c:v>1.1037792143396441</c:v>
                </c:pt>
              </c:numCache>
            </c:numRef>
          </c:val>
          <c:smooth val="0"/>
          <c:extLst>
            <c:ext xmlns:c16="http://schemas.microsoft.com/office/drawing/2014/chart" uri="{C3380CC4-5D6E-409C-BE32-E72D297353CC}">
              <c16:uniqueId val="{00000002-777D-4CE0-A36F-0BE593BAEB43}"/>
            </c:ext>
          </c:extLst>
        </c:ser>
        <c:dLbls>
          <c:showLegendKey val="0"/>
          <c:showVal val="0"/>
          <c:showCatName val="0"/>
          <c:showSerName val="0"/>
          <c:showPercent val="0"/>
          <c:showBubbleSize val="0"/>
        </c:dLbls>
        <c:marker val="1"/>
        <c:smooth val="0"/>
        <c:axId val="258537840"/>
        <c:axId val="258538624"/>
      </c:lineChart>
      <c:catAx>
        <c:axId val="258537840"/>
        <c:scaling>
          <c:orientation val="minMax"/>
        </c:scaling>
        <c:delete val="0"/>
        <c:axPos val="b"/>
        <c:numFmt formatCode="General" sourceLinked="1"/>
        <c:majorTickMark val="none"/>
        <c:minorTickMark val="none"/>
        <c:tickLblPos val="nextTo"/>
        <c:txPr>
          <a:bodyPr/>
          <a:lstStyle/>
          <a:p>
            <a:pPr>
              <a:defRPr sz="1400">
                <a:solidFill>
                  <a:schemeClr val="tx1"/>
                </a:solidFill>
              </a:defRPr>
            </a:pPr>
            <a:endParaRPr lang="en-US"/>
          </a:p>
        </c:txPr>
        <c:crossAx val="258538624"/>
        <c:crosses val="autoZero"/>
        <c:auto val="1"/>
        <c:lblAlgn val="ctr"/>
        <c:lblOffset val="100"/>
        <c:tickLblSkip val="2"/>
        <c:tickMarkSkip val="1"/>
        <c:noMultiLvlLbl val="0"/>
      </c:catAx>
      <c:valAx>
        <c:axId val="258538624"/>
        <c:scaling>
          <c:orientation val="minMax"/>
        </c:scaling>
        <c:delete val="0"/>
        <c:axPos val="l"/>
        <c:majorGridlines/>
        <c:title>
          <c:tx>
            <c:rich>
              <a:bodyPr/>
              <a:lstStyle/>
              <a:p>
                <a:pPr>
                  <a:defRPr sz="1400"/>
                </a:pPr>
                <a:r>
                  <a:rPr lang="en-US" sz="1400"/>
                  <a:t>Loan-Denial Ratio</a:t>
                </a:r>
              </a:p>
            </c:rich>
          </c:tx>
          <c:overlay val="0"/>
        </c:title>
        <c:numFmt formatCode="General" sourceLinked="1"/>
        <c:majorTickMark val="none"/>
        <c:minorTickMark val="none"/>
        <c:tickLblPos val="nextTo"/>
        <c:crossAx val="258537840"/>
        <c:crosses val="autoZero"/>
        <c:crossBetween val="between"/>
      </c:valAx>
      <c:spPr>
        <a:ln>
          <a:solidFill>
            <a:schemeClr val="tx1"/>
          </a:solidFill>
        </a:ln>
      </c:spPr>
    </c:plotArea>
    <c:legend>
      <c:legendPos val="b"/>
      <c:overlay val="0"/>
      <c:spPr>
        <a:ln>
          <a:solidFill>
            <a:srgbClr val="000000"/>
          </a:solidFill>
        </a:ln>
      </c:spPr>
      <c:txPr>
        <a:bodyPr/>
        <a:lstStyle/>
        <a:p>
          <a:pPr>
            <a:defRPr sz="1400"/>
          </a:pPr>
          <a:endParaRPr lang="en-US"/>
        </a:p>
      </c:txPr>
    </c:legend>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drawing1.xml><?xml version="1.0" encoding="utf-8"?>
<c:userShapes xmlns:c="http://schemas.openxmlformats.org/drawingml/2006/chart">
  <cdr:relSizeAnchor xmlns:cdr="http://schemas.openxmlformats.org/drawingml/2006/chartDrawing">
    <cdr:from>
      <cdr:x>0.53044</cdr:x>
      <cdr:y>0.07704</cdr:y>
    </cdr:from>
    <cdr:to>
      <cdr:x>0.5327</cdr:x>
      <cdr:y>0.87719</cdr:y>
    </cdr:to>
    <cdr:sp macro="" textlink="">
      <cdr:nvSpPr>
        <cdr:cNvPr id="4" name="Straight Connector 3"/>
        <cdr:cNvSpPr/>
      </cdr:nvSpPr>
      <cdr:spPr>
        <a:xfrm xmlns:a="http://schemas.openxmlformats.org/drawingml/2006/main" rot="5400000" flipH="1">
          <a:off x="2092072" y="2994457"/>
          <a:ext cx="5038327" cy="19605"/>
        </a:xfrm>
        <a:prstGeom xmlns:a="http://schemas.openxmlformats.org/drawingml/2006/main" prst="line">
          <a:avLst/>
        </a:prstGeom>
        <a:ln xmlns:a="http://schemas.openxmlformats.org/drawingml/2006/main" w="1270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0.62791</cdr:x>
      <cdr:y>0.76469</cdr:y>
    </cdr:from>
    <cdr:to>
      <cdr:x>0.88839</cdr:x>
      <cdr:y>0.87036</cdr:y>
    </cdr:to>
    <cdr:sp macro="" textlink="">
      <cdr:nvSpPr>
        <cdr:cNvPr id="5" name="TextBox 4"/>
        <cdr:cNvSpPr txBox="1"/>
      </cdr:nvSpPr>
      <cdr:spPr>
        <a:xfrm xmlns:a="http://schemas.openxmlformats.org/drawingml/2006/main">
          <a:off x="5439924" y="4809384"/>
          <a:ext cx="2256681" cy="664590"/>
        </a:xfrm>
        <a:prstGeom xmlns:a="http://schemas.openxmlformats.org/drawingml/2006/main" prst="rect">
          <a:avLst/>
        </a:prstGeom>
        <a:ln xmlns:a="http://schemas.openxmlformats.org/drawingml/2006/main" w="9525">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600"/>
            <a:t>New </a:t>
          </a:r>
          <a:r>
            <a:rPr lang="en-US" sz="1600" baseline="0"/>
            <a:t>Rules for Reporting Race and Ethnicity</a:t>
          </a:r>
          <a:endParaRPr lang="en-US" sz="1600"/>
        </a:p>
      </cdr:txBody>
    </cdr:sp>
  </cdr:relSizeAnchor>
  <cdr:relSizeAnchor xmlns:cdr="http://schemas.openxmlformats.org/drawingml/2006/chartDrawing">
    <cdr:from>
      <cdr:x>0.53869</cdr:x>
      <cdr:y>0.80873</cdr:y>
    </cdr:from>
    <cdr:to>
      <cdr:x>0.62638</cdr:x>
      <cdr:y>0.81599</cdr:y>
    </cdr:to>
    <cdr:sp macro="" textlink="">
      <cdr:nvSpPr>
        <cdr:cNvPr id="13" name="Straight Arrow Connector 12"/>
        <cdr:cNvSpPr/>
      </cdr:nvSpPr>
      <cdr:spPr>
        <a:xfrm xmlns:a="http://schemas.openxmlformats.org/drawingml/2006/main" rot="10800000">
          <a:off x="4673002" y="5092343"/>
          <a:ext cx="760721" cy="4571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08D3D-B115-4E99-AA95-1DCDCDDF553B}" type="datetimeFigureOut">
              <a:rPr lang="en-US" smtClean="0"/>
              <a:t>8/4/2020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4A0B1-5EC6-416D-9118-A7716BE06E38}" type="slidenum">
              <a:rPr lang="en-US" smtClean="0"/>
              <a:t>‹#›</a:t>
            </a:fld>
            <a:endParaRPr lang="en-US"/>
          </a:p>
        </p:txBody>
      </p:sp>
    </p:spTree>
    <p:extLst>
      <p:ext uri="{BB962C8B-B14F-4D97-AF65-F5344CB8AC3E}">
        <p14:creationId xmlns:p14="http://schemas.microsoft.com/office/powerpoint/2010/main" val="2219638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B4A0B1-5EC6-416D-9118-A7716BE06E38}" type="slidenum">
              <a:rPr lang="en-US" smtClean="0"/>
              <a:t>6</a:t>
            </a:fld>
            <a:endParaRPr lang="en-US"/>
          </a:p>
        </p:txBody>
      </p:sp>
    </p:spTree>
    <p:extLst>
      <p:ext uri="{BB962C8B-B14F-4D97-AF65-F5344CB8AC3E}">
        <p14:creationId xmlns:p14="http://schemas.microsoft.com/office/powerpoint/2010/main" val="364839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3A37CEC-7077-472B-B229-B3F59B76F0B9}" type="datetimeFigureOut">
              <a:rPr lang="en-US" smtClean="0"/>
              <a:pPr/>
              <a:t>8/4/2020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E3A02AE-C018-4408-B725-E04AE05295EC}"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A37CEC-7077-472B-B229-B3F59B76F0B9}"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A02AE-C018-4408-B725-E04AE05295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A37CEC-7077-472B-B229-B3F59B76F0B9}"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A02AE-C018-4408-B725-E04AE05295EC}"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3A37CEC-7077-472B-B229-B3F59B76F0B9}"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A02AE-C018-4408-B725-E04AE05295EC}"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3A37CEC-7077-472B-B229-B3F59B76F0B9}" type="datetimeFigureOut">
              <a:rPr lang="en-US" smtClean="0"/>
              <a:pPr/>
              <a:t>8/4/2020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E3A02AE-C018-4408-B725-E04AE05295EC}"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3A37CEC-7077-472B-B229-B3F59B76F0B9}"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A02AE-C018-4408-B725-E04AE05295EC}"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3A37CEC-7077-472B-B229-B3F59B76F0B9}" type="datetimeFigureOut">
              <a:rPr lang="en-US" smtClean="0"/>
              <a:pPr/>
              <a:t>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A02AE-C018-4408-B725-E04AE05295EC}"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3A37CEC-7077-472B-B229-B3F59B76F0B9}" type="datetimeFigureOut">
              <a:rPr lang="en-US" smtClean="0"/>
              <a:pPr/>
              <a:t>8/4/2020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A02AE-C018-4408-B725-E04AE05295EC}"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37CEC-7077-472B-B229-B3F59B76F0B9}" type="datetimeFigureOut">
              <a:rPr lang="en-US" smtClean="0"/>
              <a:pPr/>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A02AE-C018-4408-B725-E04AE05295EC}"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3A37CEC-7077-472B-B229-B3F59B76F0B9}"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A02AE-C018-4408-B725-E04AE05295E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3A37CEC-7077-472B-B229-B3F59B76F0B9}"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A02AE-C018-4408-B725-E04AE05295E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3A37CEC-7077-472B-B229-B3F59B76F0B9}" type="datetimeFigureOut">
              <a:rPr lang="en-US" smtClean="0"/>
              <a:pPr/>
              <a:t>8/4/2020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E3A02AE-C018-4408-B725-E04AE05295EC}"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10.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0.bin"/><Relationship Id="rId4" Type="http://schemas.openxmlformats.org/officeDocument/2006/relationships/image" Target="../media/image14.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wmf"/><Relationship Id="rId4" Type="http://schemas.openxmlformats.org/officeDocument/2006/relationships/image" Target="../media/image16.wmf"/></Relationships>
</file>

<file path=ppt/slides/_rels/slide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federalreserve.gov/boarddocs/rptcongress/creditscore/creditscore.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914400" y="2590800"/>
            <a:ext cx="8001000" cy="1281112"/>
          </a:xfrm>
          <a:prstGeom prst="rect">
            <a:avLst/>
          </a:prstGeom>
        </p:spPr>
        <p:txBody>
          <a:bodyPr vert="horz" anchor="t" anchorCtr="0">
            <a:normAutofit/>
          </a:bodyPr>
          <a:lstStyle>
            <a:lvl1pPr algn="r" rtl="0" eaLnBrk="1" latinLnBrk="0" hangingPunct="1">
              <a:spcBef>
                <a:spcPct val="0"/>
              </a:spcBef>
              <a:buNone/>
              <a:defRPr kumimoji="0" sz="3200" kern="1200">
                <a:solidFill>
                  <a:schemeClr val="tx1"/>
                </a:solidFill>
                <a:latin typeface="+mj-lt"/>
                <a:ea typeface="+mj-ea"/>
                <a:cs typeface="+mj-cs"/>
              </a:defRPr>
            </a:lvl1pPr>
          </a:lstStyle>
          <a:p>
            <a:pPr algn="l"/>
            <a:r>
              <a:rPr lang="en-US" dirty="0"/>
              <a:t>ECN741:  Urban Economics</a:t>
            </a:r>
          </a:p>
        </p:txBody>
      </p:sp>
      <p:sp>
        <p:nvSpPr>
          <p:cNvPr id="2" name="TextBox 1"/>
          <p:cNvSpPr>
            <a:spLocks noGrp="1"/>
          </p:cNvSpPr>
          <p:nvPr>
            <p:ph type="ctrTitle"/>
          </p:nvPr>
        </p:nvSpPr>
        <p:spPr/>
        <p:txBody>
          <a:bodyPr>
            <a:normAutofit/>
          </a:bodyPr>
          <a:lstStyle/>
          <a:p>
            <a:r>
              <a:rPr lang="en-US" sz="4000" dirty="0"/>
              <a:t>Mortgage Discrimination </a:t>
            </a:r>
          </a:p>
        </p:txBody>
      </p:sp>
      <p:sp>
        <p:nvSpPr>
          <p:cNvPr id="3" name="Subtitle"/>
          <p:cNvSpPr>
            <a:spLocks noGrp="1"/>
          </p:cNvSpPr>
          <p:nvPr>
            <p:ph type="subTitle" idx="1"/>
          </p:nvPr>
        </p:nvSpPr>
        <p:spPr>
          <a:xfrm>
            <a:off x="1219200" y="5124450"/>
            <a:ext cx="7010400" cy="533400"/>
          </a:xfrm>
        </p:spPr>
        <p:txBody>
          <a:bodyPr>
            <a:noAutofit/>
          </a:bodyPr>
          <a:lstStyle/>
          <a:p>
            <a:r>
              <a:rPr lang="en-US" sz="1600" dirty="0"/>
              <a:t>Based on the framework in </a:t>
            </a:r>
          </a:p>
          <a:p>
            <a:r>
              <a:rPr lang="en-US" sz="1600" dirty="0"/>
              <a:t>Ross and Yinger, </a:t>
            </a:r>
            <a:r>
              <a:rPr lang="en-US" sz="1600" i="1" dirty="0"/>
              <a:t>The Color of Credit</a:t>
            </a:r>
            <a:r>
              <a:rPr lang="en-US" sz="1600" dirty="0"/>
              <a:t>, 2002</a:t>
            </a:r>
          </a:p>
        </p:txBody>
      </p:sp>
      <p:sp>
        <p:nvSpPr>
          <p:cNvPr id="5" name="TextBox 2"/>
          <p:cNvSpPr txBox="1"/>
          <p:nvPr/>
        </p:nvSpPr>
        <p:spPr>
          <a:xfrm>
            <a:off x="838200" y="6019800"/>
            <a:ext cx="7315200" cy="369332"/>
          </a:xfrm>
          <a:prstGeom prst="rect">
            <a:avLst/>
          </a:prstGeom>
          <a:noFill/>
        </p:spPr>
        <p:txBody>
          <a:bodyPr wrap="square" rtlCol="0">
            <a:spAutoFit/>
          </a:bodyPr>
          <a:lstStyle/>
          <a:p>
            <a:r>
              <a:rPr lang="en-US" dirty="0"/>
              <a:t>Professor John Yinger, The Maxwell School, Syracuse University, 2020</a:t>
            </a:r>
          </a:p>
        </p:txBody>
      </p:sp>
      <p:pic>
        <p:nvPicPr>
          <p:cNvPr id="1027"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078370" y="676656"/>
            <a:ext cx="922630" cy="92354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85000" lnSpcReduction="20000"/>
          </a:bodyPr>
          <a:lstStyle/>
          <a:p>
            <a:pPr algn="ctr">
              <a:buNone/>
            </a:pPr>
            <a:r>
              <a:rPr lang="en-US" sz="3300" b="1" dirty="0"/>
              <a:t>The Loan-Approval Decision</a:t>
            </a:r>
            <a:endParaRPr lang="en-US" sz="3300" dirty="0"/>
          </a:p>
          <a:p>
            <a:pPr>
              <a:buNone/>
            </a:pPr>
            <a:endParaRPr lang="en-US" dirty="0"/>
          </a:p>
          <a:p>
            <a:r>
              <a:rPr lang="en-US" b="1" dirty="0"/>
              <a:t>Definitions</a:t>
            </a:r>
            <a:endParaRPr lang="en-US" dirty="0"/>
          </a:p>
          <a:p>
            <a:pPr>
              <a:buNone/>
            </a:pPr>
            <a:r>
              <a:rPr lang="en-US" dirty="0"/>
              <a:t> </a:t>
            </a:r>
          </a:p>
          <a:p>
            <a:pPr lvl="1"/>
            <a:r>
              <a:rPr lang="en-US" i="1" dirty="0">
                <a:latin typeface="Times New Roman" pitchFamily="18" charset="0"/>
                <a:cs typeface="Times New Roman" pitchFamily="18" charset="0"/>
              </a:rPr>
              <a:t>L</a:t>
            </a:r>
            <a:r>
              <a:rPr lang="en-US" dirty="0"/>
              <a:t> =	 characteristics of the loan, such as its interest rate and loan-to-value 	ratio;</a:t>
            </a:r>
          </a:p>
          <a:p>
            <a:pPr lvl="1"/>
            <a:r>
              <a:rPr lang="en-US" i="1" dirty="0">
                <a:latin typeface="Times New Roman" pitchFamily="18" charset="0"/>
                <a:cs typeface="Times New Roman" pitchFamily="18" charset="0"/>
              </a:rPr>
              <a:t>A</a:t>
            </a:r>
            <a:r>
              <a:rPr lang="en-US" i="1" dirty="0"/>
              <a:t> </a:t>
            </a:r>
            <a:r>
              <a:rPr lang="en-US" dirty="0"/>
              <a:t>= characteristics of the applicant, such as his or her past credit 	problems;</a:t>
            </a:r>
          </a:p>
          <a:p>
            <a:pPr lvl="1"/>
            <a:r>
              <a:rPr lang="en-US" i="1" dirty="0">
                <a:latin typeface="Times New Roman" pitchFamily="18" charset="0"/>
                <a:cs typeface="Times New Roman" pitchFamily="18" charset="0"/>
              </a:rPr>
              <a:t>P</a:t>
            </a:r>
            <a:r>
              <a:rPr lang="en-US" i="1" dirty="0"/>
              <a:t> </a:t>
            </a:r>
            <a:r>
              <a:rPr lang="en-US" dirty="0"/>
              <a:t>= characteristics of the property, such as whether it is in a declining 	neighborhood;  and</a:t>
            </a:r>
          </a:p>
          <a:p>
            <a:pPr lvl="1"/>
            <a:r>
              <a:rPr lang="en-US" dirty="0">
                <a:latin typeface="Times New Roman" pitchFamily="18" charset="0"/>
                <a:cs typeface="Times New Roman" pitchFamily="18" charset="0"/>
              </a:rPr>
              <a:t>π</a:t>
            </a:r>
            <a:r>
              <a:rPr lang="en-US" dirty="0"/>
              <a:t> = loan profitability</a:t>
            </a:r>
          </a:p>
          <a:p>
            <a:pPr>
              <a:buNone/>
            </a:pPr>
            <a:endParaRPr lang="en-US" dirty="0"/>
          </a:p>
          <a:p>
            <a:r>
              <a:rPr lang="en-US" b="1" dirty="0"/>
              <a:t>Decision rule based on best available information</a:t>
            </a:r>
            <a:r>
              <a:rPr lang="en-US" dirty="0"/>
              <a:t> </a:t>
            </a:r>
          </a:p>
          <a:p>
            <a:pPr>
              <a:buNone/>
            </a:pPr>
            <a:endParaRPr lang="en-US" dirty="0"/>
          </a:p>
          <a:p>
            <a:pPr>
              <a:buNone/>
            </a:pPr>
            <a:r>
              <a:rPr lang="en-US" dirty="0"/>
              <a:t> </a:t>
            </a:r>
          </a:p>
          <a:p>
            <a:endParaRPr lang="en-US" dirty="0"/>
          </a:p>
        </p:txBody>
      </p:sp>
      <p:graphicFrame>
        <p:nvGraphicFramePr>
          <p:cNvPr id="25601"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4204261968"/>
              </p:ext>
            </p:extLst>
          </p:nvPr>
        </p:nvGraphicFramePr>
        <p:xfrm>
          <a:off x="2466975" y="5431965"/>
          <a:ext cx="3629025" cy="968835"/>
        </p:xfrm>
        <a:graphic>
          <a:graphicData uri="http://schemas.openxmlformats.org/presentationml/2006/ole">
            <mc:AlternateContent xmlns:mc="http://schemas.openxmlformats.org/markup-compatibility/2006">
              <mc:Choice xmlns:v="urn:schemas-microsoft-com:vml" Requires="v">
                <p:oleObj spid="_x0000_s25668" name="Equation" r:id="rId3" imgW="2108200" imgH="558800" progId="Equation.DSMT4">
                  <p:embed/>
                </p:oleObj>
              </mc:Choice>
              <mc:Fallback>
                <p:oleObj name="Equation" r:id="rId3" imgW="2108200" imgH="5588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6975" y="5431965"/>
                        <a:ext cx="3629025" cy="9688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lstStyle/>
          <a:p>
            <a:pPr algn="ctr">
              <a:buNone/>
            </a:pPr>
            <a:r>
              <a:rPr lang="en-US" sz="2800" b="1" dirty="0"/>
              <a:t>The Loan-Approval Decision, 2</a:t>
            </a:r>
          </a:p>
          <a:p>
            <a:endParaRPr lang="en-US" sz="2400" dirty="0"/>
          </a:p>
          <a:p>
            <a:r>
              <a:rPr lang="en-US" b="1" dirty="0"/>
              <a:t>Decision rule based on incomplete statistical model</a:t>
            </a:r>
            <a:endParaRPr lang="en-US" dirty="0"/>
          </a:p>
          <a:p>
            <a:pPr>
              <a:buNone/>
            </a:pPr>
            <a:r>
              <a:rPr lang="en-US" dirty="0"/>
              <a:t> </a:t>
            </a:r>
          </a:p>
          <a:p>
            <a:pPr>
              <a:buNone/>
            </a:pPr>
            <a:endParaRPr lang="en-US" dirty="0"/>
          </a:p>
          <a:p>
            <a:r>
              <a:rPr lang="en-US" dirty="0"/>
              <a:t>or</a:t>
            </a:r>
          </a:p>
          <a:p>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CB1254B9-DD1B-45B1-BA01-2A8AE4E4E014}"/>
              </a:ext>
            </a:extLst>
          </p:cNvPr>
          <p:cNvGrpSpPr/>
          <p:nvPr/>
        </p:nvGrpSpPr>
        <p:grpSpPr>
          <a:xfrm>
            <a:off x="1152525" y="2943225"/>
            <a:ext cx="7153275" cy="2485375"/>
            <a:chOff x="1152525" y="2943225"/>
            <a:chExt cx="7153275" cy="2485375"/>
          </a:xfrm>
        </p:grpSpPr>
        <p:graphicFrame>
          <p:nvGraphicFramePr>
            <p:cNvPr id="24577"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724828017"/>
                </p:ext>
              </p:extLst>
            </p:nvPr>
          </p:nvGraphicFramePr>
          <p:xfrm>
            <a:off x="2219325" y="2943225"/>
            <a:ext cx="3691987" cy="942975"/>
          </p:xfrm>
          <a:graphic>
            <a:graphicData uri="http://schemas.openxmlformats.org/presentationml/2006/ole">
              <mc:AlternateContent xmlns:mc="http://schemas.openxmlformats.org/markup-compatibility/2006">
                <mc:Choice xmlns:v="urn:schemas-microsoft-com:vml" Requires="v">
                  <p:oleObj spid="_x0000_s24712" name="Equation" r:id="rId3" imgW="2197100" imgH="558800" progId="Equation.DSMT4">
                    <p:embed/>
                  </p:oleObj>
                </mc:Choice>
                <mc:Fallback>
                  <p:oleObj name="Equation" r:id="rId3" imgW="2197100" imgH="5588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9325" y="2943225"/>
                          <a:ext cx="3691987"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9"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970658955"/>
                </p:ext>
              </p:extLst>
            </p:nvPr>
          </p:nvGraphicFramePr>
          <p:xfrm>
            <a:off x="1152525" y="4467226"/>
            <a:ext cx="7153275" cy="961374"/>
          </p:xfrm>
          <a:graphic>
            <a:graphicData uri="http://schemas.openxmlformats.org/presentationml/2006/ole">
              <mc:AlternateContent xmlns:mc="http://schemas.openxmlformats.org/markup-compatibility/2006">
                <mc:Choice xmlns:v="urn:schemas-microsoft-com:vml" Requires="v">
                  <p:oleObj spid="_x0000_s24713" name="Equation" r:id="rId5" imgW="4178300" imgH="558800" progId="Equation.DSMT4">
                    <p:embed/>
                  </p:oleObj>
                </mc:Choice>
                <mc:Fallback>
                  <p:oleObj name="Equation" r:id="rId5" imgW="4178300" imgH="5588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2525" y="4467226"/>
                          <a:ext cx="7153275" cy="9613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lstStyle/>
          <a:p>
            <a:pPr algn="ctr">
              <a:buNone/>
            </a:pPr>
            <a:r>
              <a:rPr lang="en-US" sz="2800" b="1" dirty="0"/>
              <a:t>Formal Definitions of Discrimination</a:t>
            </a:r>
            <a:r>
              <a:rPr lang="en-US" dirty="0"/>
              <a:t> </a:t>
            </a:r>
          </a:p>
          <a:p>
            <a:pPr>
              <a:buNone/>
            </a:pPr>
            <a:endParaRPr lang="en-US" dirty="0"/>
          </a:p>
          <a:p>
            <a:r>
              <a:rPr lang="en-US" b="1" dirty="0"/>
              <a:t>Disparate-Treatment Discrimination</a:t>
            </a:r>
            <a:endParaRPr lang="en-US" dirty="0"/>
          </a:p>
          <a:p>
            <a:pPr>
              <a:buNone/>
            </a:pPr>
            <a:endParaRPr lang="en-US" dirty="0"/>
          </a:p>
          <a:p>
            <a:pPr lvl="1"/>
            <a:r>
              <a:rPr lang="en-US" dirty="0"/>
              <a:t>This type of discrimination exists if membership in a protected class (= </a:t>
            </a:r>
            <a:r>
              <a:rPr lang="en-US" i="1" dirty="0">
                <a:latin typeface="Times New Roman" pitchFamily="18" charset="0"/>
                <a:cs typeface="Times New Roman" pitchFamily="18" charset="0"/>
              </a:rPr>
              <a:t>M</a:t>
            </a:r>
            <a:r>
              <a:rPr lang="en-US" dirty="0"/>
              <a:t>) affects the accept/reject decision after controlling for </a:t>
            </a:r>
            <a:r>
              <a:rPr lang="en-US" i="1" dirty="0">
                <a:latin typeface="Times New Roman" pitchFamily="18" charset="0"/>
                <a:cs typeface="Times New Roman" pitchFamily="18" charset="0"/>
              </a:rPr>
              <a:t>L, A</a:t>
            </a:r>
            <a:r>
              <a:rPr lang="en-US" dirty="0"/>
              <a:t>, and </a:t>
            </a:r>
            <a:r>
              <a:rPr lang="en-US" i="1" dirty="0">
                <a:latin typeface="Times New Roman" pitchFamily="18" charset="0"/>
                <a:cs typeface="Times New Roman" pitchFamily="18" charset="0"/>
              </a:rPr>
              <a:t>P</a:t>
            </a:r>
            <a:r>
              <a:rPr lang="en-US" dirty="0"/>
              <a:t>.</a:t>
            </a:r>
          </a:p>
          <a:p>
            <a:endParaRPr lang="en-US" dirty="0"/>
          </a:p>
        </p:txBody>
      </p:sp>
      <p:graphicFrame>
        <p:nvGraphicFramePr>
          <p:cNvPr id="23553"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4085134338"/>
              </p:ext>
            </p:extLst>
          </p:nvPr>
        </p:nvGraphicFramePr>
        <p:xfrm>
          <a:off x="1106261" y="4724400"/>
          <a:ext cx="7199539" cy="838200"/>
        </p:xfrm>
        <a:graphic>
          <a:graphicData uri="http://schemas.openxmlformats.org/presentationml/2006/ole">
            <mc:AlternateContent xmlns:mc="http://schemas.openxmlformats.org/markup-compatibility/2006">
              <mc:Choice xmlns:v="urn:schemas-microsoft-com:vml" Requires="v">
                <p:oleObj spid="_x0000_s23620" name="Equation" r:id="rId3" imgW="4584700" imgH="533400" progId="Equation.DSMT4">
                  <p:embed/>
                </p:oleObj>
              </mc:Choice>
              <mc:Fallback>
                <p:oleObj name="Equation" r:id="rId3" imgW="4584700" imgH="5334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261" y="4724400"/>
                        <a:ext cx="7199539"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r>
              <a:rPr lang="en-US" b="1" dirty="0"/>
              <a:t>Disparate-Impact Discrimination</a:t>
            </a:r>
            <a:endParaRPr lang="en-US" dirty="0"/>
          </a:p>
          <a:p>
            <a:pPr>
              <a:buNone/>
            </a:pPr>
            <a:endParaRPr lang="en-US" dirty="0"/>
          </a:p>
          <a:p>
            <a:pPr lvl="1"/>
            <a:r>
              <a:rPr lang="en-US" dirty="0"/>
              <a:t>This type of discrimination is buried in the difference between </a:t>
            </a:r>
            <a:r>
              <a:rPr lang="el-GR" i="1" dirty="0">
                <a:latin typeface="Times New Roman" pitchFamily="18" charset="0"/>
                <a:cs typeface="Times New Roman" pitchFamily="18" charset="0"/>
              </a:rPr>
              <a:t>π</a:t>
            </a:r>
            <a:r>
              <a:rPr lang="en-US" i="1" baseline="30000" dirty="0">
                <a:latin typeface="Times New Roman" pitchFamily="18" charset="0"/>
                <a:cs typeface="Times New Roman" pitchFamily="18" charset="0"/>
              </a:rPr>
              <a:t>E</a:t>
            </a:r>
            <a:r>
              <a:rPr lang="en-US" dirty="0"/>
              <a:t> and </a:t>
            </a:r>
            <a:r>
              <a:rPr lang="el-GR" i="1" dirty="0">
                <a:latin typeface="Times New Roman" pitchFamily="18" charset="0"/>
                <a:cs typeface="Times New Roman" pitchFamily="18" charset="0"/>
              </a:rPr>
              <a:t>π</a:t>
            </a:r>
            <a:r>
              <a:rPr lang="en-US" dirty="0"/>
              <a:t>.</a:t>
            </a:r>
          </a:p>
          <a:p>
            <a:pPr>
              <a:buNone/>
            </a:pPr>
            <a:endParaRPr lang="en-US" dirty="0"/>
          </a:p>
          <a:p>
            <a:pPr lvl="1"/>
            <a:r>
              <a:rPr lang="en-US" dirty="0"/>
              <a:t>A difference between </a:t>
            </a:r>
            <a:r>
              <a:rPr lang="el-GR" i="1" dirty="0">
                <a:latin typeface="Times New Roman" pitchFamily="18" charset="0"/>
                <a:cs typeface="Times New Roman" pitchFamily="18" charset="0"/>
              </a:rPr>
              <a:t>π</a:t>
            </a:r>
            <a:r>
              <a:rPr lang="en-US" i="1" baseline="30000" dirty="0">
                <a:latin typeface="Times New Roman" pitchFamily="18" charset="0"/>
                <a:cs typeface="Times New Roman" pitchFamily="18" charset="0"/>
              </a:rPr>
              <a:t>E</a:t>
            </a:r>
            <a:r>
              <a:rPr lang="en-US" dirty="0"/>
              <a:t> and </a:t>
            </a:r>
            <a:r>
              <a:rPr lang="el-GR" i="1" dirty="0">
                <a:latin typeface="Times New Roman" pitchFamily="18" charset="0"/>
                <a:cs typeface="Times New Roman" pitchFamily="18" charset="0"/>
              </a:rPr>
              <a:t>π</a:t>
            </a:r>
            <a:r>
              <a:rPr lang="en-US" dirty="0"/>
              <a:t> implies that the lender is using criteria that, to some degree, are not related to loan profitability.</a:t>
            </a:r>
          </a:p>
          <a:p>
            <a:pPr>
              <a:buNone/>
            </a:pPr>
            <a:endParaRPr lang="en-US" dirty="0"/>
          </a:p>
          <a:p>
            <a:pPr lvl="1"/>
            <a:r>
              <a:rPr lang="en-US" dirty="0"/>
              <a:t>For </a:t>
            </a:r>
            <a:r>
              <a:rPr lang="en-US" b="1" dirty="0"/>
              <a:t>disparate-impact discrimination </a:t>
            </a:r>
            <a:r>
              <a:rPr lang="en-US" dirty="0"/>
              <a:t>to exist, the criteria leading to this difference must be particularly unfavorable to applicants in a protected class.</a:t>
            </a:r>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sz="2800" b="1" dirty="0"/>
              <a:t>Outline of Class</a:t>
            </a:r>
          </a:p>
          <a:p>
            <a:pPr>
              <a:buNone/>
            </a:pPr>
            <a:endParaRPr lang="en-US" dirty="0"/>
          </a:p>
          <a:p>
            <a:r>
              <a:rPr lang="en-US" dirty="0"/>
              <a:t>1. Formal Definitions of Discrimination</a:t>
            </a:r>
          </a:p>
          <a:p>
            <a:endParaRPr lang="en-US" dirty="0"/>
          </a:p>
          <a:p>
            <a:r>
              <a:rPr lang="en-US" dirty="0">
                <a:solidFill>
                  <a:srgbClr val="FF0000"/>
                </a:solidFill>
              </a:rPr>
              <a:t>2. The Boston Fed Study</a:t>
            </a:r>
          </a:p>
          <a:p>
            <a:endParaRPr lang="en-US" dirty="0"/>
          </a:p>
          <a:p>
            <a:r>
              <a:rPr lang="en-US" dirty="0"/>
              <a:t>3.  Recent Cross-Section Studies</a:t>
            </a:r>
          </a:p>
          <a:p>
            <a:endParaRPr lang="en-US" dirty="0"/>
          </a:p>
          <a:p>
            <a:r>
              <a:rPr lang="en-US" dirty="0"/>
              <a:t>4. Blending  Loan Characteristics and Loan Performance Data to Obtain More Precise Estimates of Discrimination</a:t>
            </a:r>
          </a:p>
          <a:p>
            <a:endParaRPr lang="en-US" dirty="0"/>
          </a:p>
          <a:p>
            <a:endParaRPr lang="en-US" dirty="0"/>
          </a:p>
          <a:p>
            <a:endParaRPr lang="en-US" dirty="0"/>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1126379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a:xfrm>
            <a:off x="457200" y="1219200"/>
            <a:ext cx="8229600" cy="5410200"/>
          </a:xfrm>
        </p:spPr>
        <p:txBody>
          <a:bodyPr>
            <a:normAutofit fontScale="62500" lnSpcReduction="20000"/>
          </a:bodyPr>
          <a:lstStyle/>
          <a:p>
            <a:pPr algn="ctr">
              <a:buNone/>
            </a:pPr>
            <a:r>
              <a:rPr lang="en-US" sz="4500" b="1" dirty="0"/>
              <a:t>The Boston Fed Study (1990 Data)</a:t>
            </a:r>
            <a:endParaRPr lang="en-US" sz="4500" dirty="0"/>
          </a:p>
          <a:p>
            <a:r>
              <a:rPr lang="en-US" b="1" dirty="0"/>
              <a:t> </a:t>
            </a:r>
            <a:endParaRPr lang="en-US" dirty="0"/>
          </a:p>
          <a:p>
            <a:r>
              <a:rPr lang="en-US" b="1" dirty="0"/>
              <a:t>CONTROL VARIABLES IN THE BOSTON FED STUDY</a:t>
            </a:r>
            <a:endParaRPr lang="en-US" dirty="0"/>
          </a:p>
          <a:p>
            <a:pPr lvl="1"/>
            <a:r>
              <a:rPr lang="en-US" sz="2900" b="1" dirty="0"/>
              <a:t>Risk of Default			Loan Characteristics</a:t>
            </a:r>
            <a:endParaRPr lang="en-US" sz="2900" dirty="0"/>
          </a:p>
          <a:p>
            <a:pPr>
              <a:buNone/>
            </a:pPr>
            <a:r>
              <a:rPr lang="en-US" dirty="0"/>
              <a:t>	      Housing Expense/Income	 		     Two- to Four-Family House</a:t>
            </a:r>
          </a:p>
          <a:p>
            <a:pPr>
              <a:buNone/>
            </a:pPr>
            <a:r>
              <a:rPr lang="en-US" dirty="0"/>
              <a:t>	       Total Debt Payments/Income	 	      Lender ID</a:t>
            </a:r>
          </a:p>
          <a:p>
            <a:pPr>
              <a:buNone/>
            </a:pPr>
            <a:r>
              <a:rPr lang="en-US" dirty="0"/>
              <a:t>	       Net Wealth  </a:t>
            </a:r>
          </a:p>
          <a:p>
            <a:pPr>
              <a:buNone/>
            </a:pPr>
            <a:r>
              <a:rPr lang="en-US" dirty="0"/>
              <a:t>	       Consumer Credit History</a:t>
            </a:r>
          </a:p>
          <a:p>
            <a:pPr>
              <a:buNone/>
            </a:pPr>
            <a:r>
              <a:rPr lang="en-US" dirty="0"/>
              <a:t>	       Mortgage Credit History</a:t>
            </a:r>
          </a:p>
          <a:p>
            <a:pPr>
              <a:buNone/>
            </a:pPr>
            <a:r>
              <a:rPr lang="en-US" dirty="0"/>
              <a:t>	       Public Record History</a:t>
            </a:r>
          </a:p>
          <a:p>
            <a:pPr>
              <a:buNone/>
            </a:pPr>
            <a:r>
              <a:rPr lang="en-US" dirty="0"/>
              <a:t>	       Probability of Unemployment</a:t>
            </a:r>
          </a:p>
          <a:p>
            <a:pPr>
              <a:buNone/>
            </a:pPr>
            <a:r>
              <a:rPr lang="en-US" dirty="0"/>
              <a:t>	       Self-Employed</a:t>
            </a:r>
          </a:p>
          <a:p>
            <a:pPr>
              <a:buNone/>
            </a:pPr>
            <a:r>
              <a:rPr lang="en-US" dirty="0"/>
              <a:t>	       Loan/Appraised Value Is Low</a:t>
            </a:r>
          </a:p>
          <a:p>
            <a:pPr>
              <a:buNone/>
            </a:pPr>
            <a:r>
              <a:rPr lang="en-US" dirty="0"/>
              <a:t>	       Loan/Appraised Value Is Medium </a:t>
            </a:r>
          </a:p>
          <a:p>
            <a:pPr>
              <a:buNone/>
            </a:pPr>
            <a:r>
              <a:rPr lang="en-US" dirty="0"/>
              <a:t>	       Loan/Appraised Value Is High</a:t>
            </a:r>
          </a:p>
          <a:p>
            <a:pPr lvl="1"/>
            <a:r>
              <a:rPr lang="en-US" sz="2900" b="1" dirty="0"/>
              <a:t>Costs of  Default			Personal Characteristics</a:t>
            </a:r>
            <a:endParaRPr lang="en-US" sz="2900" dirty="0"/>
          </a:p>
          <a:p>
            <a:pPr>
              <a:buNone/>
            </a:pPr>
            <a:r>
              <a:rPr lang="en-US" dirty="0"/>
              <a:t>	       Denied Private Mortgage Insurance		      Black or Hispanic</a:t>
            </a:r>
          </a:p>
          <a:p>
            <a:pPr>
              <a:buNone/>
            </a:pPr>
            <a:r>
              <a:rPr lang="en-US" dirty="0"/>
              <a:t>	       Census Tract Dummies</a:t>
            </a:r>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lstStyle/>
          <a:p>
            <a:pPr algn="ctr">
              <a:buNone/>
            </a:pPr>
            <a:r>
              <a:rPr lang="en-US" sz="2800" b="1" dirty="0"/>
              <a:t>Criticisms of Boston Fed Study’s Methodology</a:t>
            </a:r>
          </a:p>
          <a:p>
            <a:pPr>
              <a:buNone/>
            </a:pPr>
            <a:endParaRPr lang="en-US" dirty="0"/>
          </a:p>
          <a:p>
            <a:r>
              <a:rPr lang="en-US" b="1" dirty="0"/>
              <a:t>Potential flaws</a:t>
            </a:r>
            <a:r>
              <a:rPr lang="en-US" dirty="0"/>
              <a:t> in the Boston Fed Study include:</a:t>
            </a:r>
          </a:p>
          <a:p>
            <a:pPr>
              <a:buNone/>
            </a:pPr>
            <a:r>
              <a:rPr lang="en-US" dirty="0"/>
              <a:t>	</a:t>
            </a:r>
          </a:p>
          <a:p>
            <a:pPr lvl="1"/>
            <a:r>
              <a:rPr lang="en-US" dirty="0"/>
              <a:t>omitted variables,</a:t>
            </a:r>
          </a:p>
          <a:p>
            <a:pPr lvl="1"/>
            <a:r>
              <a:rPr lang="en-US" dirty="0"/>
              <a:t>data errors in the explanatory variables,</a:t>
            </a:r>
          </a:p>
          <a:p>
            <a:pPr lvl="1"/>
            <a:r>
              <a:rPr lang="en-US" dirty="0" err="1"/>
              <a:t>mis</a:t>
            </a:r>
            <a:r>
              <a:rPr lang="en-US" dirty="0"/>
              <a:t>-classification in the dependent variable,</a:t>
            </a:r>
          </a:p>
          <a:p>
            <a:pPr lvl="1"/>
            <a:r>
              <a:rPr lang="en-US" dirty="0"/>
              <a:t>incorrect specification, and</a:t>
            </a:r>
          </a:p>
          <a:p>
            <a:pPr lvl="1"/>
            <a:r>
              <a:rPr lang="en-US" dirty="0"/>
              <a:t>endogenous explanatory variables.</a:t>
            </a:r>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lnSpcReduction="10000"/>
          </a:bodyPr>
          <a:lstStyle/>
          <a:p>
            <a:pPr algn="ctr">
              <a:buNone/>
            </a:pPr>
            <a:r>
              <a:rPr lang="en-US" sz="2800" b="1" dirty="0"/>
              <a:t>Ross and Yinger, </a:t>
            </a:r>
            <a:r>
              <a:rPr lang="en-US" sz="2800" b="1" i="1" dirty="0"/>
              <a:t>The Color of Credit </a:t>
            </a:r>
            <a:r>
              <a:rPr lang="en-US" sz="2800" b="1" dirty="0"/>
              <a:t>(2002)</a:t>
            </a:r>
          </a:p>
          <a:p>
            <a:endParaRPr lang="en-US" dirty="0"/>
          </a:p>
          <a:p>
            <a:r>
              <a:rPr lang="en-US" sz="2400" dirty="0"/>
              <a:t>R/Y investigate each of these potential flaws.</a:t>
            </a:r>
          </a:p>
          <a:p>
            <a:pPr>
              <a:buNone/>
            </a:pPr>
            <a:endParaRPr lang="en-US" sz="2400" dirty="0"/>
          </a:p>
          <a:p>
            <a:pPr lvl="1"/>
            <a:r>
              <a:rPr lang="en-US" sz="2400" dirty="0"/>
              <a:t>No legitimate data-cleaning exercise or revised statistical procedure has a significant impact on the estimated minority status coefficient (or its statistical significance)</a:t>
            </a:r>
          </a:p>
          <a:p>
            <a:pPr>
              <a:buNone/>
            </a:pPr>
            <a:endParaRPr lang="en-US" sz="2400" dirty="0"/>
          </a:p>
          <a:p>
            <a:pPr lvl="1"/>
            <a:r>
              <a:rPr lang="en-US" sz="2400" b="1" dirty="0"/>
              <a:t>They confirm the Boston Fed’s conclusion:</a:t>
            </a:r>
          </a:p>
          <a:p>
            <a:pPr lvl="1"/>
            <a:endParaRPr lang="en-US" sz="2400" dirty="0"/>
          </a:p>
          <a:p>
            <a:pPr marL="682625" indent="0">
              <a:buNone/>
            </a:pPr>
            <a:r>
              <a:rPr lang="en-US" sz="2400" dirty="0"/>
              <a:t>Blacks and Hispanics are 82% more likely than whites to be turned down for a loan, controlling for </a:t>
            </a:r>
            <a:r>
              <a:rPr lang="en-US" sz="2400" i="1" dirty="0"/>
              <a:t>L, A</a:t>
            </a:r>
            <a:r>
              <a:rPr lang="en-US" sz="2400" dirty="0"/>
              <a:t>, and </a:t>
            </a:r>
            <a:r>
              <a:rPr lang="en-US" sz="2400" i="1" dirty="0"/>
              <a:t>P.</a:t>
            </a:r>
            <a:r>
              <a:rPr lang="en-US" sz="2400" dirty="0"/>
              <a:t> </a:t>
            </a:r>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sz="2800" b="1" dirty="0"/>
              <a:t>R/Y’s Re-Interpretation of Boston Fed Study </a:t>
            </a:r>
            <a:endParaRPr lang="en-US" sz="2800" dirty="0"/>
          </a:p>
          <a:p>
            <a:pPr>
              <a:buNone/>
            </a:pPr>
            <a:endParaRPr lang="en-US" dirty="0"/>
          </a:p>
          <a:p>
            <a:r>
              <a:rPr lang="en-US" dirty="0"/>
              <a:t>The Boston Fed Study’s results could reflect</a:t>
            </a:r>
          </a:p>
          <a:p>
            <a:pPr>
              <a:buNone/>
            </a:pPr>
            <a:r>
              <a:rPr lang="en-US" dirty="0"/>
              <a:t> </a:t>
            </a:r>
          </a:p>
          <a:p>
            <a:pPr lvl="0"/>
            <a:r>
              <a:rPr lang="en-US" b="1" dirty="0"/>
              <a:t>Disparate-Treatment Discrimination</a:t>
            </a:r>
            <a:endParaRPr lang="en-US" dirty="0"/>
          </a:p>
          <a:p>
            <a:pPr>
              <a:buNone/>
            </a:pPr>
            <a:r>
              <a:rPr lang="en-US" dirty="0"/>
              <a:t> </a:t>
            </a:r>
          </a:p>
          <a:p>
            <a:pPr lvl="1"/>
            <a:r>
              <a:rPr lang="en-US" dirty="0"/>
              <a:t>If all lenders use the same underwriting standards, any group-based difference in treatment implies that the standards are applied differentially across groups.</a:t>
            </a:r>
          </a:p>
          <a:p>
            <a:pPr lvl="1"/>
            <a:endParaRPr lang="en-US" dirty="0"/>
          </a:p>
          <a:p>
            <a:r>
              <a:rPr lang="en-US" b="1" dirty="0"/>
              <a:t>Or</a:t>
            </a:r>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lnSpcReduction="10000"/>
          </a:bodyPr>
          <a:lstStyle/>
          <a:p>
            <a:pPr lvl="0"/>
            <a:r>
              <a:rPr lang="en-US" b="1" dirty="0"/>
              <a:t>Disparate-Impact Discrimination</a:t>
            </a:r>
            <a:endParaRPr lang="en-US" dirty="0"/>
          </a:p>
          <a:p>
            <a:pPr>
              <a:buNone/>
            </a:pPr>
            <a:endParaRPr lang="en-US" dirty="0"/>
          </a:p>
          <a:p>
            <a:pPr lvl="1"/>
            <a:r>
              <a:rPr lang="en-US" dirty="0"/>
              <a:t>A significant minority-status coefficient could arise if different lenders use different underwriting standards and deviations from average standards cannot be justified on the basis of business necessity.</a:t>
            </a:r>
          </a:p>
          <a:p>
            <a:pPr>
              <a:buNone/>
            </a:pPr>
            <a:endParaRPr lang="en-US" dirty="0"/>
          </a:p>
          <a:p>
            <a:pPr lvl="0"/>
            <a:r>
              <a:rPr lang="en-US" b="1" dirty="0"/>
              <a:t>Legitimate Variation in Underwriting Standards Across Lenders</a:t>
            </a:r>
            <a:endParaRPr lang="en-US" dirty="0"/>
          </a:p>
          <a:p>
            <a:pPr>
              <a:buNone/>
            </a:pPr>
            <a:r>
              <a:rPr lang="en-US" dirty="0"/>
              <a:t>	</a:t>
            </a:r>
          </a:p>
          <a:p>
            <a:pPr lvl="1"/>
            <a:r>
              <a:rPr lang="en-US" dirty="0"/>
              <a:t>A significant minority status coefficient could reflect non-discriminatory, cost-based differences in underwriting standards across lenders.</a:t>
            </a:r>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sz="2800" b="1" dirty="0"/>
              <a:t>Outline of Class</a:t>
            </a:r>
          </a:p>
          <a:p>
            <a:pPr>
              <a:buNone/>
            </a:pPr>
            <a:endParaRPr lang="en-US" dirty="0"/>
          </a:p>
          <a:p>
            <a:r>
              <a:rPr lang="en-US" dirty="0"/>
              <a:t>1. Formal Definition of Discrimination</a:t>
            </a:r>
          </a:p>
          <a:p>
            <a:endParaRPr lang="en-US" dirty="0"/>
          </a:p>
          <a:p>
            <a:r>
              <a:rPr lang="en-US" dirty="0"/>
              <a:t>2. The Boston Fed Study</a:t>
            </a:r>
          </a:p>
          <a:p>
            <a:endParaRPr lang="en-US" dirty="0"/>
          </a:p>
          <a:p>
            <a:r>
              <a:rPr lang="en-US" dirty="0"/>
              <a:t>3.  Recent Cross-Section Studies</a:t>
            </a:r>
          </a:p>
          <a:p>
            <a:endParaRPr lang="en-US" dirty="0"/>
          </a:p>
          <a:p>
            <a:r>
              <a:rPr lang="en-US" dirty="0"/>
              <a:t>4. Blending  Loan Characteristics and Loan Performance Data to Obtain More Precise Estimates of Discrimination</a:t>
            </a:r>
          </a:p>
          <a:p>
            <a:endParaRPr lang="en-US" dirty="0"/>
          </a:p>
          <a:p>
            <a:endParaRPr lang="en-US" dirty="0"/>
          </a:p>
          <a:p>
            <a:endParaRPr lang="en-US" dirty="0"/>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b="1" dirty="0"/>
              <a:t>Accounting for Variation in Underwriting Standards</a:t>
            </a:r>
          </a:p>
          <a:p>
            <a:pPr>
              <a:buNone/>
            </a:pPr>
            <a:r>
              <a:rPr lang="en-US" dirty="0"/>
              <a:t> </a:t>
            </a:r>
          </a:p>
          <a:p>
            <a:r>
              <a:rPr lang="en-US" dirty="0"/>
              <a:t>R/Y re-estimate the Boston Fed Study’s equations to account for potential variation in underwriting standards across lenders.</a:t>
            </a:r>
          </a:p>
          <a:p>
            <a:pPr>
              <a:buNone/>
            </a:pPr>
            <a:r>
              <a:rPr lang="en-US" dirty="0"/>
              <a:t> </a:t>
            </a:r>
          </a:p>
          <a:p>
            <a:pPr lvl="1"/>
            <a:r>
              <a:rPr lang="en-US" dirty="0"/>
              <a:t>Some regressions have interactions with characteristics of lenders’ portfolios.</a:t>
            </a:r>
          </a:p>
          <a:p>
            <a:pPr>
              <a:buNone/>
            </a:pPr>
            <a:r>
              <a:rPr lang="en-US" dirty="0"/>
              <a:t> </a:t>
            </a:r>
          </a:p>
          <a:p>
            <a:pPr lvl="1"/>
            <a:r>
              <a:rPr lang="en-US" dirty="0"/>
              <a:t>Some regressions allow different coefficients for different lenders.</a:t>
            </a:r>
          </a:p>
          <a:p>
            <a:pPr>
              <a:buNone/>
            </a:pPr>
            <a:endParaRPr lang="en-US" dirty="0"/>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lstStyle/>
          <a:p>
            <a:r>
              <a:rPr lang="en-US" b="1" dirty="0"/>
              <a:t>All methods yield the same two main results:</a:t>
            </a:r>
            <a:endParaRPr lang="en-US" dirty="0"/>
          </a:p>
          <a:p>
            <a:pPr>
              <a:buNone/>
            </a:pPr>
            <a:endParaRPr lang="en-US" dirty="0"/>
          </a:p>
          <a:p>
            <a:pPr lvl="1"/>
            <a:r>
              <a:rPr lang="en-US" dirty="0"/>
              <a:t>Underwriting weights differ significantly across lenders.</a:t>
            </a:r>
          </a:p>
          <a:p>
            <a:endParaRPr lang="en-US" dirty="0"/>
          </a:p>
          <a:p>
            <a:pPr lvl="1"/>
            <a:r>
              <a:rPr lang="en-US" dirty="0"/>
              <a:t>Accounting for this variation in underwriting weights </a:t>
            </a:r>
            <a:r>
              <a:rPr lang="en-US" u="sng" dirty="0"/>
              <a:t>has no significant impact on the estimated minority-white disparity in loan approval</a:t>
            </a:r>
            <a:r>
              <a:rPr lang="en-US" dirty="0"/>
              <a:t>.</a:t>
            </a:r>
          </a:p>
          <a:p>
            <a:pPr lvl="1"/>
            <a:endParaRPr lang="en-US" dirty="0"/>
          </a:p>
          <a:p>
            <a:pPr lvl="1"/>
            <a:r>
              <a:rPr lang="en-US" dirty="0"/>
              <a:t>Unless legitimate variation in underwriting weights is not linked to a lender’s portfolio, these results indicate that either disparate-treatment or disparate-impact discrimination exists.</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sz="2800" b="1" dirty="0"/>
              <a:t>Outline of Class</a:t>
            </a:r>
          </a:p>
          <a:p>
            <a:pPr>
              <a:buNone/>
            </a:pPr>
            <a:endParaRPr lang="en-US" dirty="0"/>
          </a:p>
          <a:p>
            <a:r>
              <a:rPr lang="en-US" dirty="0"/>
              <a:t>1. Formal Definition of Discrimination</a:t>
            </a:r>
          </a:p>
          <a:p>
            <a:endParaRPr lang="en-US" dirty="0"/>
          </a:p>
          <a:p>
            <a:r>
              <a:rPr lang="en-US" dirty="0"/>
              <a:t>2. The Boston Fed Study</a:t>
            </a:r>
          </a:p>
          <a:p>
            <a:endParaRPr lang="en-US" dirty="0"/>
          </a:p>
          <a:p>
            <a:r>
              <a:rPr lang="en-US" dirty="0">
                <a:solidFill>
                  <a:srgbClr val="FF0000"/>
                </a:solidFill>
              </a:rPr>
              <a:t>3.  Recent Cross-Section Studies</a:t>
            </a:r>
          </a:p>
          <a:p>
            <a:endParaRPr lang="en-US" dirty="0"/>
          </a:p>
          <a:p>
            <a:r>
              <a:rPr lang="en-US" dirty="0"/>
              <a:t>4. Blending  Loan Characteristics and Loan Performance Data to Obtain More Precise Estimates of Discrimination</a:t>
            </a:r>
          </a:p>
          <a:p>
            <a:endParaRPr lang="en-US" dirty="0"/>
          </a:p>
          <a:p>
            <a:endParaRPr lang="en-US" dirty="0"/>
          </a:p>
          <a:p>
            <a:endParaRPr lang="en-US" dirty="0"/>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3019086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sz="3000" b="1" dirty="0"/>
              <a:t>Subsequent Literature</a:t>
            </a:r>
          </a:p>
          <a:p>
            <a:endParaRPr lang="en-US" b="1" dirty="0"/>
          </a:p>
          <a:p>
            <a:r>
              <a:rPr lang="en-US" dirty="0">
                <a:solidFill>
                  <a:schemeClr val="tx2"/>
                </a:solidFill>
              </a:rPr>
              <a:t>The Boston Fed Study has </a:t>
            </a:r>
            <a:r>
              <a:rPr lang="en-US" u="sng" dirty="0">
                <a:solidFill>
                  <a:schemeClr val="tx2"/>
                </a:solidFill>
              </a:rPr>
              <a:t>not</a:t>
            </a:r>
            <a:r>
              <a:rPr lang="en-US" dirty="0">
                <a:solidFill>
                  <a:schemeClr val="tx2"/>
                </a:solidFill>
              </a:rPr>
              <a:t> been replicated</a:t>
            </a:r>
          </a:p>
          <a:p>
            <a:endParaRPr lang="en-US" dirty="0">
              <a:solidFill>
                <a:schemeClr val="tx2"/>
              </a:solidFill>
            </a:endParaRPr>
          </a:p>
          <a:p>
            <a:r>
              <a:rPr lang="en-US" dirty="0">
                <a:solidFill>
                  <a:schemeClr val="tx2"/>
                </a:solidFill>
              </a:rPr>
              <a:t>Most later studies have small samples or limited control variables or they observe a limited range of lender behavior .</a:t>
            </a:r>
          </a:p>
          <a:p>
            <a:endParaRPr lang="en-US" dirty="0">
              <a:solidFill>
                <a:schemeClr val="tx2"/>
              </a:solidFill>
            </a:endParaRPr>
          </a:p>
          <a:p>
            <a:r>
              <a:rPr lang="en-US" dirty="0">
                <a:solidFill>
                  <a:schemeClr val="tx2"/>
                </a:solidFill>
              </a:rPr>
              <a:t>The following slides give several examples of interesting, but not definitive recent studies.</a:t>
            </a:r>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lnSpcReduction="10000"/>
          </a:bodyPr>
          <a:lstStyle/>
          <a:p>
            <a:pPr algn="ctr">
              <a:buNone/>
            </a:pPr>
            <a:r>
              <a:rPr lang="en-US" sz="3000" b="1" dirty="0" err="1"/>
              <a:t>Bhutta</a:t>
            </a:r>
            <a:r>
              <a:rPr lang="en-US" sz="3000" b="1" dirty="0"/>
              <a:t>/Ringo</a:t>
            </a:r>
          </a:p>
          <a:p>
            <a:endParaRPr lang="en-US" b="1" dirty="0"/>
          </a:p>
          <a:p>
            <a:r>
              <a:rPr lang="en-US" dirty="0">
                <a:solidFill>
                  <a:schemeClr val="tx2"/>
                </a:solidFill>
              </a:rPr>
              <a:t>This article (</a:t>
            </a:r>
            <a:r>
              <a:rPr lang="en-US" i="1" dirty="0">
                <a:solidFill>
                  <a:schemeClr val="tx2"/>
                </a:solidFill>
              </a:rPr>
              <a:t>Federal Reserve Bulletin</a:t>
            </a:r>
            <a:r>
              <a:rPr lang="en-US" dirty="0">
                <a:solidFill>
                  <a:schemeClr val="tx2"/>
                </a:solidFill>
              </a:rPr>
              <a:t>, 2014)</a:t>
            </a:r>
            <a:r>
              <a:rPr lang="en-US" i="1" dirty="0">
                <a:solidFill>
                  <a:schemeClr val="tx2"/>
                </a:solidFill>
              </a:rPr>
              <a:t> </a:t>
            </a:r>
            <a:r>
              <a:rPr lang="en-US" dirty="0">
                <a:solidFill>
                  <a:schemeClr val="tx2"/>
                </a:solidFill>
              </a:rPr>
              <a:t>looks at the probability that a borrower will have a high-priced loan, controlling for borrower creditworthiness (= credit score) and other things.</a:t>
            </a:r>
          </a:p>
          <a:p>
            <a:endParaRPr lang="en-US" dirty="0">
              <a:solidFill>
                <a:schemeClr val="tx2"/>
              </a:solidFill>
            </a:endParaRPr>
          </a:p>
          <a:p>
            <a:r>
              <a:rPr lang="en-US" dirty="0">
                <a:solidFill>
                  <a:schemeClr val="tx2"/>
                </a:solidFill>
              </a:rPr>
              <a:t>The study uses HMDA data from 2006.</a:t>
            </a:r>
          </a:p>
          <a:p>
            <a:endParaRPr lang="en-US" dirty="0">
              <a:solidFill>
                <a:schemeClr val="tx2"/>
              </a:solidFill>
            </a:endParaRPr>
          </a:p>
          <a:p>
            <a:r>
              <a:rPr lang="en-US" dirty="0">
                <a:solidFill>
                  <a:schemeClr val="tx2"/>
                </a:solidFill>
              </a:rPr>
              <a:t>The methodology of this study is not airtight, but the results are intriguing—and consistent with (but not proof of) discrimination.</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35094894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pic>
        <p:nvPicPr>
          <p:cNvPr id="6" name="Table" descr="Please contact Professor Yinger for details regarding figures and graphs."/>
          <p:cNvPicPr>
            <a:picLocks noChangeAspect="1"/>
          </p:cNvPicPr>
          <p:nvPr/>
        </p:nvPicPr>
        <p:blipFill>
          <a:blip r:embed="rId2"/>
          <a:stretch>
            <a:fillRect/>
          </a:stretch>
        </p:blipFill>
        <p:spPr>
          <a:xfrm>
            <a:off x="1371600" y="1219200"/>
            <a:ext cx="6263289" cy="5049800"/>
          </a:xfrm>
          <a:prstGeom prst="rect">
            <a:avLst/>
          </a:prstGeom>
        </p:spPr>
      </p:pic>
      <p:sp>
        <p:nvSpPr>
          <p:cNvPr id="7" name="TextBox"/>
          <p:cNvSpPr txBox="1"/>
          <p:nvPr/>
        </p:nvSpPr>
        <p:spPr>
          <a:xfrm>
            <a:off x="685800" y="6467543"/>
            <a:ext cx="7543800" cy="369332"/>
          </a:xfrm>
          <a:prstGeom prst="rect">
            <a:avLst/>
          </a:prstGeom>
          <a:noFill/>
        </p:spPr>
        <p:txBody>
          <a:bodyPr wrap="square" rtlCol="0">
            <a:spAutoFit/>
          </a:bodyPr>
          <a:lstStyle/>
          <a:p>
            <a:r>
              <a:rPr lang="en-US" dirty="0"/>
              <a:t>Source: </a:t>
            </a:r>
            <a:r>
              <a:rPr lang="en-US" dirty="0" err="1"/>
              <a:t>Bhutta</a:t>
            </a:r>
            <a:r>
              <a:rPr lang="en-US" dirty="0"/>
              <a:t> and Ringo, </a:t>
            </a:r>
            <a:r>
              <a:rPr lang="en-US" i="1" dirty="0"/>
              <a:t>Federal Reserve Bulletin</a:t>
            </a:r>
            <a:r>
              <a:rPr lang="en-US" dirty="0"/>
              <a:t>, 2014.</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2849188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85000" lnSpcReduction="20000"/>
          </a:bodyPr>
          <a:lstStyle/>
          <a:p>
            <a:pPr algn="ctr">
              <a:buNone/>
            </a:pPr>
            <a:r>
              <a:rPr lang="en-US" sz="3000" b="1" dirty="0"/>
              <a:t>More on Interest Rate Gaps</a:t>
            </a:r>
          </a:p>
          <a:p>
            <a:pPr marL="0" indent="0">
              <a:buNone/>
            </a:pPr>
            <a:endParaRPr lang="en-US" b="1" dirty="0"/>
          </a:p>
          <a:p>
            <a:pPr>
              <a:spcBef>
                <a:spcPts val="0"/>
              </a:spcBef>
            </a:pPr>
            <a:r>
              <a:rPr lang="en-US" sz="2800" dirty="0">
                <a:solidFill>
                  <a:schemeClr val="tx2"/>
                </a:solidFill>
              </a:rPr>
              <a:t>Another study, Cheng, Lin, and Liu, </a:t>
            </a:r>
            <a:r>
              <a:rPr lang="en-US" sz="2800" i="1" dirty="0">
                <a:solidFill>
                  <a:schemeClr val="tx2"/>
                </a:solidFill>
              </a:rPr>
              <a:t>J. of Real Estate Finance and Econ. </a:t>
            </a:r>
            <a:r>
              <a:rPr lang="en-US" sz="2800" dirty="0">
                <a:solidFill>
                  <a:schemeClr val="tx2"/>
                </a:solidFill>
              </a:rPr>
              <a:t>(July 2015) is based on a different data set; it also finds evidence consistent with discrimination.</a:t>
            </a:r>
          </a:p>
          <a:p>
            <a:endParaRPr lang="en-US" sz="2800" dirty="0">
              <a:solidFill>
                <a:schemeClr val="tx2"/>
              </a:solidFill>
            </a:endParaRPr>
          </a:p>
          <a:p>
            <a:r>
              <a:rPr lang="en-US" sz="2800" dirty="0">
                <a:solidFill>
                  <a:schemeClr val="tx2"/>
                </a:solidFill>
              </a:rPr>
              <a:t>“Using data from three waves of the U.S. Survey of Consumer Finance, our results suggest that </a:t>
            </a:r>
            <a:r>
              <a:rPr lang="en-US" sz="2800" u="sng" dirty="0">
                <a:solidFill>
                  <a:schemeClr val="tx2"/>
                </a:solidFill>
              </a:rPr>
              <a:t>black borrowers on average pay about 29 basis points more than comparable white borrowers</a:t>
            </a:r>
            <a:r>
              <a:rPr lang="en-US" sz="2800" dirty="0">
                <a:solidFill>
                  <a:schemeClr val="tx2"/>
                </a:solidFill>
              </a:rPr>
              <a:t>. We also find that rate disparity mainly occurs to young borrowers with low education as well as those borrowers whose income and credit disqualify them for prime lending rates. Furthermore, among borrowers in the higher rate groups, black women seem to receive much more disparate treatment than black men.”</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528503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a:xfrm>
            <a:off x="457200" y="1219200"/>
            <a:ext cx="8229600" cy="5181600"/>
          </a:xfrm>
        </p:spPr>
        <p:txBody>
          <a:bodyPr>
            <a:normAutofit fontScale="85000" lnSpcReduction="20000"/>
          </a:bodyPr>
          <a:lstStyle/>
          <a:p>
            <a:pPr algn="ctr">
              <a:buNone/>
            </a:pPr>
            <a:r>
              <a:rPr lang="en-US" sz="3000" b="1" dirty="0"/>
              <a:t>Audit Studies</a:t>
            </a:r>
          </a:p>
          <a:p>
            <a:pPr marL="0" indent="0">
              <a:buNone/>
            </a:pPr>
            <a:endParaRPr lang="en-US" b="1" dirty="0"/>
          </a:p>
          <a:p>
            <a:pPr>
              <a:spcBef>
                <a:spcPts val="0"/>
              </a:spcBef>
            </a:pPr>
            <a:r>
              <a:rPr lang="en-US" sz="2800" dirty="0">
                <a:solidFill>
                  <a:schemeClr val="tx2"/>
                </a:solidFill>
              </a:rPr>
              <a:t>Several scholars have conducted audit studies of lender’s pre-application behavior.  The most recent study is by Hanson et al. (</a:t>
            </a:r>
            <a:r>
              <a:rPr lang="en-US" sz="2800" i="1" dirty="0">
                <a:solidFill>
                  <a:schemeClr val="tx2"/>
                </a:solidFill>
              </a:rPr>
              <a:t>JUE</a:t>
            </a:r>
            <a:r>
              <a:rPr lang="en-US" sz="2800" dirty="0">
                <a:solidFill>
                  <a:schemeClr val="tx2"/>
                </a:solidFill>
              </a:rPr>
              <a:t>, March 2016), who sent paired e-mails to over 5,000 lenders across the country.</a:t>
            </a:r>
          </a:p>
          <a:p>
            <a:endParaRPr lang="en-US" sz="2800" dirty="0">
              <a:solidFill>
                <a:schemeClr val="tx2"/>
              </a:solidFill>
            </a:endParaRPr>
          </a:p>
          <a:p>
            <a:r>
              <a:rPr lang="en-US" sz="2800" dirty="0">
                <a:solidFill>
                  <a:schemeClr val="tx2"/>
                </a:solidFill>
              </a:rPr>
              <a:t>“</a:t>
            </a:r>
            <a:r>
              <a:rPr lang="en-US" dirty="0">
                <a:solidFill>
                  <a:schemeClr val="tx2"/>
                </a:solidFill>
              </a:rPr>
              <a:t>We design and implement an experimental test for differential response by mortgage loan originators (MLOs) to requests for information about loans. Our e-mail correspondence experiment is designed to analyze differential treatment by client race and credit score. Our results show net discrimination by 1.8% of MLOs through non-response. We also find that MLOs offer more details about loans and are more likely to send follow up correspondence to whites. The effect of being African American on MLO response is equivalent to the effect of having a credit score that is 71 points lower.”</a:t>
            </a:r>
            <a:endParaRPr lang="en-US" sz="2800" dirty="0">
              <a:solidFill>
                <a:schemeClr val="tx2"/>
              </a:solidFill>
            </a:endParaRP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437668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sz="2800" b="1" dirty="0"/>
              <a:t>Outline of Class</a:t>
            </a:r>
          </a:p>
          <a:p>
            <a:pPr>
              <a:buNone/>
            </a:pPr>
            <a:endParaRPr lang="en-US" dirty="0"/>
          </a:p>
          <a:p>
            <a:r>
              <a:rPr lang="en-US" dirty="0"/>
              <a:t>1. Formal Definition of Discrimination</a:t>
            </a:r>
          </a:p>
          <a:p>
            <a:endParaRPr lang="en-US" dirty="0"/>
          </a:p>
          <a:p>
            <a:r>
              <a:rPr lang="en-US" dirty="0"/>
              <a:t>2. The Boston Fed Study</a:t>
            </a:r>
          </a:p>
          <a:p>
            <a:endParaRPr lang="en-US" dirty="0"/>
          </a:p>
          <a:p>
            <a:r>
              <a:rPr lang="en-US" dirty="0"/>
              <a:t>3.  Recent Cross-Section Studies</a:t>
            </a:r>
          </a:p>
          <a:p>
            <a:endParaRPr lang="en-US" dirty="0"/>
          </a:p>
          <a:p>
            <a:r>
              <a:rPr lang="en-US" dirty="0">
                <a:solidFill>
                  <a:srgbClr val="FF0000"/>
                </a:solidFill>
              </a:rPr>
              <a:t>4. Blending  Loan Characteristics and Loan Performance Data to Obtain More Precise Estimates of Discrimination</a:t>
            </a:r>
          </a:p>
          <a:p>
            <a:endParaRPr lang="en-US" dirty="0"/>
          </a:p>
          <a:p>
            <a:endParaRPr lang="en-US" dirty="0"/>
          </a:p>
          <a:p>
            <a:endParaRPr lang="en-US" dirty="0"/>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399373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85000" lnSpcReduction="10000"/>
          </a:bodyPr>
          <a:lstStyle/>
          <a:p>
            <a:pPr algn="ctr">
              <a:buNone/>
            </a:pPr>
            <a:r>
              <a:rPr lang="en-US" sz="3000" b="1" dirty="0"/>
              <a:t>Data Problems</a:t>
            </a:r>
          </a:p>
          <a:p>
            <a:endParaRPr lang="en-US" b="1" dirty="0"/>
          </a:p>
          <a:p>
            <a:r>
              <a:rPr lang="en-US" b="1" dirty="0"/>
              <a:t>Only a few scholars have been able to get ahold of the necessary data for more convincing or complete studies.</a:t>
            </a:r>
          </a:p>
          <a:p>
            <a:endParaRPr lang="en-US" b="1" dirty="0"/>
          </a:p>
          <a:p>
            <a:r>
              <a:rPr lang="en-US" b="1" dirty="0"/>
              <a:t>Problems include:</a:t>
            </a:r>
          </a:p>
          <a:p>
            <a:endParaRPr lang="en-US" b="1" dirty="0"/>
          </a:p>
          <a:p>
            <a:pPr lvl="1"/>
            <a:r>
              <a:rPr lang="en-US" dirty="0"/>
              <a:t>Lenders will not release the data to scholars.</a:t>
            </a:r>
          </a:p>
          <a:p>
            <a:pPr lvl="1"/>
            <a:endParaRPr lang="en-US" dirty="0"/>
          </a:p>
          <a:p>
            <a:pPr lvl="1"/>
            <a:r>
              <a:rPr lang="en-US" dirty="0"/>
              <a:t>Regulators will not provide the data to scholars.</a:t>
            </a:r>
          </a:p>
          <a:p>
            <a:pPr lvl="1"/>
            <a:endParaRPr lang="en-US" dirty="0"/>
          </a:p>
          <a:p>
            <a:pPr lvl="1"/>
            <a:r>
              <a:rPr lang="en-US" dirty="0"/>
              <a:t>Loans are difficult to follow because they are sold and re-sold, so samples with approval and performance data (more on this later) are very hard to put together.</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2569314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92500" lnSpcReduction="10000"/>
          </a:bodyPr>
          <a:lstStyle/>
          <a:p>
            <a:pPr algn="ctr">
              <a:buNone/>
            </a:pPr>
            <a:r>
              <a:rPr lang="en-US" sz="2800" b="1" dirty="0"/>
              <a:t>A Hint of Trouble</a:t>
            </a:r>
          </a:p>
          <a:p>
            <a:pPr>
              <a:buNone/>
            </a:pPr>
            <a:endParaRPr lang="en-US" dirty="0"/>
          </a:p>
          <a:p>
            <a:r>
              <a:rPr lang="en-US" dirty="0"/>
              <a:t>The Home Mortgage Disclosure Act (HMDA) provides information on virtually all mortgage applications in the country.</a:t>
            </a:r>
          </a:p>
          <a:p>
            <a:endParaRPr lang="en-US" dirty="0"/>
          </a:p>
          <a:p>
            <a:r>
              <a:rPr lang="en-US" dirty="0"/>
              <a:t>These data reveal that for many years, blacks and Hispanic applicants have been far less likely than white applicants to have their applications approved.</a:t>
            </a:r>
          </a:p>
          <a:p>
            <a:endParaRPr lang="en-US" dirty="0"/>
          </a:p>
          <a:p>
            <a:r>
              <a:rPr lang="en-US" dirty="0"/>
              <a:t>This does not prove that discrimination exists, but it is a difficult regularity to explain without discrimination.</a:t>
            </a:r>
          </a:p>
          <a:p>
            <a:endParaRPr lang="en-US" dirty="0"/>
          </a:p>
          <a:p>
            <a:endParaRPr lang="en-US" dirty="0"/>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1034434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92500" lnSpcReduction="20000"/>
          </a:bodyPr>
          <a:lstStyle/>
          <a:p>
            <a:pPr algn="ctr">
              <a:buNone/>
            </a:pPr>
            <a:r>
              <a:rPr lang="en-US" sz="3000" b="1" dirty="0"/>
              <a:t>The Need to Study Disparate-Impact Discrimination</a:t>
            </a:r>
          </a:p>
          <a:p>
            <a:pPr>
              <a:buNone/>
            </a:pPr>
            <a:endParaRPr lang="en-US" dirty="0"/>
          </a:p>
          <a:p>
            <a:pPr lvl="0"/>
            <a:r>
              <a:rPr lang="en-US" dirty="0">
                <a:solidFill>
                  <a:schemeClr val="tx2"/>
                </a:solidFill>
              </a:rPr>
              <a:t>People who want to practice disparate-treatment discrimination (but are prevented from doing so) can achieve virtually the same outcomes using disparate-impact discrimination.</a:t>
            </a:r>
          </a:p>
          <a:p>
            <a:pPr>
              <a:buNone/>
            </a:pPr>
            <a:r>
              <a:rPr lang="en-US" dirty="0">
                <a:solidFill>
                  <a:schemeClr val="tx2"/>
                </a:solidFill>
              </a:rPr>
              <a:t> </a:t>
            </a:r>
          </a:p>
          <a:p>
            <a:pPr lvl="0"/>
            <a:r>
              <a:rPr lang="en-US" dirty="0">
                <a:solidFill>
                  <a:schemeClr val="tx2"/>
                </a:solidFill>
              </a:rPr>
              <a:t>A firm can rely on traits that are correlated with race to “predict” a person’s race and then to construct rules that are unfavorable for people in a certain racial group.</a:t>
            </a:r>
          </a:p>
          <a:p>
            <a:endParaRPr lang="en-US" dirty="0">
              <a:solidFill>
                <a:schemeClr val="tx2"/>
              </a:solidFill>
            </a:endParaRPr>
          </a:p>
          <a:p>
            <a:pPr lvl="0"/>
            <a:r>
              <a:rPr lang="en-US" dirty="0">
                <a:solidFill>
                  <a:schemeClr val="tx2"/>
                </a:solidFill>
              </a:rPr>
              <a:t>This is particularly true in lending, because so many financial variables are highly correlated with race.</a:t>
            </a:r>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92500" lnSpcReduction="10000"/>
          </a:bodyPr>
          <a:lstStyle/>
          <a:p>
            <a:pPr algn="ctr">
              <a:buNone/>
            </a:pPr>
            <a:r>
              <a:rPr lang="en-US" sz="3000" b="1" dirty="0"/>
              <a:t>Disparate Impact in Automated Underwriting</a:t>
            </a:r>
            <a:endParaRPr lang="en-US" sz="3000" dirty="0"/>
          </a:p>
          <a:p>
            <a:endParaRPr lang="en-US" dirty="0"/>
          </a:p>
          <a:p>
            <a:r>
              <a:rPr lang="en-US" dirty="0">
                <a:solidFill>
                  <a:schemeClr val="tx2"/>
                </a:solidFill>
              </a:rPr>
              <a:t>An automated or statistically based underwriting system (or “scoring scheme”) uses sample of outstanding loans to explain loan performance, </a:t>
            </a:r>
            <a:r>
              <a:rPr lang="en-US" i="1" dirty="0">
                <a:solidFill>
                  <a:schemeClr val="tx2"/>
                </a:solidFill>
                <a:latin typeface="Times New Roman" pitchFamily="18" charset="0"/>
                <a:cs typeface="Times New Roman" pitchFamily="18" charset="0"/>
              </a:rPr>
              <a:t>P</a:t>
            </a:r>
            <a:r>
              <a:rPr lang="en-US" dirty="0">
                <a:solidFill>
                  <a:schemeClr val="tx2"/>
                </a:solidFill>
              </a:rPr>
              <a:t> (=default probability or loan profitability) on the basis of credit characteristics, </a:t>
            </a:r>
            <a:r>
              <a:rPr lang="en-US" i="1" dirty="0">
                <a:solidFill>
                  <a:schemeClr val="tx2"/>
                </a:solidFill>
                <a:latin typeface="Times New Roman" pitchFamily="18" charset="0"/>
                <a:cs typeface="Times New Roman" pitchFamily="18" charset="0"/>
              </a:rPr>
              <a:t>X</a:t>
            </a:r>
            <a:r>
              <a:rPr lang="en-US" dirty="0">
                <a:solidFill>
                  <a:schemeClr val="tx2"/>
                </a:solidFill>
              </a:rPr>
              <a:t> (the same as </a:t>
            </a:r>
            <a:r>
              <a:rPr lang="en-US" i="1" dirty="0">
                <a:solidFill>
                  <a:schemeClr val="tx2"/>
                </a:solidFill>
                <a:latin typeface="Times New Roman" pitchFamily="18" charset="0"/>
                <a:cs typeface="Times New Roman" pitchFamily="18" charset="0"/>
              </a:rPr>
              <a:t>L, A, P </a:t>
            </a:r>
            <a:r>
              <a:rPr lang="en-US" dirty="0">
                <a:solidFill>
                  <a:schemeClr val="tx2"/>
                </a:solidFill>
              </a:rPr>
              <a:t>from earlier slides).</a:t>
            </a:r>
          </a:p>
          <a:p>
            <a:endParaRPr lang="en-US" dirty="0">
              <a:solidFill>
                <a:schemeClr val="tx2"/>
              </a:solidFill>
            </a:endParaRPr>
          </a:p>
          <a:p>
            <a:r>
              <a:rPr lang="en-US" dirty="0">
                <a:solidFill>
                  <a:schemeClr val="tx2"/>
                </a:solidFill>
              </a:rPr>
              <a:t>Then it predicts loan performance for applicants based on their characteristics and this analysis.</a:t>
            </a:r>
          </a:p>
          <a:p>
            <a:endParaRPr lang="en-US" dirty="0">
              <a:solidFill>
                <a:schemeClr val="tx2"/>
              </a:solidFill>
            </a:endParaRPr>
          </a:p>
          <a:p>
            <a:r>
              <a:rPr lang="en-US" dirty="0">
                <a:solidFill>
                  <a:schemeClr val="tx2"/>
                </a:solidFill>
              </a:rPr>
              <a:t>No scheme is supposed to use membership in a protected class, </a:t>
            </a:r>
            <a:r>
              <a:rPr lang="en-US" i="1" dirty="0">
                <a:solidFill>
                  <a:schemeClr val="tx2"/>
                </a:solidFill>
                <a:latin typeface="Times New Roman" pitchFamily="18" charset="0"/>
                <a:cs typeface="Times New Roman" pitchFamily="18" charset="0"/>
              </a:rPr>
              <a:t>M</a:t>
            </a:r>
            <a:r>
              <a:rPr lang="en-US" dirty="0">
                <a:solidFill>
                  <a:schemeClr val="tx2"/>
                </a:solidFill>
              </a:rPr>
              <a:t>.</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92500" lnSpcReduction="20000"/>
          </a:bodyPr>
          <a:lstStyle/>
          <a:p>
            <a:pPr algn="ctr">
              <a:buNone/>
            </a:pPr>
            <a:r>
              <a:rPr lang="en-US" sz="3000" b="1" dirty="0"/>
              <a:t>A Full-Information Scoring Scheme</a:t>
            </a:r>
            <a:endParaRPr lang="en-US" sz="3000" dirty="0"/>
          </a:p>
          <a:p>
            <a:pPr>
              <a:buNone/>
            </a:pPr>
            <a:r>
              <a:rPr lang="en-US" dirty="0"/>
              <a:t> </a:t>
            </a:r>
          </a:p>
          <a:p>
            <a:r>
              <a:rPr lang="en-US" dirty="0">
                <a:solidFill>
                  <a:schemeClr val="tx2"/>
                </a:solidFill>
              </a:rPr>
              <a:t>A full-information scheme estimates</a:t>
            </a:r>
          </a:p>
          <a:p>
            <a:endParaRPr lang="en-US" i="1" dirty="0">
              <a:solidFill>
                <a:schemeClr val="tx2"/>
              </a:solidFill>
            </a:endParaRPr>
          </a:p>
          <a:p>
            <a:pPr>
              <a:buNone/>
            </a:pPr>
            <a:r>
              <a:rPr lang="en-US" i="1" dirty="0">
                <a:solidFill>
                  <a:schemeClr val="tx2"/>
                </a:solidFill>
              </a:rPr>
              <a:t>		 </a:t>
            </a:r>
            <a:endParaRPr lang="en-US" dirty="0">
              <a:solidFill>
                <a:schemeClr val="tx2"/>
              </a:solidFill>
            </a:endParaRPr>
          </a:p>
          <a:p>
            <a:endParaRPr lang="en-US" dirty="0">
              <a:solidFill>
                <a:schemeClr val="tx2"/>
              </a:solidFill>
            </a:endParaRPr>
          </a:p>
          <a:p>
            <a:r>
              <a:rPr lang="en-US" i="1" dirty="0">
                <a:solidFill>
                  <a:schemeClr val="tx2"/>
                </a:solidFill>
              </a:rPr>
              <a:t> </a:t>
            </a:r>
            <a:r>
              <a:rPr lang="en-US" dirty="0">
                <a:solidFill>
                  <a:schemeClr val="tx2"/>
                </a:solidFill>
              </a:rPr>
              <a:t>Then calculates </a:t>
            </a:r>
            <a:r>
              <a:rPr lang="en-US" i="1" dirty="0">
                <a:solidFill>
                  <a:schemeClr val="tx2"/>
                </a:solidFill>
                <a:latin typeface="Times New Roman" pitchFamily="18" charset="0"/>
                <a:cs typeface="Times New Roman" pitchFamily="18" charset="0"/>
              </a:rPr>
              <a:t>S</a:t>
            </a:r>
            <a:r>
              <a:rPr lang="en-US" baseline="30000" dirty="0">
                <a:solidFill>
                  <a:schemeClr val="tx2"/>
                </a:solidFill>
                <a:latin typeface="Times New Roman" pitchFamily="18" charset="0"/>
                <a:cs typeface="Times New Roman" pitchFamily="18" charset="0"/>
              </a:rPr>
              <a:t>1</a:t>
            </a:r>
            <a:r>
              <a:rPr lang="en-US" dirty="0">
                <a:solidFill>
                  <a:schemeClr val="tx2"/>
                </a:solidFill>
              </a:rPr>
              <a:t> </a:t>
            </a:r>
            <a:r>
              <a:rPr lang="en-US" b="1" dirty="0">
                <a:solidFill>
                  <a:schemeClr val="tx2"/>
                </a:solidFill>
              </a:rPr>
              <a:t>= </a:t>
            </a:r>
            <a:r>
              <a:rPr lang="en-US" dirty="0">
                <a:solidFill>
                  <a:schemeClr val="tx2"/>
                </a:solidFill>
              </a:rPr>
              <a:t>full-information loan score</a:t>
            </a:r>
          </a:p>
          <a:p>
            <a:pPr>
              <a:buNone/>
            </a:pPr>
            <a:endParaRPr lang="en-US" dirty="0">
              <a:solidFill>
                <a:schemeClr val="tx2"/>
              </a:solidFill>
            </a:endParaRPr>
          </a:p>
          <a:p>
            <a:pPr>
              <a:buNone/>
            </a:pPr>
            <a:r>
              <a:rPr lang="en-US" dirty="0">
                <a:solidFill>
                  <a:schemeClr val="tx2"/>
                </a:solidFill>
              </a:rPr>
              <a:t>	</a:t>
            </a:r>
          </a:p>
          <a:p>
            <a:endParaRPr lang="en-US" dirty="0">
              <a:solidFill>
                <a:schemeClr val="tx2"/>
              </a:solidFill>
            </a:endParaRPr>
          </a:p>
          <a:p>
            <a:r>
              <a:rPr lang="en-US" dirty="0">
                <a:solidFill>
                  <a:schemeClr val="tx2"/>
                </a:solidFill>
              </a:rPr>
              <a:t>Whenever </a:t>
            </a:r>
            <a:r>
              <a:rPr lang="en-US" i="1" dirty="0">
                <a:solidFill>
                  <a:schemeClr val="tx2"/>
                </a:solidFill>
                <a:latin typeface="Times New Roman" pitchFamily="18" charset="0"/>
                <a:cs typeface="Times New Roman" pitchFamily="18" charset="0"/>
              </a:rPr>
              <a:t>γ</a:t>
            </a:r>
            <a:r>
              <a:rPr lang="en-US" dirty="0">
                <a:solidFill>
                  <a:schemeClr val="tx2"/>
                </a:solidFill>
              </a:rPr>
              <a:t> is significant, this scoring scheme involves </a:t>
            </a:r>
            <a:r>
              <a:rPr lang="en-US" b="1" dirty="0">
                <a:solidFill>
                  <a:schemeClr val="tx2"/>
                </a:solidFill>
              </a:rPr>
              <a:t>disparate-treatment discrimination</a:t>
            </a:r>
            <a:r>
              <a:rPr lang="en-US" dirty="0">
                <a:solidFill>
                  <a:schemeClr val="tx2"/>
                </a:solidFill>
              </a:rPr>
              <a:t> because it considers </a:t>
            </a:r>
            <a:r>
              <a:rPr lang="en-US" i="1" dirty="0">
                <a:solidFill>
                  <a:schemeClr val="tx2"/>
                </a:solidFill>
                <a:latin typeface="Times New Roman" pitchFamily="18" charset="0"/>
                <a:cs typeface="Times New Roman" pitchFamily="18" charset="0"/>
              </a:rPr>
              <a:t>M</a:t>
            </a:r>
            <a:r>
              <a:rPr lang="en-US" dirty="0">
                <a:solidFill>
                  <a:schemeClr val="tx2"/>
                </a:solidFill>
              </a:rPr>
              <a:t>. </a:t>
            </a:r>
          </a:p>
          <a:p>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85965F25-A4DC-420B-AFDA-61B0574C82F3}"/>
              </a:ext>
            </a:extLst>
          </p:cNvPr>
          <p:cNvGrpSpPr/>
          <p:nvPr/>
        </p:nvGrpSpPr>
        <p:grpSpPr>
          <a:xfrm>
            <a:off x="2438400" y="2387252"/>
            <a:ext cx="3733800" cy="2565748"/>
            <a:chOff x="2438400" y="2387252"/>
            <a:chExt cx="3733800" cy="2565748"/>
          </a:xfrm>
        </p:grpSpPr>
        <p:graphicFrame>
          <p:nvGraphicFramePr>
            <p:cNvPr id="12289"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750542473"/>
                </p:ext>
              </p:extLst>
            </p:nvPr>
          </p:nvGraphicFramePr>
          <p:xfrm>
            <a:off x="2462463" y="2387252"/>
            <a:ext cx="3709737" cy="965548"/>
          </p:xfrm>
          <a:graphic>
            <a:graphicData uri="http://schemas.openxmlformats.org/presentationml/2006/ole">
              <mc:AlternateContent xmlns:mc="http://schemas.openxmlformats.org/markup-compatibility/2006">
                <mc:Choice xmlns:v="urn:schemas-microsoft-com:vml" Requires="v">
                  <p:oleObj spid="_x0000_s12424" name="Equation" r:id="rId3" imgW="2082800" imgH="546100" progId="Equation.DSMT4">
                    <p:embed/>
                  </p:oleObj>
                </mc:Choice>
                <mc:Fallback>
                  <p:oleObj name="Equation" r:id="rId3" imgW="2082800" imgH="5461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2463" y="2387252"/>
                          <a:ext cx="3709737" cy="9655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1"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589962939"/>
                </p:ext>
              </p:extLst>
            </p:nvPr>
          </p:nvGraphicFramePr>
          <p:xfrm>
            <a:off x="2438400" y="3897776"/>
            <a:ext cx="3609975" cy="1055224"/>
          </p:xfrm>
          <a:graphic>
            <a:graphicData uri="http://schemas.openxmlformats.org/presentationml/2006/ole">
              <mc:AlternateContent xmlns:mc="http://schemas.openxmlformats.org/markup-compatibility/2006">
                <mc:Choice xmlns:v="urn:schemas-microsoft-com:vml" Requires="v">
                  <p:oleObj spid="_x0000_s12425" name="Equation" r:id="rId5" imgW="1853396" imgH="545863" progId="Equation.DSMT4">
                    <p:embed/>
                  </p:oleObj>
                </mc:Choice>
                <mc:Fallback>
                  <p:oleObj name="Equation" r:id="rId5" imgW="1853396" imgH="545863"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3897776"/>
                          <a:ext cx="3609975" cy="10552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92500"/>
          </a:bodyPr>
          <a:lstStyle/>
          <a:p>
            <a:pPr algn="ctr">
              <a:buNone/>
            </a:pPr>
            <a:r>
              <a:rPr lang="en-US" sz="3000" b="1" dirty="0"/>
              <a:t>A Non-Discriminatory Scoring Scheme</a:t>
            </a:r>
            <a:endParaRPr lang="en-US" sz="3000" dirty="0"/>
          </a:p>
          <a:p>
            <a:pPr>
              <a:buNone/>
            </a:pPr>
            <a:endParaRPr lang="en-US" dirty="0"/>
          </a:p>
          <a:p>
            <a:r>
              <a:rPr lang="en-US" dirty="0">
                <a:solidFill>
                  <a:schemeClr val="tx2"/>
                </a:solidFill>
              </a:rPr>
              <a:t>A </a:t>
            </a:r>
            <a:r>
              <a:rPr lang="en-US" b="1" dirty="0">
                <a:solidFill>
                  <a:schemeClr val="tx2"/>
                </a:solidFill>
              </a:rPr>
              <a:t>non-discriminatory scoring scheme</a:t>
            </a:r>
            <a:r>
              <a:rPr lang="en-US" dirty="0">
                <a:solidFill>
                  <a:schemeClr val="tx2"/>
                </a:solidFill>
              </a:rPr>
              <a:t> is:</a:t>
            </a:r>
          </a:p>
          <a:p>
            <a:pPr>
              <a:buNone/>
            </a:pPr>
            <a:endParaRPr lang="en-US" dirty="0">
              <a:solidFill>
                <a:schemeClr val="tx2"/>
              </a:solidFill>
            </a:endParaRPr>
          </a:p>
          <a:p>
            <a:pPr>
              <a:buNone/>
            </a:pPr>
            <a:r>
              <a:rPr lang="en-US" dirty="0">
                <a:solidFill>
                  <a:schemeClr val="tx2"/>
                </a:solidFill>
              </a:rPr>
              <a:t>		 </a:t>
            </a:r>
          </a:p>
          <a:p>
            <a:pPr>
              <a:buNone/>
            </a:pPr>
            <a:endParaRPr lang="en-US" dirty="0">
              <a:solidFill>
                <a:schemeClr val="tx2"/>
              </a:solidFill>
            </a:endParaRPr>
          </a:p>
          <a:p>
            <a:pPr>
              <a:buNone/>
            </a:pPr>
            <a:r>
              <a:rPr lang="en-US" dirty="0">
                <a:solidFill>
                  <a:schemeClr val="tx2"/>
                </a:solidFill>
              </a:rPr>
              <a:t>	where     is the share of loans held by minority households.</a:t>
            </a:r>
          </a:p>
          <a:p>
            <a:pPr>
              <a:buNone/>
            </a:pPr>
            <a:r>
              <a:rPr lang="en-US" dirty="0">
                <a:solidFill>
                  <a:schemeClr val="tx2"/>
                </a:solidFill>
              </a:rPr>
              <a:t> </a:t>
            </a:r>
          </a:p>
          <a:p>
            <a:r>
              <a:rPr lang="en-US" dirty="0">
                <a:solidFill>
                  <a:schemeClr val="tx2"/>
                </a:solidFill>
              </a:rPr>
              <a:t>This scheme is based on the same performance regression as</a:t>
            </a:r>
            <a:r>
              <a:rPr lang="en-US" dirty="0">
                <a:solidFill>
                  <a:schemeClr val="tx2"/>
                </a:solidFill>
                <a:latin typeface="Times New Roman" pitchFamily="18" charset="0"/>
                <a:cs typeface="Times New Roman" pitchFamily="18" charset="0"/>
              </a:rPr>
              <a:t> </a:t>
            </a:r>
            <a:r>
              <a:rPr lang="en-US" i="1" dirty="0">
                <a:solidFill>
                  <a:schemeClr val="tx2"/>
                </a:solidFill>
                <a:latin typeface="Times New Roman" pitchFamily="18" charset="0"/>
                <a:cs typeface="Times New Roman" pitchFamily="18" charset="0"/>
              </a:rPr>
              <a:t>S</a:t>
            </a:r>
            <a:r>
              <a:rPr lang="en-US" baseline="30000" dirty="0">
                <a:solidFill>
                  <a:schemeClr val="tx2"/>
                </a:solidFill>
                <a:latin typeface="Times New Roman" pitchFamily="18" charset="0"/>
                <a:cs typeface="Times New Roman" pitchFamily="18" charset="0"/>
              </a:rPr>
              <a:t>1</a:t>
            </a:r>
            <a:r>
              <a:rPr lang="en-US" dirty="0">
                <a:solidFill>
                  <a:schemeClr val="tx2"/>
                </a:solidFill>
              </a:rPr>
              <a:t>, but it does not differentiate between minority and white applicants.</a:t>
            </a:r>
          </a:p>
          <a:p>
            <a:endParaRPr lang="en-US" dirty="0"/>
          </a:p>
        </p:txBody>
      </p:sp>
      <p:graphicFrame>
        <p:nvGraphicFramePr>
          <p:cNvPr id="1126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735264818"/>
              </p:ext>
            </p:extLst>
          </p:nvPr>
        </p:nvGraphicFramePr>
        <p:xfrm>
          <a:off x="2124075" y="2705099"/>
          <a:ext cx="3667125" cy="1013951"/>
        </p:xfrm>
        <a:graphic>
          <a:graphicData uri="http://schemas.openxmlformats.org/presentationml/2006/ole">
            <mc:AlternateContent xmlns:mc="http://schemas.openxmlformats.org/markup-compatibility/2006">
              <mc:Choice xmlns:v="urn:schemas-microsoft-com:vml" Requires="v">
                <p:oleObj spid="_x0000_s11400" name="Equation" r:id="rId3" imgW="2070100" imgH="571500" progId="Equation.DSMT4">
                  <p:embed/>
                </p:oleObj>
              </mc:Choice>
              <mc:Fallback>
                <p:oleObj name="Equation" r:id="rId3" imgW="2070100" imgH="5715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2705099"/>
                        <a:ext cx="3667125" cy="10139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Special Character" descr="Please contact Professor Yinger for details regarding figures and graphs."/>
          <p:cNvGraphicFramePr>
            <a:graphicFrameLocks noChangeAspect="1"/>
          </p:cNvGraphicFramePr>
          <p:nvPr>
            <p:extLst>
              <p:ext uri="{D42A27DB-BD31-4B8C-83A1-F6EECF244321}">
                <p14:modId xmlns:p14="http://schemas.microsoft.com/office/powerpoint/2010/main" val="2706790792"/>
              </p:ext>
            </p:extLst>
          </p:nvPr>
        </p:nvGraphicFramePr>
        <p:xfrm>
          <a:off x="1656732" y="3948387"/>
          <a:ext cx="380999" cy="350519"/>
        </p:xfrm>
        <a:graphic>
          <a:graphicData uri="http://schemas.openxmlformats.org/presentationml/2006/ole">
            <mc:AlternateContent xmlns:mc="http://schemas.openxmlformats.org/markup-compatibility/2006">
              <mc:Choice xmlns:v="urn:schemas-microsoft-com:vml" Requires="v">
                <p:oleObj spid="_x0000_s11401" name="Equation" r:id="rId5" imgW="241091" imgH="215713" progId="Equation.DSMT4">
                  <p:embed/>
                </p:oleObj>
              </mc:Choice>
              <mc:Fallback>
                <p:oleObj name="Equation" r:id="rId5" imgW="241091" imgH="215713"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6732" y="3948387"/>
                        <a:ext cx="380999" cy="3505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b="1" dirty="0"/>
              <a:t>A Seemingly “Group-Neutral” Scoring Scheme</a:t>
            </a:r>
            <a:endParaRPr lang="en-US" dirty="0"/>
          </a:p>
          <a:p>
            <a:pPr>
              <a:buNone/>
            </a:pPr>
            <a:r>
              <a:rPr lang="en-US" dirty="0"/>
              <a:t> </a:t>
            </a:r>
          </a:p>
          <a:p>
            <a:r>
              <a:rPr lang="en-US" dirty="0">
                <a:solidFill>
                  <a:schemeClr val="tx2"/>
                </a:solidFill>
              </a:rPr>
              <a:t>Suppose a credit-scoring company tries to be race-neutral by estimating</a:t>
            </a:r>
          </a:p>
          <a:p>
            <a:pPr>
              <a:buNone/>
            </a:pPr>
            <a:endParaRPr lang="en-US" dirty="0">
              <a:solidFill>
                <a:schemeClr val="tx2"/>
              </a:solidFill>
            </a:endParaRPr>
          </a:p>
          <a:p>
            <a:pPr>
              <a:buNone/>
            </a:pPr>
            <a:r>
              <a:rPr lang="en-US" dirty="0">
                <a:solidFill>
                  <a:schemeClr val="tx2"/>
                </a:solidFill>
              </a:rPr>
              <a:t>		 </a:t>
            </a:r>
          </a:p>
          <a:p>
            <a:pPr>
              <a:buNone/>
            </a:pPr>
            <a:endParaRPr lang="en-US" dirty="0">
              <a:solidFill>
                <a:schemeClr val="tx2"/>
              </a:solidFill>
            </a:endParaRPr>
          </a:p>
          <a:p>
            <a:r>
              <a:rPr lang="en-US" dirty="0">
                <a:solidFill>
                  <a:schemeClr val="tx2"/>
                </a:solidFill>
              </a:rPr>
              <a:t>and using the </a:t>
            </a:r>
            <a:r>
              <a:rPr lang="en-US" b="1" dirty="0">
                <a:solidFill>
                  <a:schemeClr val="tx2"/>
                </a:solidFill>
              </a:rPr>
              <a:t>“group-neutral” scoring scheme</a:t>
            </a:r>
            <a:r>
              <a:rPr lang="en-US" dirty="0">
                <a:solidFill>
                  <a:schemeClr val="tx2"/>
                </a:solidFill>
              </a:rPr>
              <a:t>:</a:t>
            </a:r>
          </a:p>
          <a:p>
            <a:pPr>
              <a:buNone/>
            </a:pPr>
            <a:r>
              <a:rPr lang="en-US" dirty="0">
                <a:solidFill>
                  <a:schemeClr val="tx2"/>
                </a:solidFill>
              </a:rPr>
              <a:t> </a:t>
            </a:r>
          </a:p>
          <a:p>
            <a:pPr>
              <a:buNone/>
            </a:pPr>
            <a:r>
              <a:rPr lang="en-US" dirty="0"/>
              <a:t>		 </a:t>
            </a:r>
          </a:p>
          <a:p>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60E329B6-715A-4380-A335-6867DE136C0E}"/>
              </a:ext>
            </a:extLst>
          </p:cNvPr>
          <p:cNvGrpSpPr/>
          <p:nvPr/>
        </p:nvGrpSpPr>
        <p:grpSpPr>
          <a:xfrm>
            <a:off x="2409825" y="3124200"/>
            <a:ext cx="3457575" cy="3048000"/>
            <a:chOff x="2409825" y="3124200"/>
            <a:chExt cx="3457575" cy="3048000"/>
          </a:xfrm>
        </p:grpSpPr>
        <p:graphicFrame>
          <p:nvGraphicFramePr>
            <p:cNvPr id="10241"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215179128"/>
                </p:ext>
              </p:extLst>
            </p:nvPr>
          </p:nvGraphicFramePr>
          <p:xfrm>
            <a:off x="2409825" y="3124200"/>
            <a:ext cx="3457575" cy="1152525"/>
          </p:xfrm>
          <a:graphic>
            <a:graphicData uri="http://schemas.openxmlformats.org/presentationml/2006/ole">
              <mc:AlternateContent xmlns:mc="http://schemas.openxmlformats.org/markup-compatibility/2006">
                <mc:Choice xmlns:v="urn:schemas-microsoft-com:vml" Requires="v">
                  <p:oleObj spid="_x0000_s10376" name="Equation" r:id="rId3" imgW="1624895" imgH="545863" progId="Equation.DSMT4">
                    <p:embed/>
                  </p:oleObj>
                </mc:Choice>
                <mc:Fallback>
                  <p:oleObj name="Equation" r:id="rId3" imgW="1624895" imgH="545863"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9825" y="3124200"/>
                          <a:ext cx="3457575"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656496792"/>
                </p:ext>
              </p:extLst>
            </p:nvPr>
          </p:nvGraphicFramePr>
          <p:xfrm>
            <a:off x="2667000" y="5059680"/>
            <a:ext cx="2995245" cy="1112520"/>
          </p:xfrm>
          <a:graphic>
            <a:graphicData uri="http://schemas.openxmlformats.org/presentationml/2006/ole">
              <mc:AlternateContent xmlns:mc="http://schemas.openxmlformats.org/markup-compatibility/2006">
                <mc:Choice xmlns:v="urn:schemas-microsoft-com:vml" Requires="v">
                  <p:oleObj spid="_x0000_s10377" name="Equation" r:id="rId5" imgW="1333500" imgH="495300" progId="Equation.DSMT4">
                    <p:embed/>
                  </p:oleObj>
                </mc:Choice>
                <mc:Fallback>
                  <p:oleObj name="Equation" r:id="rId5" imgW="1333500" imgH="4953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5059680"/>
                          <a:ext cx="2995245" cy="1112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lstStyle/>
          <a:p>
            <a:pPr algn="ctr">
              <a:buNone/>
            </a:pPr>
            <a:r>
              <a:rPr lang="en-US" sz="2800" b="1" dirty="0"/>
              <a:t>Bias in the “Group-Neutral” Scheme</a:t>
            </a:r>
          </a:p>
          <a:p>
            <a:pPr>
              <a:buNone/>
            </a:pPr>
            <a:endParaRPr lang="en-US" dirty="0"/>
          </a:p>
          <a:p>
            <a:r>
              <a:rPr lang="en-US" dirty="0">
                <a:solidFill>
                  <a:schemeClr val="tx2"/>
                </a:solidFill>
              </a:rPr>
              <a:t>Using expected values, it is easy to show that this performance equation is </a:t>
            </a:r>
            <a:r>
              <a:rPr lang="en-US" b="1" dirty="0">
                <a:solidFill>
                  <a:schemeClr val="tx2"/>
                </a:solidFill>
              </a:rPr>
              <a:t>biased</a:t>
            </a:r>
            <a:r>
              <a:rPr lang="en-US" dirty="0">
                <a:solidFill>
                  <a:schemeClr val="tx2"/>
                </a:solidFill>
              </a:rPr>
              <a:t> by the omission of </a:t>
            </a:r>
            <a:r>
              <a:rPr lang="en-US" i="1" dirty="0">
                <a:solidFill>
                  <a:schemeClr val="tx2"/>
                </a:solidFill>
                <a:latin typeface="Times New Roman" pitchFamily="18" charset="0"/>
                <a:cs typeface="Times New Roman" pitchFamily="18" charset="0"/>
              </a:rPr>
              <a:t>M</a:t>
            </a:r>
            <a:r>
              <a:rPr lang="en-US" i="1" dirty="0">
                <a:solidFill>
                  <a:schemeClr val="tx2"/>
                </a:solidFill>
              </a:rPr>
              <a:t>. </a:t>
            </a:r>
            <a:endParaRPr lang="en-US" dirty="0">
              <a:solidFill>
                <a:schemeClr val="tx2"/>
              </a:solidFill>
            </a:endParaRPr>
          </a:p>
          <a:p>
            <a:pPr>
              <a:buNone/>
            </a:pPr>
            <a:endParaRPr lang="en-US" dirty="0">
              <a:solidFill>
                <a:schemeClr val="tx2"/>
              </a:solidFill>
            </a:endParaRPr>
          </a:p>
          <a:p>
            <a:pPr>
              <a:buNone/>
            </a:pPr>
            <a:endParaRPr lang="en-US" dirty="0">
              <a:solidFill>
                <a:schemeClr val="tx2"/>
              </a:solidFill>
            </a:endParaRPr>
          </a:p>
          <a:p>
            <a:pPr>
              <a:buNone/>
            </a:pPr>
            <a:r>
              <a:rPr lang="en-US" dirty="0">
                <a:solidFill>
                  <a:schemeClr val="tx2"/>
                </a:solidFill>
              </a:rPr>
              <a:t>	where </a:t>
            </a:r>
            <a:r>
              <a:rPr lang="en-US" i="1" dirty="0">
                <a:solidFill>
                  <a:schemeClr val="tx2"/>
                </a:solidFill>
                <a:latin typeface="Times New Roman" pitchFamily="18" charset="0"/>
                <a:cs typeface="Times New Roman" pitchFamily="18" charset="0"/>
              </a:rPr>
              <a:t>b</a:t>
            </a:r>
            <a:r>
              <a:rPr lang="en-US" i="1" baseline="-25000" dirty="0">
                <a:solidFill>
                  <a:schemeClr val="tx2"/>
                </a:solidFill>
                <a:latin typeface="Times New Roman" pitchFamily="18" charset="0"/>
                <a:cs typeface="Times New Roman" pitchFamily="18" charset="0"/>
              </a:rPr>
              <a:t>i</a:t>
            </a:r>
            <a:r>
              <a:rPr lang="en-US" dirty="0">
                <a:solidFill>
                  <a:schemeClr val="tx2"/>
                </a:solidFill>
              </a:rPr>
              <a:t> is the correlation between </a:t>
            </a:r>
            <a:r>
              <a:rPr lang="en-US" i="1" dirty="0">
                <a:solidFill>
                  <a:schemeClr val="tx2"/>
                </a:solidFill>
                <a:latin typeface="Times New Roman" pitchFamily="18" charset="0"/>
                <a:cs typeface="Times New Roman" pitchFamily="18" charset="0"/>
              </a:rPr>
              <a:t>M</a:t>
            </a:r>
            <a:r>
              <a:rPr lang="en-US" dirty="0">
                <a:solidFill>
                  <a:schemeClr val="tx2"/>
                </a:solidFill>
              </a:rPr>
              <a:t> and </a:t>
            </a:r>
            <a:r>
              <a:rPr lang="en-US" i="1" dirty="0">
                <a:solidFill>
                  <a:schemeClr val="tx2"/>
                </a:solidFill>
                <a:latin typeface="Times New Roman" pitchFamily="18" charset="0"/>
                <a:cs typeface="Times New Roman" pitchFamily="18" charset="0"/>
              </a:rPr>
              <a:t>X</a:t>
            </a:r>
            <a:r>
              <a:rPr lang="en-US" i="1" baseline="-25000" dirty="0">
                <a:solidFill>
                  <a:schemeClr val="tx2"/>
                </a:solidFill>
                <a:latin typeface="Times New Roman" pitchFamily="18" charset="0"/>
                <a:cs typeface="Times New Roman" pitchFamily="18" charset="0"/>
              </a:rPr>
              <a:t>i</a:t>
            </a:r>
            <a:r>
              <a:rPr lang="en-US" dirty="0">
                <a:solidFill>
                  <a:schemeClr val="tx2"/>
                </a:solidFill>
              </a:rPr>
              <a:t>.</a:t>
            </a:r>
          </a:p>
          <a:p>
            <a:endParaRPr lang="en-US" dirty="0">
              <a:solidFill>
                <a:schemeClr val="tx2"/>
              </a:solidFill>
            </a:endParaRPr>
          </a:p>
          <a:p>
            <a:r>
              <a:rPr lang="en-US" dirty="0">
                <a:solidFill>
                  <a:schemeClr val="tx2"/>
                </a:solidFill>
              </a:rPr>
              <a:t>This is an application of the standard formula for omitted variable bias.</a:t>
            </a:r>
          </a:p>
          <a:p>
            <a:pPr>
              <a:buNone/>
            </a:pPr>
            <a:endParaRPr lang="en-US" dirty="0"/>
          </a:p>
          <a:p>
            <a:pPr>
              <a:buNone/>
            </a:pPr>
            <a:endParaRPr lang="en-US" dirty="0"/>
          </a:p>
          <a:p>
            <a:endParaRPr lang="en-US" dirty="0"/>
          </a:p>
        </p:txBody>
      </p:sp>
      <p:graphicFrame>
        <p:nvGraphicFramePr>
          <p:cNvPr id="9217"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4266988632"/>
              </p:ext>
            </p:extLst>
          </p:nvPr>
        </p:nvGraphicFramePr>
        <p:xfrm>
          <a:off x="2001981" y="3106271"/>
          <a:ext cx="4322619" cy="932329"/>
        </p:xfrm>
        <a:graphic>
          <a:graphicData uri="http://schemas.openxmlformats.org/presentationml/2006/ole">
            <mc:AlternateContent xmlns:mc="http://schemas.openxmlformats.org/markup-compatibility/2006">
              <mc:Choice xmlns:v="urn:schemas-microsoft-com:vml" Requires="v">
                <p:oleObj spid="_x0000_s9284" name="Equation" r:id="rId3" imgW="2425700" imgH="520700" progId="Equation.DSMT4">
                  <p:embed/>
                </p:oleObj>
              </mc:Choice>
              <mc:Fallback>
                <p:oleObj name="Equation" r:id="rId3" imgW="2425700" imgH="5207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1981" y="3106271"/>
                        <a:ext cx="4322619" cy="9323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lstStyle/>
          <a:p>
            <a:pPr algn="ctr">
              <a:buNone/>
            </a:pPr>
            <a:r>
              <a:rPr lang="en-US" sz="2800" b="1" dirty="0"/>
              <a:t>The Trouble with Lawyers</a:t>
            </a:r>
            <a:endParaRPr lang="en-US" sz="2800" dirty="0"/>
          </a:p>
          <a:p>
            <a:pPr>
              <a:buNone/>
            </a:pPr>
            <a:r>
              <a:rPr lang="en-US" dirty="0"/>
              <a:t> </a:t>
            </a:r>
          </a:p>
          <a:p>
            <a:r>
              <a:rPr lang="en-US" dirty="0">
                <a:solidFill>
                  <a:schemeClr val="tx2"/>
                </a:solidFill>
              </a:rPr>
              <a:t>This “group-neutral” scheme changes the weight placed on each </a:t>
            </a:r>
            <a:r>
              <a:rPr lang="en-US" i="1" dirty="0">
                <a:solidFill>
                  <a:schemeClr val="tx2"/>
                </a:solidFill>
                <a:latin typeface="Times New Roman" pitchFamily="18" charset="0"/>
                <a:cs typeface="Times New Roman" pitchFamily="18" charset="0"/>
              </a:rPr>
              <a:t>X</a:t>
            </a:r>
            <a:r>
              <a:rPr lang="en-US" dirty="0">
                <a:solidFill>
                  <a:schemeClr val="tx2"/>
                </a:solidFill>
              </a:rPr>
              <a:t>, not on the basis of a business necessity, but instead on the basis of correlation with minority status.</a:t>
            </a:r>
          </a:p>
          <a:p>
            <a:endParaRPr lang="en-US" dirty="0">
              <a:solidFill>
                <a:schemeClr val="tx2"/>
              </a:solidFill>
            </a:endParaRPr>
          </a:p>
          <a:p>
            <a:r>
              <a:rPr lang="en-US" dirty="0">
                <a:solidFill>
                  <a:schemeClr val="tx2"/>
                </a:solidFill>
              </a:rPr>
              <a:t>Lawyers seem to conclude that this approach is neutral.</a:t>
            </a:r>
          </a:p>
          <a:p>
            <a:pPr>
              <a:buNone/>
            </a:pPr>
            <a:r>
              <a:rPr lang="en-US" dirty="0">
                <a:solidFill>
                  <a:schemeClr val="tx2"/>
                </a:solidFill>
              </a:rPr>
              <a:t> </a:t>
            </a:r>
          </a:p>
          <a:p>
            <a:r>
              <a:rPr lang="en-US" b="1" dirty="0">
                <a:solidFill>
                  <a:schemeClr val="tx2"/>
                </a:solidFill>
              </a:rPr>
              <a:t>But, in fact, this is disparate-impact discrimination</a:t>
            </a:r>
            <a:r>
              <a:rPr lang="en-US" dirty="0">
                <a:solidFill>
                  <a:schemeClr val="tx2"/>
                </a:solidFill>
              </a:rPr>
              <a:t>.</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92500"/>
          </a:bodyPr>
          <a:lstStyle/>
          <a:p>
            <a:pPr algn="ctr">
              <a:buNone/>
            </a:pPr>
            <a:r>
              <a:rPr lang="en-US" b="1" dirty="0"/>
              <a:t>Blending Performance and Time-of-Application Data</a:t>
            </a:r>
            <a:endParaRPr lang="en-US" dirty="0"/>
          </a:p>
          <a:p>
            <a:pPr>
              <a:buNone/>
            </a:pPr>
            <a:r>
              <a:rPr lang="en-US" dirty="0"/>
              <a:t> </a:t>
            </a:r>
          </a:p>
          <a:p>
            <a:r>
              <a:rPr lang="en-US" dirty="0">
                <a:solidFill>
                  <a:schemeClr val="tx2"/>
                </a:solidFill>
              </a:rPr>
              <a:t>This analysis leads to new, more precise tests for discrimination, which, with one exception discussed below, have not yet been implemented, due to lack of data.</a:t>
            </a:r>
          </a:p>
          <a:p>
            <a:endParaRPr lang="en-US" dirty="0">
              <a:solidFill>
                <a:schemeClr val="tx2"/>
              </a:solidFill>
            </a:endParaRPr>
          </a:p>
          <a:p>
            <a:r>
              <a:rPr lang="en-US" dirty="0">
                <a:solidFill>
                  <a:schemeClr val="tx2"/>
                </a:solidFill>
              </a:rPr>
              <a:t>The most straightforward application is to loan approval, but the same logic applies to automated underwriting or credit scoring schemes</a:t>
            </a:r>
          </a:p>
          <a:p>
            <a:endParaRPr lang="en-US" dirty="0">
              <a:solidFill>
                <a:schemeClr val="tx2"/>
              </a:solidFill>
            </a:endParaRPr>
          </a:p>
          <a:p>
            <a:r>
              <a:rPr lang="en-US" dirty="0">
                <a:solidFill>
                  <a:schemeClr val="tx2"/>
                </a:solidFill>
              </a:rPr>
              <a:t>This approach picks up both disparate-treatment and disparate-impact discrimination.</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a:xfrm>
            <a:off x="457200" y="1219200"/>
            <a:ext cx="8305800" cy="4937760"/>
          </a:xfrm>
        </p:spPr>
        <p:txBody>
          <a:bodyPr>
            <a:normAutofit/>
          </a:bodyPr>
          <a:lstStyle/>
          <a:p>
            <a:pPr algn="ctr">
              <a:buNone/>
            </a:pPr>
            <a:r>
              <a:rPr lang="en-US" b="1" dirty="0"/>
              <a:t>Analysis of Automated Underwriting and Credit Scores </a:t>
            </a:r>
          </a:p>
          <a:p>
            <a:pPr algn="ctr">
              <a:buNone/>
            </a:pPr>
            <a:r>
              <a:rPr lang="en-US" dirty="0"/>
              <a:t> </a:t>
            </a:r>
          </a:p>
          <a:p>
            <a:r>
              <a:rPr lang="en-US" dirty="0">
                <a:solidFill>
                  <a:schemeClr val="tx2"/>
                </a:solidFill>
              </a:rPr>
              <a:t>No article yet provides a scholarly evaluation of an automated underwriting scheme along these lines.</a:t>
            </a:r>
          </a:p>
          <a:p>
            <a:endParaRPr lang="en-US" dirty="0">
              <a:solidFill>
                <a:schemeClr val="tx2"/>
              </a:solidFill>
            </a:endParaRPr>
          </a:p>
          <a:p>
            <a:r>
              <a:rPr lang="en-US" dirty="0">
                <a:solidFill>
                  <a:schemeClr val="tx2"/>
                </a:solidFill>
              </a:rPr>
              <a:t>A thorough evaluation of credit scores by scholars at the Federal Reserve Board found no sign of discrimination.</a:t>
            </a:r>
          </a:p>
          <a:p>
            <a:endParaRPr lang="en-US" dirty="0"/>
          </a:p>
          <a:p>
            <a:pPr lvl="1"/>
            <a:r>
              <a:rPr lang="en-US" sz="1800" u="sng" dirty="0">
                <a:hlinkClick r:id="rId2"/>
              </a:rPr>
              <a:t>http://www.federalreserve.gov/boarddocs/rptcongress/creditscore/creditscore.pdf</a:t>
            </a:r>
            <a:endParaRPr lang="en-US" sz="1800" dirty="0"/>
          </a:p>
          <a:p>
            <a:pPr marL="0" indent="0">
              <a:buNone/>
            </a:pPr>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3303994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92500" lnSpcReduction="20000"/>
          </a:bodyPr>
          <a:lstStyle/>
          <a:p>
            <a:pPr algn="ctr">
              <a:buNone/>
            </a:pPr>
            <a:r>
              <a:rPr lang="en-US" sz="3000" b="1" dirty="0"/>
              <a:t>A New Test for Discrimination (from R/Y)</a:t>
            </a:r>
            <a:endParaRPr lang="en-US" sz="3000" dirty="0"/>
          </a:p>
          <a:p>
            <a:endParaRPr lang="en-US" sz="1200" dirty="0"/>
          </a:p>
          <a:p>
            <a:pPr lvl="0"/>
            <a:r>
              <a:rPr lang="en-US" sz="2800" dirty="0"/>
              <a:t>Step 1:</a:t>
            </a:r>
          </a:p>
          <a:p>
            <a:pPr lvl="0"/>
            <a:endParaRPr lang="en-US" sz="2800" dirty="0"/>
          </a:p>
          <a:p>
            <a:pPr lvl="1"/>
            <a:r>
              <a:rPr lang="en-US" sz="2500" dirty="0"/>
              <a:t>Obtain a sample of applications to many lenders; observe the number of approvals (</a:t>
            </a:r>
            <a:r>
              <a:rPr lang="en-US" sz="2500" i="1" dirty="0">
                <a:latin typeface="Times New Roman" pitchFamily="18" charset="0"/>
                <a:cs typeface="Times New Roman" pitchFamily="18" charset="0"/>
              </a:rPr>
              <a:t>A</a:t>
            </a:r>
            <a:r>
              <a:rPr lang="en-US" sz="2500" dirty="0"/>
              <a:t>).</a:t>
            </a:r>
          </a:p>
          <a:p>
            <a:endParaRPr lang="en-US" sz="2800" dirty="0"/>
          </a:p>
          <a:p>
            <a:r>
              <a:rPr lang="en-US" sz="2800" dirty="0"/>
              <a:t>Step 2:</a:t>
            </a:r>
          </a:p>
          <a:p>
            <a:pPr>
              <a:buNone/>
            </a:pPr>
            <a:endParaRPr lang="en-US" sz="1200" dirty="0"/>
          </a:p>
          <a:p>
            <a:endParaRPr lang="en-US" sz="1200" dirty="0"/>
          </a:p>
          <a:p>
            <a:pPr lvl="1"/>
            <a:r>
              <a:rPr lang="en-US" sz="2500" dirty="0"/>
              <a:t>Obtain a sample of approved loans drawn from the same pool; observe their performance over time; estimate a loan-performance model using the best method available.</a:t>
            </a:r>
            <a:endParaRPr lang="en-US" sz="900" dirty="0"/>
          </a:p>
          <a:p>
            <a:pPr>
              <a:buNone/>
            </a:pPr>
            <a:r>
              <a:rPr lang="en-US" sz="2800" dirty="0"/>
              <a:t> </a:t>
            </a:r>
            <a:endParaRPr lang="en-US" sz="1200"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152400"/>
            <a:ext cx="8229600" cy="457200"/>
          </a:xfrm>
        </p:spPr>
        <p:txBody>
          <a:bodyPr>
            <a:normAutofit/>
          </a:bodyPr>
          <a:lstStyle/>
          <a:p>
            <a:r>
              <a:rPr lang="en-US" sz="2400" dirty="0"/>
              <a:t>Mortgage Discrimination</a:t>
            </a:r>
          </a:p>
        </p:txBody>
      </p:sp>
      <p:graphicFrame>
        <p:nvGraphicFramePr>
          <p:cNvPr id="7" name="Chart" descr="Please contact Professor Yinger for details regarding figures and graphs.">
            <a:extLst>
              <a:ext uri="{FF2B5EF4-FFF2-40B4-BE49-F238E27FC236}">
                <a16:creationId xmlns:a16="http://schemas.microsoft.com/office/drawing/2014/main" id="{00000000-0008-0000-0A00-000002000000}"/>
              </a:ext>
            </a:extLst>
          </p:cNvPr>
          <p:cNvGraphicFramePr>
            <a:graphicFrameLocks noGrp="1"/>
          </p:cNvGraphicFramePr>
          <p:nvPr>
            <p:extLst>
              <p:ext uri="{D42A27DB-BD31-4B8C-83A1-F6EECF244321}">
                <p14:modId xmlns:p14="http://schemas.microsoft.com/office/powerpoint/2010/main" val="3105709008"/>
              </p:ext>
            </p:extLst>
          </p:nvPr>
        </p:nvGraphicFramePr>
        <p:xfrm>
          <a:off x="234609" y="539716"/>
          <a:ext cx="8674782" cy="629672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30555157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lvl="0" algn="ctr">
              <a:buNone/>
            </a:pPr>
            <a:r>
              <a:rPr lang="en-US" sz="2800" b="1" dirty="0"/>
              <a:t>A New Test for Discrimination, 2</a:t>
            </a:r>
          </a:p>
          <a:p>
            <a:pPr lvl="0"/>
            <a:endParaRPr lang="en-US" sz="2800" dirty="0"/>
          </a:p>
          <a:p>
            <a:pPr lvl="0"/>
            <a:r>
              <a:rPr lang="en-US" sz="2800" dirty="0"/>
              <a:t>Step 3:</a:t>
            </a:r>
          </a:p>
          <a:p>
            <a:pPr lvl="0"/>
            <a:endParaRPr lang="en-US" sz="2800" dirty="0"/>
          </a:p>
          <a:p>
            <a:pPr lvl="1"/>
            <a:r>
              <a:rPr lang="en-US" sz="2500" dirty="0"/>
              <a:t>Use the model from step 2 to obtain a loan-performance score for each application in step 1.</a:t>
            </a:r>
            <a:endParaRPr lang="en-US" sz="900" dirty="0"/>
          </a:p>
          <a:p>
            <a:pPr>
              <a:buNone/>
            </a:pPr>
            <a:endParaRPr lang="en-US" sz="1200" dirty="0"/>
          </a:p>
          <a:p>
            <a:pPr lvl="1"/>
            <a:r>
              <a:rPr lang="en-US" sz="2500" dirty="0"/>
              <a:t>Rank the applications in step 1 by their loan-performance score; identify the highest-ranking </a:t>
            </a:r>
            <a:r>
              <a:rPr lang="en-US" sz="2500" i="1" dirty="0">
                <a:latin typeface="Times New Roman" pitchFamily="18" charset="0"/>
                <a:cs typeface="Times New Roman" pitchFamily="18" charset="0"/>
              </a:rPr>
              <a:t>A</a:t>
            </a:r>
            <a:r>
              <a:rPr lang="en-US" sz="2500" dirty="0"/>
              <a:t> applications.</a:t>
            </a:r>
            <a:r>
              <a:rPr lang="en-US" sz="2800" dirty="0"/>
              <a:t> </a:t>
            </a:r>
            <a:endParaRPr lang="en-US" sz="1200" dirty="0"/>
          </a:p>
          <a:p>
            <a:endParaRPr lang="en-US" dirty="0"/>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92500" lnSpcReduction="20000"/>
          </a:bodyPr>
          <a:lstStyle/>
          <a:p>
            <a:pPr lvl="0" algn="ctr">
              <a:buNone/>
            </a:pPr>
            <a:r>
              <a:rPr lang="en-US" sz="3000" b="1" dirty="0"/>
              <a:t>A  New Test for Discrimination,3</a:t>
            </a:r>
          </a:p>
          <a:p>
            <a:pPr lvl="0"/>
            <a:endParaRPr lang="en-US" sz="2800" dirty="0"/>
          </a:p>
          <a:p>
            <a:pPr lvl="0"/>
            <a:r>
              <a:rPr lang="en-US" sz="2800" dirty="0"/>
              <a:t>Step 4:</a:t>
            </a:r>
          </a:p>
          <a:p>
            <a:pPr lvl="0"/>
            <a:endParaRPr lang="en-US" sz="2800" dirty="0"/>
          </a:p>
          <a:p>
            <a:pPr lvl="1"/>
            <a:r>
              <a:rPr lang="en-US" sz="2600" dirty="0"/>
              <a:t>Compare the minority composition of the approved applications in step 1 with the minority composition of the highest-ranking applications (which might not be approved).</a:t>
            </a:r>
          </a:p>
          <a:p>
            <a:pPr lvl="1">
              <a:buNone/>
            </a:pPr>
            <a:r>
              <a:rPr lang="en-US" sz="2600" dirty="0"/>
              <a:t> </a:t>
            </a:r>
          </a:p>
          <a:p>
            <a:pPr lvl="1"/>
            <a:r>
              <a:rPr lang="en-US" sz="2600" dirty="0"/>
              <a:t>This difference is a measure of discrimination (and can be evaluated with a difference-of-means test).</a:t>
            </a:r>
          </a:p>
          <a:p>
            <a:endParaRPr lang="en-US" dirty="0"/>
          </a:p>
          <a:p>
            <a:pPr lvl="1"/>
            <a:r>
              <a:rPr lang="en-US" sz="2600" dirty="0"/>
              <a:t>It cannot separate disparate-treatment and disparate-impact discrimination, but picks up both.</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lstStyle/>
          <a:p>
            <a:pPr algn="ctr">
              <a:buNone/>
            </a:pPr>
            <a:r>
              <a:rPr lang="en-US" b="1" dirty="0"/>
              <a:t>Accounting for Legitimate Variation Across Lenders</a:t>
            </a:r>
          </a:p>
          <a:p>
            <a:endParaRPr lang="en-US" dirty="0"/>
          </a:p>
          <a:p>
            <a:r>
              <a:rPr lang="en-US" dirty="0"/>
              <a:t>There are two ways to account for legitimate variation in underwriting standards across lenders:</a:t>
            </a:r>
          </a:p>
          <a:p>
            <a:endParaRPr lang="en-US" dirty="0"/>
          </a:p>
          <a:p>
            <a:pPr lvl="1"/>
            <a:r>
              <a:rPr lang="en-US" dirty="0"/>
              <a:t>1. Implement the above procedure with data for a single lender.</a:t>
            </a:r>
          </a:p>
          <a:p>
            <a:pPr lvl="1"/>
            <a:endParaRPr lang="en-US" dirty="0"/>
          </a:p>
          <a:p>
            <a:pPr lvl="1"/>
            <a:r>
              <a:rPr lang="en-US" dirty="0"/>
              <a:t>2. Estimate the above model with data pooled across lenders, with lender dummies and with variables to describe a lender’s portfolio (so long as they predict within-group performance).</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a:xfrm>
            <a:off x="457200" y="1219200"/>
            <a:ext cx="8229600" cy="5257800"/>
          </a:xfrm>
        </p:spPr>
        <p:txBody>
          <a:bodyPr>
            <a:normAutofit lnSpcReduction="10000"/>
          </a:bodyPr>
          <a:lstStyle/>
          <a:p>
            <a:pPr algn="ctr">
              <a:buNone/>
            </a:pPr>
            <a:r>
              <a:rPr lang="en-US" sz="2800" b="1" dirty="0"/>
              <a:t>Extension to Loan Terms</a:t>
            </a:r>
          </a:p>
          <a:p>
            <a:endParaRPr lang="en-US" dirty="0"/>
          </a:p>
          <a:p>
            <a:r>
              <a:rPr lang="en-US" dirty="0"/>
              <a:t>This approach can be extended to cover loan terms, which is an important extension in a world with automated underwriting.  </a:t>
            </a:r>
          </a:p>
          <a:p>
            <a:endParaRPr lang="en-US" dirty="0"/>
          </a:p>
          <a:p>
            <a:pPr lvl="1"/>
            <a:r>
              <a:rPr lang="en-US" dirty="0"/>
              <a:t>Estimate a model of loan performance as before.</a:t>
            </a:r>
          </a:p>
          <a:p>
            <a:pPr lvl="1"/>
            <a:endParaRPr lang="en-US" dirty="0"/>
          </a:p>
          <a:p>
            <a:pPr lvl="1"/>
            <a:r>
              <a:rPr lang="en-US" dirty="0"/>
              <a:t>Predict performance for a sample of new loans.</a:t>
            </a:r>
          </a:p>
          <a:p>
            <a:pPr lvl="1"/>
            <a:endParaRPr lang="en-US" dirty="0"/>
          </a:p>
          <a:p>
            <a:pPr lvl="1"/>
            <a:r>
              <a:rPr lang="en-US" dirty="0"/>
              <a:t>Regress interest rate (including points and fees) on predicted performance and group membership; the coefficients of the group membership variables are tests for discrimination.</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sz="2800" b="1" dirty="0"/>
              <a:t>Extension to Loan Terms, 2</a:t>
            </a:r>
          </a:p>
          <a:p>
            <a:endParaRPr lang="en-US" dirty="0"/>
          </a:p>
          <a:p>
            <a:r>
              <a:rPr lang="en-US" dirty="0"/>
              <a:t>One study that uses the R/Y approach for a large sample of loans from a single lender in Florida and California in 2005 recently appeared: </a:t>
            </a:r>
          </a:p>
          <a:p>
            <a:endParaRPr lang="en-US" dirty="0"/>
          </a:p>
          <a:p>
            <a:pPr lvl="1"/>
            <a:r>
              <a:rPr lang="en-US" dirty="0"/>
              <a:t>Ghent, Hernandez-Murillo, and </a:t>
            </a:r>
            <a:r>
              <a:rPr lang="en-US" dirty="0" err="1"/>
              <a:t>Owyang</a:t>
            </a:r>
            <a:r>
              <a:rPr lang="en-US" dirty="0"/>
              <a:t> (</a:t>
            </a:r>
            <a:r>
              <a:rPr lang="en-US" i="1" dirty="0"/>
              <a:t>RSUE</a:t>
            </a:r>
            <a:r>
              <a:rPr lang="en-US" dirty="0"/>
              <a:t>, September 2014).</a:t>
            </a:r>
          </a:p>
          <a:p>
            <a:endParaRPr lang="en-US" dirty="0"/>
          </a:p>
          <a:p>
            <a:r>
              <a:rPr lang="en-US" dirty="0"/>
              <a:t>This study finds evidence of discrimination in loan pricing, especially for loans originated by mortgage brokers.</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27751673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sz="2800" b="1" dirty="0"/>
              <a:t>Extension to Loan Terms, 3</a:t>
            </a:r>
          </a:p>
          <a:p>
            <a:endParaRPr lang="en-US" dirty="0"/>
          </a:p>
          <a:p>
            <a:r>
              <a:rPr lang="en-US" dirty="0">
                <a:solidFill>
                  <a:schemeClr val="tx2"/>
                </a:solidFill>
              </a:rPr>
              <a:t>The impact of discrimination on blacks and Hispanics in this study is up to 29 basis points, which translates into an increase in the monthly payment of about $60 or  increase in the mortgage amount of about $20,000.</a:t>
            </a:r>
          </a:p>
          <a:p>
            <a:endParaRPr lang="en-US" dirty="0">
              <a:solidFill>
                <a:schemeClr val="tx2"/>
              </a:solidFill>
            </a:endParaRPr>
          </a:p>
          <a:p>
            <a:r>
              <a:rPr lang="en-US" dirty="0">
                <a:solidFill>
                  <a:schemeClr val="tx2"/>
                </a:solidFill>
              </a:rPr>
              <a:t>They also find evidence of redlining against minority neighborhoods, which is also illegal.</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123002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buNone/>
            </a:pPr>
            <a:r>
              <a:rPr lang="en-US" sz="2800" b="1" dirty="0">
                <a:solidFill>
                  <a:srgbClr val="FF0000"/>
                </a:solidFill>
              </a:rPr>
              <a:t>Questions</a:t>
            </a:r>
          </a:p>
          <a:p>
            <a:pPr>
              <a:spcBef>
                <a:spcPts val="1200"/>
              </a:spcBef>
              <a:spcAft>
                <a:spcPts val="1200"/>
              </a:spcAft>
            </a:pPr>
            <a:r>
              <a:rPr lang="en-US" dirty="0">
                <a:solidFill>
                  <a:schemeClr val="tx2"/>
                </a:solidFill>
              </a:rPr>
              <a:t>What is the difference between disparate-treatment and disparate-impact discrimination in mortgage lending?</a:t>
            </a:r>
          </a:p>
          <a:p>
            <a:pPr>
              <a:spcBef>
                <a:spcPts val="0"/>
              </a:spcBef>
              <a:spcAft>
                <a:spcPts val="1200"/>
              </a:spcAft>
            </a:pPr>
            <a:r>
              <a:rPr lang="en-US" dirty="0">
                <a:solidFill>
                  <a:schemeClr val="tx2"/>
                </a:solidFill>
              </a:rPr>
              <a:t>How can scholars estimate the extent of discrimination in the underwriting?</a:t>
            </a:r>
          </a:p>
          <a:p>
            <a:pPr>
              <a:spcBef>
                <a:spcPts val="0"/>
              </a:spcBef>
              <a:spcAft>
                <a:spcPts val="1200"/>
              </a:spcAft>
            </a:pPr>
            <a:r>
              <a:rPr lang="en-US" dirty="0">
                <a:solidFill>
                  <a:schemeClr val="tx2"/>
                </a:solidFill>
              </a:rPr>
              <a:t>How can scholars estimate the extent of discrimination in the setting of loan terms?</a:t>
            </a:r>
          </a:p>
          <a:p>
            <a:pPr>
              <a:spcBef>
                <a:spcPts val="0"/>
              </a:spcBef>
              <a:spcAft>
                <a:spcPts val="1200"/>
              </a:spcAft>
            </a:pPr>
            <a:r>
              <a:rPr lang="en-US" dirty="0">
                <a:solidFill>
                  <a:schemeClr val="tx2"/>
                </a:solidFill>
              </a:rPr>
              <a:t>How could discrimination end up in an automated underwriting scheme?</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642629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152400"/>
            <a:ext cx="8229600" cy="457200"/>
          </a:xfrm>
        </p:spPr>
        <p:txBody>
          <a:bodyPr>
            <a:normAutofit/>
          </a:bodyPr>
          <a:lstStyle/>
          <a:p>
            <a:r>
              <a:rPr lang="en-US" sz="2400" dirty="0"/>
              <a:t>Mortgage Discrimination</a:t>
            </a:r>
          </a:p>
        </p:txBody>
      </p:sp>
      <p:pic>
        <p:nvPicPr>
          <p:cNvPr id="5" name="Chart" descr="Please contact Professor Yinger for details regarding figures and graphs."/>
          <p:cNvPicPr>
            <a:picLocks noChangeAspect="1"/>
          </p:cNvPicPr>
          <p:nvPr/>
        </p:nvPicPr>
        <p:blipFill rotWithShape="1">
          <a:blip r:embed="rId2"/>
          <a:srcRect l="14166" t="28666" r="34583" b="10666"/>
          <a:stretch/>
        </p:blipFill>
        <p:spPr>
          <a:xfrm>
            <a:off x="1143000" y="1179785"/>
            <a:ext cx="6958484" cy="5148146"/>
          </a:xfrm>
          <a:prstGeom prst="rect">
            <a:avLst/>
          </a:prstGeom>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2250372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pic>
        <p:nvPicPr>
          <p:cNvPr id="5" name="Chart" descr="Please contact Professor Yinger for details regarding figures and graphs."/>
          <p:cNvPicPr>
            <a:picLocks noChangeAspect="1"/>
          </p:cNvPicPr>
          <p:nvPr/>
        </p:nvPicPr>
        <p:blipFill rotWithShape="1">
          <a:blip r:embed="rId3"/>
          <a:srcRect l="14166" t="10000" r="12917" b="3334"/>
          <a:stretch/>
        </p:blipFill>
        <p:spPr>
          <a:xfrm>
            <a:off x="1056690" y="1172308"/>
            <a:ext cx="6935778" cy="5152292"/>
          </a:xfrm>
          <a:prstGeom prst="rect">
            <a:avLst/>
          </a:prstGeom>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4">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175259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a:bodyPr>
          <a:lstStyle/>
          <a:p>
            <a:pPr algn="ctr">
              <a:buNone/>
            </a:pPr>
            <a:r>
              <a:rPr lang="en-US" sz="2800" b="1" dirty="0"/>
              <a:t>Outline of Class</a:t>
            </a:r>
          </a:p>
          <a:p>
            <a:pPr>
              <a:buNone/>
            </a:pPr>
            <a:endParaRPr lang="en-US" dirty="0"/>
          </a:p>
          <a:p>
            <a:r>
              <a:rPr lang="en-US" dirty="0">
                <a:solidFill>
                  <a:srgbClr val="FF0000"/>
                </a:solidFill>
              </a:rPr>
              <a:t>1. Formal Definitions of Discrimination</a:t>
            </a:r>
          </a:p>
          <a:p>
            <a:endParaRPr lang="en-US" dirty="0"/>
          </a:p>
          <a:p>
            <a:r>
              <a:rPr lang="en-US" dirty="0"/>
              <a:t>2. The Boston Fed Study</a:t>
            </a:r>
          </a:p>
          <a:p>
            <a:endParaRPr lang="en-US" dirty="0"/>
          </a:p>
          <a:p>
            <a:r>
              <a:rPr lang="en-US" dirty="0"/>
              <a:t>3.  Recent Cross-Section Studies</a:t>
            </a:r>
          </a:p>
          <a:p>
            <a:endParaRPr lang="en-US" dirty="0"/>
          </a:p>
          <a:p>
            <a:r>
              <a:rPr lang="en-US" dirty="0"/>
              <a:t>4. Blending  Loan Characteristics and Loan Performance Data to Obtain More Precise Estimates of Discrimination</a:t>
            </a:r>
          </a:p>
          <a:p>
            <a:endParaRPr lang="en-US" dirty="0"/>
          </a:p>
          <a:p>
            <a:endParaRPr lang="en-US" dirty="0"/>
          </a:p>
          <a:p>
            <a:endParaRPr lang="en-US" dirty="0"/>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extLst>
      <p:ext uri="{BB962C8B-B14F-4D97-AF65-F5344CB8AC3E}">
        <p14:creationId xmlns:p14="http://schemas.microsoft.com/office/powerpoint/2010/main" val="365033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92500" lnSpcReduction="10000"/>
          </a:bodyPr>
          <a:lstStyle/>
          <a:p>
            <a:pPr algn="ctr">
              <a:buNone/>
            </a:pPr>
            <a:r>
              <a:rPr lang="en-US" sz="3000" b="1" dirty="0"/>
              <a:t>Definition of Discrimination</a:t>
            </a:r>
            <a:endParaRPr lang="en-US" sz="3000" dirty="0"/>
          </a:p>
          <a:p>
            <a:pPr>
              <a:buNone/>
            </a:pPr>
            <a:endParaRPr lang="en-US" dirty="0"/>
          </a:p>
          <a:p>
            <a:r>
              <a:rPr lang="en-US" b="1" dirty="0"/>
              <a:t>The Behavior</a:t>
            </a:r>
            <a:endParaRPr lang="en-US" dirty="0"/>
          </a:p>
          <a:p>
            <a:pPr>
              <a:buNone/>
            </a:pPr>
            <a:endParaRPr lang="en-US" dirty="0"/>
          </a:p>
          <a:p>
            <a:pPr lvl="1"/>
            <a:r>
              <a:rPr lang="en-US" dirty="0"/>
              <a:t>Lenders receive applications for mortgage loans and decide whether to approve them (and what terms to offer) based on the characteristics of the applicant, the loan, and the property.</a:t>
            </a:r>
          </a:p>
          <a:p>
            <a:pPr>
              <a:buNone/>
            </a:pPr>
            <a:endParaRPr lang="en-US" dirty="0"/>
          </a:p>
          <a:p>
            <a:pPr lvl="1"/>
            <a:r>
              <a:rPr lang="en-US" dirty="0"/>
              <a:t>This </a:t>
            </a:r>
            <a:r>
              <a:rPr lang="en-US" b="1" dirty="0"/>
              <a:t>underwriting</a:t>
            </a:r>
            <a:r>
              <a:rPr lang="en-US" dirty="0"/>
              <a:t> process may involve automated underwriting tools, including credit scores.</a:t>
            </a:r>
          </a:p>
          <a:p>
            <a:endParaRPr lang="en-US" dirty="0"/>
          </a:p>
          <a:p>
            <a:pPr lvl="1"/>
            <a:r>
              <a:rPr lang="en-US" dirty="0"/>
              <a:t>It results in both an approval decision and, if the loan is approved, a set of terms and conditions.</a:t>
            </a:r>
          </a:p>
          <a:p>
            <a:pPr>
              <a:buNone/>
            </a:pPr>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US" sz="2400" dirty="0"/>
              <a:t>Mortgage Discrimination</a:t>
            </a:r>
          </a:p>
        </p:txBody>
      </p:sp>
      <p:sp>
        <p:nvSpPr>
          <p:cNvPr id="3" name="Content Placeholder"/>
          <p:cNvSpPr>
            <a:spLocks noGrp="1"/>
          </p:cNvSpPr>
          <p:nvPr>
            <p:ph sz="quarter" idx="1"/>
          </p:nvPr>
        </p:nvSpPr>
        <p:spPr/>
        <p:txBody>
          <a:bodyPr>
            <a:normAutofit fontScale="77500" lnSpcReduction="20000"/>
          </a:bodyPr>
          <a:lstStyle/>
          <a:p>
            <a:pPr algn="ctr">
              <a:buNone/>
            </a:pPr>
            <a:r>
              <a:rPr lang="en-US" sz="3600" b="1" dirty="0"/>
              <a:t>Discrimination in Mortgage Lending</a:t>
            </a:r>
            <a:endParaRPr lang="en-US" sz="3600" dirty="0"/>
          </a:p>
          <a:p>
            <a:pPr>
              <a:buNone/>
            </a:pPr>
            <a:endParaRPr lang="en-US" dirty="0"/>
          </a:p>
          <a:p>
            <a:r>
              <a:rPr lang="en-US" b="1" dirty="0"/>
              <a:t>Disparate-Treatment Discrimination</a:t>
            </a:r>
            <a:endParaRPr lang="en-US" dirty="0"/>
          </a:p>
          <a:p>
            <a:pPr>
              <a:buNone/>
            </a:pPr>
            <a:endParaRPr lang="en-US" dirty="0"/>
          </a:p>
          <a:p>
            <a:pPr lvl="1"/>
            <a:r>
              <a:rPr lang="en-US" dirty="0"/>
              <a:t>Using different criteria for evaluating the loan applications (or setting terms) of people in different groups.</a:t>
            </a:r>
          </a:p>
          <a:p>
            <a:pPr>
              <a:buNone/>
            </a:pPr>
            <a:endParaRPr lang="en-US" dirty="0"/>
          </a:p>
          <a:p>
            <a:r>
              <a:rPr lang="en-US" b="1" dirty="0"/>
              <a:t>Disparate-Impact Discrimination</a:t>
            </a:r>
            <a:endParaRPr lang="en-US" dirty="0"/>
          </a:p>
          <a:p>
            <a:pPr>
              <a:buNone/>
            </a:pPr>
            <a:endParaRPr lang="en-US" dirty="0"/>
          </a:p>
          <a:p>
            <a:pPr lvl="1"/>
            <a:r>
              <a:rPr lang="en-US" dirty="0"/>
              <a:t>Using underwriting standards that have a disparate, negative impact on people in protected classes without being justified on the basis of “business necessity.”</a:t>
            </a:r>
          </a:p>
          <a:p>
            <a:pPr>
              <a:buNone/>
            </a:pPr>
            <a:endParaRPr lang="en-US" dirty="0"/>
          </a:p>
          <a:p>
            <a:r>
              <a:rPr lang="en-US" b="1" dirty="0"/>
              <a:t>Business Necessity</a:t>
            </a:r>
            <a:endParaRPr lang="en-US" dirty="0"/>
          </a:p>
          <a:p>
            <a:pPr>
              <a:buNone/>
            </a:pPr>
            <a:endParaRPr lang="en-US" dirty="0"/>
          </a:p>
          <a:p>
            <a:pPr lvl="1"/>
            <a:r>
              <a:rPr lang="en-US" dirty="0"/>
              <a:t>To meet the business necessity test, a standard must be directly linked to the profits a lender could make in a competitive, group-neutral market.</a:t>
            </a:r>
          </a:p>
          <a:p>
            <a:endParaRPr lang="en-US" dirty="0"/>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7992468" y="448056"/>
            <a:ext cx="618132" cy="61874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30024</TotalTime>
  <Words>2692</Words>
  <Application>Microsoft Office PowerPoint</Application>
  <PresentationFormat>On-screen Show (4:3)</PresentationFormat>
  <Paragraphs>404</Paragraphs>
  <Slides>46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Bookman Old Style</vt:lpstr>
      <vt:lpstr>Calibri</vt:lpstr>
      <vt:lpstr>Gill Sans MT</vt:lpstr>
      <vt:lpstr>Times New Roman</vt:lpstr>
      <vt:lpstr>Wingdings</vt:lpstr>
      <vt:lpstr>Wingdings 3</vt:lpstr>
      <vt:lpstr>Origin</vt:lpstr>
      <vt:lpstr>Equation</vt:lpstr>
      <vt:lpstr>Mortgage Discrimination </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lpstr>Mortgage Discrimination</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Mortgage Discrimination</dc:title>
  <dc:creator>joyinger</dc:creator>
  <cp:lastModifiedBy>Emily Rose Minnoe</cp:lastModifiedBy>
  <cp:revision>81</cp:revision>
  <dcterms:created xsi:type="dcterms:W3CDTF">2008-11-03T19:24:08Z</dcterms:created>
  <dcterms:modified xsi:type="dcterms:W3CDTF">2020-08-04T16:15:43Z</dcterms:modified>
</cp:coreProperties>
</file>