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0"/>
  </p:notesMasterIdLst>
  <p:sldIdLst>
    <p:sldId id="256" r:id="rId2"/>
    <p:sldId id="257" r:id="rId3"/>
    <p:sldId id="318" r:id="rId4"/>
    <p:sldId id="294" r:id="rId5"/>
    <p:sldId id="295" r:id="rId6"/>
    <p:sldId id="290" r:id="rId7"/>
    <p:sldId id="323" r:id="rId8"/>
    <p:sldId id="306" r:id="rId9"/>
    <p:sldId id="307" r:id="rId10"/>
    <p:sldId id="291" r:id="rId11"/>
    <p:sldId id="322" r:id="rId12"/>
    <p:sldId id="309" r:id="rId13"/>
    <p:sldId id="313" r:id="rId14"/>
    <p:sldId id="324" r:id="rId15"/>
    <p:sldId id="292" r:id="rId16"/>
    <p:sldId id="320" r:id="rId17"/>
    <p:sldId id="319" r:id="rId18"/>
    <p:sldId id="308" r:id="rId19"/>
    <p:sldId id="317" r:id="rId20"/>
    <p:sldId id="312" r:id="rId21"/>
    <p:sldId id="321" r:id="rId22"/>
    <p:sldId id="293" r:id="rId23"/>
    <p:sldId id="297" r:id="rId24"/>
    <p:sldId id="298" r:id="rId25"/>
    <p:sldId id="296" r:id="rId26"/>
    <p:sldId id="299" r:id="rId27"/>
    <p:sldId id="300" r:id="rId28"/>
    <p:sldId id="311" r:id="rId29"/>
    <p:sldId id="310" r:id="rId30"/>
    <p:sldId id="328" r:id="rId31"/>
    <p:sldId id="303" r:id="rId32"/>
    <p:sldId id="314" r:id="rId33"/>
    <p:sldId id="315" r:id="rId34"/>
    <p:sldId id="316" r:id="rId35"/>
    <p:sldId id="325" r:id="rId36"/>
    <p:sldId id="326" r:id="rId37"/>
    <p:sldId id="327" r:id="rId38"/>
    <p:sldId id="32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86337" autoAdjust="0"/>
  </p:normalViewPr>
  <p:slideViewPr>
    <p:cSldViewPr>
      <p:cViewPr varScale="1">
        <p:scale>
          <a:sx n="58" d="100"/>
          <a:sy n="58" d="100"/>
        </p:scale>
        <p:origin x="8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71D2D-9FE4-4959-8EDD-34DE2FA42E52}" type="datetimeFigureOut">
              <a:rPr lang="en-US" smtClean="0"/>
              <a:t>8/4/2020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77E86-BE38-4E60-943F-BD347D3EC27B}" type="slidenum">
              <a:rPr lang="en-US" smtClean="0"/>
              <a:t>‹#›</a:t>
            </a:fld>
            <a:endParaRPr lang="en-US"/>
          </a:p>
        </p:txBody>
      </p:sp>
    </p:spTree>
    <p:extLst>
      <p:ext uri="{BB962C8B-B14F-4D97-AF65-F5344CB8AC3E}">
        <p14:creationId xmlns:p14="http://schemas.microsoft.com/office/powerpoint/2010/main" val="178690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77E86-BE38-4E60-943F-BD347D3EC27B}" type="slidenum">
              <a:rPr lang="en-US" smtClean="0"/>
              <a:t>1</a:t>
            </a:fld>
            <a:endParaRPr lang="en-US"/>
          </a:p>
        </p:txBody>
      </p:sp>
    </p:spTree>
    <p:extLst>
      <p:ext uri="{BB962C8B-B14F-4D97-AF65-F5344CB8AC3E}">
        <p14:creationId xmlns:p14="http://schemas.microsoft.com/office/powerpoint/2010/main" val="1303088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877E86-BE38-4E60-943F-BD347D3EC27B}" type="slidenum">
              <a:rPr lang="en-US" smtClean="0"/>
              <a:t>2</a:t>
            </a:fld>
            <a:endParaRPr lang="en-US"/>
          </a:p>
        </p:txBody>
      </p:sp>
    </p:spTree>
    <p:extLst>
      <p:ext uri="{BB962C8B-B14F-4D97-AF65-F5344CB8AC3E}">
        <p14:creationId xmlns:p14="http://schemas.microsoft.com/office/powerpoint/2010/main" val="3843129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EE2100F-936E-4C06-8A5C-49DDFE4F2F63}" type="slidenum">
              <a:rPr lang="en-US" altLang="en-US" smtClean="0"/>
              <a:pPr>
                <a:defRPr/>
              </a:pPr>
              <a:t>‹#›</a:t>
            </a:fld>
            <a:endParaRPr lang="en-US" altLang="en-US"/>
          </a:p>
        </p:txBody>
      </p:sp>
    </p:spTree>
    <p:extLst>
      <p:ext uri="{BB962C8B-B14F-4D97-AF65-F5344CB8AC3E}">
        <p14:creationId xmlns:p14="http://schemas.microsoft.com/office/powerpoint/2010/main" val="212682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extLst>
      <p:ext uri="{BB962C8B-B14F-4D97-AF65-F5344CB8AC3E}">
        <p14:creationId xmlns:p14="http://schemas.microsoft.com/office/powerpoint/2010/main" val="19651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extLst>
      <p:ext uri="{BB962C8B-B14F-4D97-AF65-F5344CB8AC3E}">
        <p14:creationId xmlns:p14="http://schemas.microsoft.com/office/powerpoint/2010/main" val="81803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Tree>
    <p:extLst>
      <p:ext uri="{BB962C8B-B14F-4D97-AF65-F5344CB8AC3E}">
        <p14:creationId xmlns:p14="http://schemas.microsoft.com/office/powerpoint/2010/main" val="399651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A72AD81-8BBD-4038-9466-DAD7F065684E}" type="slidenum">
              <a:rPr lang="en-US" altLang="en-US" smtClean="0"/>
              <a:pPr>
                <a:defRPr/>
              </a:pPr>
              <a:t>‹#›</a:t>
            </a:fld>
            <a:endParaRPr lang="en-US" altLang="en-US"/>
          </a:p>
        </p:txBody>
      </p:sp>
    </p:spTree>
    <p:extLst>
      <p:ext uri="{BB962C8B-B14F-4D97-AF65-F5344CB8AC3E}">
        <p14:creationId xmlns:p14="http://schemas.microsoft.com/office/powerpoint/2010/main" val="205737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Tree>
    <p:extLst>
      <p:ext uri="{BB962C8B-B14F-4D97-AF65-F5344CB8AC3E}">
        <p14:creationId xmlns:p14="http://schemas.microsoft.com/office/powerpoint/2010/main" val="166758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en-US"/>
          </a:p>
        </p:txBody>
      </p:sp>
      <p:sp>
        <p:nvSpPr>
          <p:cNvPr id="27" name="Slide Number Placeholder 26"/>
          <p:cNvSpPr>
            <a:spLocks noGrp="1"/>
          </p:cNvSpPr>
          <p:nvPr>
            <p:ph type="sldNum" sz="quarter" idx="11"/>
          </p:nvPr>
        </p:nvSpPr>
        <p:spPr/>
        <p:txBody>
          <a:bodyPr rtlCol="0"/>
          <a:lstStyle/>
          <a:p>
            <a:pPr>
              <a:defRPr/>
            </a:pPr>
            <a:fld id="{DD3018A8-2EC1-4F11-BF0A-9EC33055BC13}" type="slidenum">
              <a:rPr lang="en-US" altLang="en-US" smtClean="0"/>
              <a:pPr>
                <a:defRPr/>
              </a:pPr>
              <a:t>‹#›</a:t>
            </a:fld>
            <a:endParaRPr lang="en-US" altLang="en-US"/>
          </a:p>
        </p:txBody>
      </p:sp>
      <p:sp>
        <p:nvSpPr>
          <p:cNvPr id="28" name="Footer Placeholder 27"/>
          <p:cNvSpPr>
            <a:spLocks noGrp="1"/>
          </p:cNvSpPr>
          <p:nvPr>
            <p:ph type="ftr" sz="quarter" idx="12"/>
          </p:nvPr>
        </p:nvSpPr>
        <p:spPr/>
        <p:txBody>
          <a:bodyPr rtlCol="0"/>
          <a:lstStyle/>
          <a:p>
            <a:pPr>
              <a:defRPr/>
            </a:pPr>
            <a:endParaRPr lang="en-US" altLang="en-US"/>
          </a:p>
        </p:txBody>
      </p:sp>
    </p:spTree>
    <p:extLst>
      <p:ext uri="{BB962C8B-B14F-4D97-AF65-F5344CB8AC3E}">
        <p14:creationId xmlns:p14="http://schemas.microsoft.com/office/powerpoint/2010/main" val="170409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72D9A33F-4CD1-4779-8B45-B68516611BB1}" type="slidenum">
              <a:rPr lang="en-US" altLang="en-US" smtClean="0"/>
              <a:pPr>
                <a:defRPr/>
              </a:pPr>
              <a:t>‹#›</a:t>
            </a:fld>
            <a:endParaRPr lang="en-US" altLang="en-US"/>
          </a:p>
        </p:txBody>
      </p:sp>
    </p:spTree>
    <p:extLst>
      <p:ext uri="{BB962C8B-B14F-4D97-AF65-F5344CB8AC3E}">
        <p14:creationId xmlns:p14="http://schemas.microsoft.com/office/powerpoint/2010/main" val="55906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extLst>
      <p:ext uri="{BB962C8B-B14F-4D97-AF65-F5344CB8AC3E}">
        <p14:creationId xmlns:p14="http://schemas.microsoft.com/office/powerpoint/2010/main" val="88388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13BB956-882F-4DB8-8188-897ED1351999}" type="slidenum">
              <a:rPr lang="en-US" altLang="en-US" smtClean="0"/>
              <a:pPr>
                <a:defRPr/>
              </a:pPr>
              <a:t>‹#›</a:t>
            </a:fld>
            <a:endParaRPr lang="en-US" altLang="en-US"/>
          </a:p>
        </p:txBody>
      </p:sp>
    </p:spTree>
    <p:extLst>
      <p:ext uri="{BB962C8B-B14F-4D97-AF65-F5344CB8AC3E}">
        <p14:creationId xmlns:p14="http://schemas.microsoft.com/office/powerpoint/2010/main" val="389515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918FADA-9385-4A18-9482-E0585B27D974}" type="slidenum">
              <a:rPr lang="en-US" altLang="en-US" smtClean="0"/>
              <a:pPr>
                <a:defRPr/>
              </a:pPr>
              <a:t>‹#›</a:t>
            </a:fld>
            <a:endParaRPr lang="en-US" altLang="en-US"/>
          </a:p>
        </p:txBody>
      </p:sp>
    </p:spTree>
    <p:extLst>
      <p:ext uri="{BB962C8B-B14F-4D97-AF65-F5344CB8AC3E}">
        <p14:creationId xmlns:p14="http://schemas.microsoft.com/office/powerpoint/2010/main" val="85650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922A6501-522C-4817-ABA5-1A24A3ACA138}" type="slidenum">
              <a:rPr lang="en-US" altLang="en-US" smtClean="0"/>
              <a:pPr>
                <a:defRPr/>
              </a:pPr>
              <a:t>‹#›</a:t>
            </a:fld>
            <a:endParaRPr lang="en-US" altLang="en-US"/>
          </a:p>
        </p:txBody>
      </p:sp>
    </p:spTree>
    <p:extLst>
      <p:ext uri="{BB962C8B-B14F-4D97-AF65-F5344CB8AC3E}">
        <p14:creationId xmlns:p14="http://schemas.microsoft.com/office/powerpoint/2010/main" val="3330732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rand.org/pubs/research_reports/RR2242.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F1A5786B-4D76-40D2-B772-FDA83AA053DD}"/>
              </a:ext>
            </a:extLst>
          </p:cNvPr>
          <p:cNvSpPr txBox="1">
            <a:spLocks/>
          </p:cNvSpPr>
          <p:nvPr/>
        </p:nvSpPr>
        <p:spPr>
          <a:xfrm>
            <a:off x="685800" y="1752601"/>
            <a:ext cx="7772400" cy="1829761"/>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r>
              <a:rPr lang="en-US" dirty="0"/>
              <a:t>ECN741:  Urban Economics</a:t>
            </a:r>
          </a:p>
        </p:txBody>
      </p:sp>
      <p:sp>
        <p:nvSpPr>
          <p:cNvPr id="10243" name="Rectangle"/>
          <p:cNvSpPr>
            <a:spLocks noGrp="1" noChangeArrowheads="1"/>
          </p:cNvSpPr>
          <p:nvPr>
            <p:ph type="title" idx="4294967295"/>
          </p:nvPr>
        </p:nvSpPr>
        <p:spPr>
          <a:xfrm>
            <a:off x="1905000" y="4267200"/>
            <a:ext cx="6553200" cy="18097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2698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3600" b="0" i="0" u="none" strike="noStrike" kern="1200" cap="none" spc="0" normalizeH="0" baseline="0" noProof="0">
                <a:ln>
                  <a:noFill/>
                </a:ln>
                <a:solidFill>
                  <a:schemeClr val="accent2"/>
                </a:solidFill>
                <a:effectLst/>
                <a:uLnTx/>
                <a:uFillTx/>
                <a:latin typeface="+mn-lt"/>
                <a:ea typeface="+mn-ea"/>
                <a:cs typeface="+mn-cs"/>
              </a:rPr>
              <a:t>Public Production Functions</a:t>
            </a:r>
            <a:endParaRPr kumimoji="0" lang="en-US" sz="3600" b="0" i="0" u="none" strike="noStrike" kern="1200" cap="none" spc="0" normalizeH="0" baseline="0" noProof="0" dirty="0">
              <a:ln>
                <a:noFill/>
              </a:ln>
              <a:solidFill>
                <a:schemeClr val="accent2"/>
              </a:solidFill>
              <a:effectLst/>
              <a:uLnTx/>
              <a:uFillTx/>
              <a:latin typeface="+mn-lt"/>
              <a:ea typeface="+mn-ea"/>
              <a:cs typeface="+mn-cs"/>
            </a:endParaRPr>
          </a:p>
        </p:txBody>
      </p:sp>
      <p:sp>
        <p:nvSpPr>
          <p:cNvPr id="5" name="TextBox">
            <a:extLst>
              <a:ext uri="{FF2B5EF4-FFF2-40B4-BE49-F238E27FC236}">
                <a16:creationId xmlns:a16="http://schemas.microsoft.com/office/drawing/2014/main" id="{A0D4D8C1-F95E-44E8-AECA-704A606B558C}"/>
              </a:ext>
            </a:extLst>
          </p:cNvPr>
          <p:cNvSpPr txBox="1"/>
          <p:nvPr/>
        </p:nvSpPr>
        <p:spPr>
          <a:xfrm>
            <a:off x="533400" y="6019800"/>
            <a:ext cx="7924800" cy="369332"/>
          </a:xfrm>
          <a:prstGeom prst="rect">
            <a:avLst/>
          </a:prstGeom>
          <a:noFill/>
        </p:spPr>
        <p:txBody>
          <a:bodyPr wrap="square" rtlCol="0">
            <a:spAutoFit/>
          </a:bodyPr>
          <a:lstStyle/>
          <a:p>
            <a:r>
              <a:rPr lang="en-US" dirty="0"/>
              <a:t>Professor John Yinger, The Maxwell School, Syracuse University,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304801" y="895351"/>
            <a:ext cx="84582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Estimation Strategy 1, No FEs</a:t>
            </a:r>
            <a:endParaRPr lang="en-US" b="1" i="1" dirty="0">
              <a:solidFill>
                <a:schemeClr val="accent1"/>
              </a:solidFill>
              <a:cs typeface="Times New Roman" pitchFamily="18" charset="0"/>
            </a:endParaRPr>
          </a:p>
          <a:p>
            <a:pPr marL="82296" indent="0" fontAlgn="auto">
              <a:lnSpc>
                <a:spcPct val="50000"/>
              </a:lnSpc>
              <a:spcBef>
                <a:spcPts val="0"/>
              </a:spcBef>
              <a:spcAft>
                <a:spcPts val="0"/>
              </a:spcAft>
              <a:buNone/>
              <a:defRPr/>
            </a:pPr>
            <a:endParaRPr lang="en-US" b="1" dirty="0">
              <a:solidFill>
                <a:schemeClr val="accent1"/>
              </a:solidFill>
              <a:latin typeface="Times New Roman" pitchFamily="18" charset="0"/>
              <a:cs typeface="Times New Roman" pitchFamily="18" charset="0"/>
            </a:endParaRPr>
          </a:p>
          <a:p>
            <a:pPr marL="640398" lvl="1" indent="-283464" fontAlgn="auto">
              <a:spcBef>
                <a:spcPts val="0"/>
              </a:spcBef>
              <a:spcAft>
                <a:spcPts val="1200"/>
              </a:spcAft>
              <a:buFont typeface="Wingdings 2"/>
              <a:buChar char=""/>
              <a:defRPr/>
            </a:pPr>
            <a:r>
              <a:rPr lang="en-US" dirty="0">
                <a:latin typeface="Times New Roman" pitchFamily="18" charset="0"/>
                <a:cs typeface="Times New Roman" pitchFamily="18" charset="0"/>
              </a:rPr>
              <a:t>Assume </a:t>
            </a:r>
            <a:r>
              <a:rPr lang="en-US" i="1" dirty="0">
                <a:latin typeface="Times New Roman" pitchFamily="18" charset="0"/>
                <a:cs typeface="Times New Roman" pitchFamily="18" charset="0"/>
              </a:rPr>
              <a:t>μ</a:t>
            </a:r>
            <a:r>
              <a:rPr lang="en-US" dirty="0">
                <a:latin typeface="Times New Roman" pitchFamily="18" charset="0"/>
                <a:cs typeface="Times New Roman" pitchFamily="18" charset="0"/>
              </a:rPr>
              <a:t> = </a:t>
            </a:r>
            <a:r>
              <a:rPr lang="el-GR" i="1" dirty="0">
                <a:latin typeface="Times New Roman" pitchFamily="18" charset="0"/>
                <a:cs typeface="Times New Roman" pitchFamily="18" charset="0"/>
              </a:rPr>
              <a:t>δ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0 (= no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a:t>
            </a:r>
          </a:p>
          <a:p>
            <a:pPr marL="640398" lvl="1" indent="-283464" fontAlgn="auto">
              <a:spcBef>
                <a:spcPts val="0"/>
              </a:spcBef>
              <a:spcAft>
                <a:spcPts val="1200"/>
              </a:spcAft>
              <a:buFont typeface="Wingdings 2"/>
              <a:buChar char=""/>
              <a:defRPr/>
            </a:pPr>
            <a:r>
              <a:rPr lang="en-US" dirty="0">
                <a:latin typeface="Times New Roman" pitchFamily="18" charset="0"/>
                <a:cs typeface="Times New Roman" pitchFamily="18" charset="0"/>
              </a:rPr>
              <a:t>Subtract equation for </a:t>
            </a:r>
            <a:r>
              <a:rPr lang="en-US" i="1" dirty="0" err="1">
                <a:latin typeface="Times New Roman" pitchFamily="18" charset="0"/>
                <a:cs typeface="Times New Roman" pitchFamily="18" charset="0"/>
              </a:rPr>
              <a:t>λY</a:t>
            </a:r>
            <a:r>
              <a:rPr lang="en-US" i="1" baseline="-25000" dirty="0" err="1">
                <a:latin typeface="Times New Roman" pitchFamily="18" charset="0"/>
                <a:cs typeface="Times New Roman" pitchFamily="18" charset="0"/>
              </a:rPr>
              <a:t>ij</a:t>
            </a:r>
            <a:r>
              <a:rPr lang="en-US" baseline="-25000" dirty="0">
                <a:latin typeface="Times New Roman" pitchFamily="18" charset="0"/>
                <a:cs typeface="Times New Roman" pitchFamily="18" charset="0"/>
              </a:rPr>
              <a:t>(</a:t>
            </a:r>
            <a:r>
              <a:rPr lang="en-US" i="1" baseline="-25000" dirty="0">
                <a:latin typeface="Times New Roman" pitchFamily="18" charset="0"/>
                <a:cs typeface="Times New Roman" pitchFamily="18" charset="0"/>
              </a:rPr>
              <a:t>T</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to eliminate summation.</a:t>
            </a:r>
          </a:p>
          <a:p>
            <a:pPr marL="640398" lvl="1" indent="-283464" fontAlgn="auto">
              <a:spcBef>
                <a:spcPts val="0"/>
              </a:spcBef>
              <a:spcAft>
                <a:spcPts val="1200"/>
              </a:spcAft>
              <a:buFont typeface="Wingdings 2"/>
              <a:buChar char=""/>
              <a:defRPr/>
            </a:pPr>
            <a:r>
              <a:rPr lang="en-US" dirty="0">
                <a:latin typeface="Times New Roman" pitchFamily="18" charset="0"/>
                <a:cs typeface="Times New Roman" pitchFamily="18" charset="0"/>
              </a:rPr>
              <a:t>Lagged </a:t>
            </a:r>
            <a:r>
              <a:rPr lang="en-US" i="1" dirty="0">
                <a:latin typeface="Times New Roman" pitchFamily="18" charset="0"/>
                <a:cs typeface="Times New Roman" pitchFamily="18" charset="0"/>
              </a:rPr>
              <a:t>Y</a:t>
            </a:r>
            <a:r>
              <a:rPr lang="en-US" dirty="0">
                <a:latin typeface="Times New Roman" pitchFamily="18" charset="0"/>
                <a:cs typeface="Times New Roman" pitchFamily="18" charset="0"/>
              </a:rPr>
              <a:t> should be considered endogenous because it is correlated with </a:t>
            </a:r>
            <a:r>
              <a:rPr lang="el-GR" i="1" dirty="0">
                <a:latin typeface="Times New Roman"/>
                <a:cs typeface="Times New Roman"/>
              </a:rPr>
              <a:t>ε</a:t>
            </a:r>
            <a:r>
              <a:rPr lang="en-US" i="1" baseline="-25000" dirty="0">
                <a:latin typeface="Times New Roman"/>
                <a:cs typeface="Times New Roman"/>
              </a:rPr>
              <a:t>ijT</a:t>
            </a:r>
            <a:r>
              <a:rPr lang="en-US" baseline="-25000" dirty="0">
                <a:latin typeface="Times New Roman"/>
                <a:cs typeface="Times New Roman"/>
              </a:rPr>
              <a:t>-1</a:t>
            </a:r>
            <a:r>
              <a:rPr lang="en-US" dirty="0">
                <a:latin typeface="Times New Roman"/>
                <a:cs typeface="Times New Roman"/>
              </a:rPr>
              <a:t>, but some studies ignore this.</a:t>
            </a:r>
            <a:endParaRPr lang="en-US" baseline="-25000" dirty="0">
              <a:latin typeface="Times New Roman" pitchFamily="18" charset="0"/>
              <a:cs typeface="Times New Roman" pitchFamily="18" charset="0"/>
            </a:endParaRPr>
          </a:p>
          <a:p>
            <a:pPr marL="640398" lvl="1" indent="-283464" fontAlgn="auto">
              <a:spcBef>
                <a:spcPts val="0"/>
              </a:spcBef>
              <a:spcAft>
                <a:spcPts val="1200"/>
              </a:spcAft>
              <a:buFont typeface="Wingdings 2"/>
              <a:buChar char=""/>
              <a:defRPr/>
            </a:pPr>
            <a:r>
              <a:rPr lang="en-US" dirty="0">
                <a:latin typeface="Times New Roman" pitchFamily="18" charset="0"/>
                <a:cs typeface="Times New Roman" pitchFamily="18" charset="0"/>
              </a:rPr>
              <a:t>Requires 2 years of data for </a:t>
            </a:r>
            <a:r>
              <a:rPr lang="en-US" i="1" dirty="0">
                <a:latin typeface="Times New Roman" pitchFamily="18" charset="0"/>
                <a:cs typeface="Times New Roman" pitchFamily="18" charset="0"/>
              </a:rPr>
              <a:t>Y</a:t>
            </a:r>
            <a:r>
              <a:rPr lang="en-US" dirty="0">
                <a:latin typeface="Times New Roman" pitchFamily="18" charset="0"/>
                <a:cs typeface="Times New Roman" pitchFamily="18" charset="0"/>
              </a:rPr>
              <a:t> (and a lagged instrument).</a:t>
            </a:r>
          </a:p>
        </p:txBody>
      </p:sp>
      <p:graphicFrame>
        <p:nvGraphicFramePr>
          <p:cNvPr id="3"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666711097"/>
              </p:ext>
            </p:extLst>
          </p:nvPr>
        </p:nvGraphicFramePr>
        <p:xfrm>
          <a:off x="1078706" y="5345093"/>
          <a:ext cx="7836694" cy="598507"/>
        </p:xfrm>
        <a:graphic>
          <a:graphicData uri="http://schemas.openxmlformats.org/presentationml/2006/ole">
            <mc:AlternateContent xmlns:mc="http://schemas.openxmlformats.org/markup-compatibility/2006">
              <mc:Choice xmlns:v="urn:schemas-microsoft-com:vml" Requires="v">
                <p:oleObj spid="_x0000_s5232" name="Equation" r:id="rId3" imgW="3987800" imgH="304800" progId="Equation.DSMT4">
                  <p:embed/>
                </p:oleObj>
              </mc:Choice>
              <mc:Fallback>
                <p:oleObj name="Equation" r:id="rId3" imgW="3987800" imgH="304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706" y="5345093"/>
                        <a:ext cx="7836694" cy="598507"/>
                      </a:xfrm>
                      <a:prstGeom prst="rect">
                        <a:avLst/>
                      </a:prstGeom>
                      <a:noFill/>
                    </p:spPr>
                  </p:pic>
                </p:oleObj>
              </mc:Fallback>
            </mc:AlternateContent>
          </a:graphicData>
        </a:graphic>
      </p:graphicFrame>
    </p:spTree>
    <p:extLst>
      <p:ext uri="{BB962C8B-B14F-4D97-AF65-F5344CB8AC3E}">
        <p14:creationId xmlns:p14="http://schemas.microsoft.com/office/powerpoint/2010/main" val="327510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342900" y="1129276"/>
            <a:ext cx="84582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1200"/>
              </a:spcAft>
              <a:buNone/>
              <a:defRPr/>
            </a:pPr>
            <a:r>
              <a:rPr lang="en-US" b="1" dirty="0">
                <a:solidFill>
                  <a:schemeClr val="accent1"/>
                </a:solidFill>
                <a:cs typeface="Times New Roman" pitchFamily="18" charset="0"/>
              </a:rPr>
              <a:t>Estimation Strategy 1, Continued</a:t>
            </a:r>
          </a:p>
          <a:p>
            <a:pPr marL="82296" indent="0" fontAlgn="auto">
              <a:lnSpc>
                <a:spcPct val="50000"/>
              </a:lnSpc>
              <a:spcBef>
                <a:spcPts val="0"/>
              </a:spcBef>
              <a:spcAft>
                <a:spcPts val="0"/>
              </a:spcAft>
              <a:buNone/>
              <a:defRPr/>
            </a:pPr>
            <a:endParaRPr lang="en-US" b="1" dirty="0">
              <a:solidFill>
                <a:schemeClr val="accent1"/>
              </a:solidFill>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The big problem with this strategy, of course, is that (with only 2 years of data) it assumes away student fixed effects (or else changes their meaning to be something that fades over time at rate </a:t>
            </a:r>
            <a:r>
              <a:rPr lang="en-US" i="1" dirty="0">
                <a:latin typeface="Times New Roman" panose="02020603050405020304" pitchFamily="18" charset="0"/>
                <a:cs typeface="Times New Roman" panose="02020603050405020304" pitchFamily="18" charset="0"/>
              </a:rPr>
              <a:t>λ</a:t>
            </a:r>
            <a:r>
              <a:rPr lang="en-US" dirty="0">
                <a:cs typeface="Times New Roman" pitchFamily="18" charset="0"/>
              </a:rPr>
              <a:t>).</a:t>
            </a:r>
          </a:p>
          <a:p>
            <a:pPr marL="640398" lvl="1" indent="-283464" fontAlgn="auto">
              <a:lnSpc>
                <a:spcPct val="60000"/>
              </a:lnSpc>
              <a:spcBef>
                <a:spcPts val="0"/>
              </a:spcBef>
              <a:spcAft>
                <a:spcPts val="0"/>
              </a:spcAft>
              <a:buFont typeface="Wingdings 2"/>
              <a:buChar char=""/>
              <a:defRPr/>
            </a:pPr>
            <a:endParaRPr lang="en-US" dirty="0">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Traits such as motivation cannot be observed, but they both influence performance and are correlated with included explanatory variables.</a:t>
            </a:r>
          </a:p>
          <a:p>
            <a:pPr marL="640398" lvl="1" indent="-283464" fontAlgn="auto">
              <a:lnSpc>
                <a:spcPct val="110000"/>
              </a:lnSpc>
              <a:spcBef>
                <a:spcPts val="0"/>
              </a:spcBef>
              <a:spcAft>
                <a:spcPts val="0"/>
              </a:spcAft>
              <a:buFont typeface="Wingdings 2"/>
              <a:buChar char=""/>
              <a:defRPr/>
            </a:pPr>
            <a:endParaRPr lang="en-US" dirty="0">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This strategy is more credible if a study has a large number of control variables for student traits (or a long panel).</a:t>
            </a:r>
          </a:p>
        </p:txBody>
      </p:sp>
    </p:spTree>
    <p:extLst>
      <p:ext uri="{BB962C8B-B14F-4D97-AF65-F5344CB8AC3E}">
        <p14:creationId xmlns:p14="http://schemas.microsoft.com/office/powerpoint/2010/main" val="2544461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304800" y="914400"/>
            <a:ext cx="82296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Estimation Strategy 1A</a:t>
            </a:r>
          </a:p>
          <a:p>
            <a:pPr marL="82296" indent="0" fontAlgn="auto">
              <a:lnSpc>
                <a:spcPct val="50000"/>
              </a:lnSpc>
              <a:spcBef>
                <a:spcPts val="0"/>
              </a:spcBef>
              <a:spcAft>
                <a:spcPts val="0"/>
              </a:spcAft>
              <a:buNone/>
              <a:defRPr/>
            </a:pPr>
            <a:endParaRPr lang="en-US" b="1" dirty="0">
              <a:solidFill>
                <a:schemeClr val="accent1"/>
              </a:solidFill>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Add school, school/grade, or teacher </a:t>
            </a:r>
            <a:r>
              <a:rPr lang="en-US" dirty="0" err="1">
                <a:cs typeface="Times New Roman" pitchFamily="18" charset="0"/>
              </a:rPr>
              <a:t>fe’s</a:t>
            </a:r>
            <a:r>
              <a:rPr lang="en-US" dirty="0">
                <a:cs typeface="Times New Roman" pitchFamily="18" charset="0"/>
              </a:rPr>
              <a:t> to Strategy 1.</a:t>
            </a:r>
          </a:p>
          <a:p>
            <a:pPr marL="640398" lvl="1" indent="-283464" fontAlgn="auto">
              <a:spcBef>
                <a:spcPts val="0"/>
              </a:spcBef>
              <a:spcAft>
                <a:spcPts val="1200"/>
              </a:spcAft>
              <a:buFont typeface="Wingdings 2"/>
              <a:buChar char=""/>
              <a:defRPr/>
            </a:pPr>
            <a:r>
              <a:rPr lang="en-US" dirty="0">
                <a:cs typeface="Times New Roman" pitchFamily="18" charset="0"/>
              </a:rPr>
              <a:t>One must be able to link students to schools or school and grade or (rarely possible) teachers.</a:t>
            </a:r>
          </a:p>
          <a:p>
            <a:pPr marL="640398" lvl="1" indent="-283464" fontAlgn="auto">
              <a:spcBef>
                <a:spcPts val="0"/>
              </a:spcBef>
              <a:spcAft>
                <a:spcPts val="1200"/>
              </a:spcAft>
              <a:buFont typeface="Wingdings 2"/>
              <a:buChar char=""/>
              <a:defRPr/>
            </a:pPr>
            <a:r>
              <a:rPr lang="en-US" dirty="0">
                <a:cs typeface="Times New Roman" pitchFamily="18" charset="0"/>
              </a:rPr>
              <a:t>This gets away from the assumption that </a:t>
            </a:r>
            <a:r>
              <a:rPr lang="el-GR" i="1" dirty="0">
                <a:latin typeface="Times New Roman" panose="02020603050405020304" pitchFamily="18" charset="0"/>
                <a:cs typeface="Times New Roman" panose="02020603050405020304" pitchFamily="18" charset="0"/>
              </a:rPr>
              <a:t>δ</a:t>
            </a:r>
            <a:r>
              <a:rPr lang="el-GR" i="1" dirty="0">
                <a:cs typeface="Times New Roman" pitchFamily="18" charset="0"/>
              </a:rPr>
              <a:t> </a:t>
            </a:r>
            <a:r>
              <a:rPr lang="en-US" dirty="0">
                <a:cs typeface="Times New Roman" pitchFamily="18" charset="0"/>
              </a:rPr>
              <a:t>=</a:t>
            </a:r>
            <a:r>
              <a:rPr lang="en-US" i="1" dirty="0">
                <a:cs typeface="Times New Roman" pitchFamily="18" charset="0"/>
              </a:rPr>
              <a:t> </a:t>
            </a:r>
            <a:r>
              <a:rPr lang="en-US" dirty="0">
                <a:cs typeface="Times New Roman" pitchFamily="18" charset="0"/>
              </a:rPr>
              <a:t>0,</a:t>
            </a:r>
          </a:p>
          <a:p>
            <a:pPr marL="640398" lvl="1" indent="-283464" fontAlgn="auto">
              <a:spcBef>
                <a:spcPts val="0"/>
              </a:spcBef>
              <a:spcAft>
                <a:spcPts val="1200"/>
              </a:spcAft>
              <a:buFont typeface="Wingdings 2"/>
              <a:buChar char=""/>
              <a:defRPr/>
            </a:pPr>
            <a:r>
              <a:rPr lang="en-US" dirty="0">
                <a:cs typeface="Times New Roman" pitchFamily="18" charset="0"/>
              </a:rPr>
              <a:t>But still does not estimate student fixed effects.</a:t>
            </a:r>
          </a:p>
          <a:p>
            <a:pPr marL="640398" lvl="1" indent="-283464" fontAlgn="auto">
              <a:spcBef>
                <a:spcPts val="0"/>
              </a:spcBef>
              <a:spcAft>
                <a:spcPts val="1200"/>
              </a:spcAft>
              <a:buFont typeface="Wingdings 2"/>
              <a:buChar char=""/>
              <a:defRPr/>
            </a:pPr>
            <a:r>
              <a:rPr lang="en-US" dirty="0">
                <a:cs typeface="Times New Roman" pitchFamily="18" charset="0"/>
              </a:rPr>
              <a:t>With a longer panel, one could use school-by-year fixed effects (or school/grade by year).</a:t>
            </a:r>
          </a:p>
        </p:txBody>
      </p:sp>
    </p:spTree>
    <p:extLst>
      <p:ext uri="{BB962C8B-B14F-4D97-AF65-F5344CB8AC3E}">
        <p14:creationId xmlns:p14="http://schemas.microsoft.com/office/powerpoint/2010/main" val="284777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609600" y="838200"/>
            <a:ext cx="8229600" cy="581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Estimation Strategy 1B?</a:t>
            </a:r>
          </a:p>
          <a:p>
            <a:pPr marL="82296" indent="0" fontAlgn="auto">
              <a:lnSpc>
                <a:spcPct val="50000"/>
              </a:lnSpc>
              <a:spcBef>
                <a:spcPts val="0"/>
              </a:spcBef>
              <a:spcAft>
                <a:spcPts val="0"/>
              </a:spcAft>
              <a:buNone/>
              <a:defRPr/>
            </a:pPr>
            <a:endParaRPr lang="en-US" b="1" dirty="0">
              <a:solidFill>
                <a:schemeClr val="accent1"/>
              </a:solidFill>
              <a:latin typeface="Times New Roman" pitchFamily="18" charset="0"/>
              <a:cs typeface="Times New Roman" pitchFamily="18" charset="0"/>
            </a:endParaRPr>
          </a:p>
          <a:p>
            <a:pPr marL="457200" lvl="1" indent="-457200" fontAlgn="auto">
              <a:spcAft>
                <a:spcPts val="0"/>
              </a:spcAft>
              <a:buFont typeface="Wingdings 2"/>
              <a:buChar char=""/>
              <a:defRPr/>
            </a:pPr>
            <a:r>
              <a:rPr lang="en-US" dirty="0">
                <a:cs typeface="Times New Roman" pitchFamily="18" charset="0"/>
              </a:rPr>
              <a:t>The literature assumes that</a:t>
            </a:r>
            <a:r>
              <a:rPr lang="en-US" i="1" dirty="0">
                <a:cs typeface="Times New Roman" pitchFamily="18" charset="0"/>
              </a:rPr>
              <a:t> λ </a:t>
            </a:r>
            <a:r>
              <a:rPr lang="en-US" dirty="0">
                <a:cs typeface="Times New Roman" pitchFamily="18" charset="0"/>
              </a:rPr>
              <a:t>is the same for all students.  </a:t>
            </a:r>
          </a:p>
          <a:p>
            <a:pPr marL="457200" lvl="1" indent="-457200" fontAlgn="auto">
              <a:spcBef>
                <a:spcPts val="0"/>
              </a:spcBef>
              <a:spcAft>
                <a:spcPts val="0"/>
              </a:spcAft>
              <a:buFont typeface="Wingdings 2"/>
              <a:buChar char=""/>
              <a:defRPr/>
            </a:pPr>
            <a:endParaRPr lang="en-US" dirty="0">
              <a:cs typeface="Times New Roman" pitchFamily="18" charset="0"/>
            </a:endParaRPr>
          </a:p>
          <a:p>
            <a:pPr marL="457200" lvl="1" indent="-457200" fontAlgn="auto">
              <a:spcAft>
                <a:spcPts val="0"/>
              </a:spcAft>
              <a:buFont typeface="Wingdings 2"/>
              <a:buChar char=""/>
              <a:defRPr/>
            </a:pPr>
            <a:r>
              <a:rPr lang="en-US" dirty="0">
                <a:cs typeface="Times New Roman" pitchFamily="18" charset="0"/>
              </a:rPr>
              <a:t>But this does not appear to be the case:</a:t>
            </a:r>
          </a:p>
          <a:p>
            <a:pPr marL="457200" lvl="2" indent="-457200" fontAlgn="auto">
              <a:spcAft>
                <a:spcPts val="0"/>
              </a:spcAft>
              <a:buFont typeface="Wingdings 2"/>
              <a:buChar char=""/>
              <a:defRPr/>
            </a:pPr>
            <a:r>
              <a:rPr lang="en-US" dirty="0">
                <a:cs typeface="Times New Roman" pitchFamily="18" charset="0"/>
              </a:rPr>
              <a:t>higher-income students go to math and music camp!</a:t>
            </a:r>
          </a:p>
          <a:p>
            <a:pPr marL="457200" lvl="2" indent="-457200" fontAlgn="auto">
              <a:spcBef>
                <a:spcPts val="0"/>
              </a:spcBef>
              <a:spcAft>
                <a:spcPts val="0"/>
              </a:spcAft>
              <a:buNone/>
              <a:defRPr/>
            </a:pPr>
            <a:endParaRPr lang="en-US" dirty="0">
              <a:cs typeface="Times New Roman" pitchFamily="18" charset="0"/>
            </a:endParaRPr>
          </a:p>
          <a:p>
            <a:pPr marL="457200" lvl="1" indent="-457200" fontAlgn="auto">
              <a:spcAft>
                <a:spcPts val="0"/>
              </a:spcAft>
              <a:buFont typeface="Wingdings 2"/>
              <a:buChar char=""/>
              <a:defRPr/>
            </a:pPr>
            <a:r>
              <a:rPr lang="en-US" dirty="0">
                <a:cs typeface="Times New Roman" pitchFamily="18" charset="0"/>
              </a:rPr>
              <a:t>This issue could be introduced with interactions between </a:t>
            </a:r>
            <a:r>
              <a:rPr lang="en-US" i="1" dirty="0" err="1">
                <a:latin typeface="Times New Roman" pitchFamily="18" charset="0"/>
                <a:cs typeface="Times New Roman" pitchFamily="18" charset="0"/>
              </a:rPr>
              <a:t>Y</a:t>
            </a:r>
            <a:r>
              <a:rPr lang="en-US" i="1" baseline="-25000" dirty="0" err="1">
                <a:latin typeface="Times New Roman" pitchFamily="18" charset="0"/>
                <a:cs typeface="Times New Roman" pitchFamily="18" charset="0"/>
              </a:rPr>
              <a:t>ij</a:t>
            </a:r>
            <a:r>
              <a:rPr lang="en-US" baseline="-25000" dirty="0">
                <a:latin typeface="Times New Roman" pitchFamily="18" charset="0"/>
                <a:cs typeface="Times New Roman" pitchFamily="18" charset="0"/>
              </a:rPr>
              <a:t>(</a:t>
            </a:r>
            <a:r>
              <a:rPr lang="en-US" i="1" baseline="-25000" dirty="0">
                <a:latin typeface="Times New Roman" pitchFamily="18" charset="0"/>
                <a:cs typeface="Times New Roman" pitchFamily="18" charset="0"/>
              </a:rPr>
              <a:t>T</a:t>
            </a:r>
            <a:r>
              <a:rPr lang="en-US" baseline="-25000" dirty="0">
                <a:latin typeface="Times New Roman" pitchFamily="18" charset="0"/>
                <a:cs typeface="Times New Roman" pitchFamily="18" charset="0"/>
              </a:rPr>
              <a:t>-1) </a:t>
            </a:r>
            <a:r>
              <a:rPr lang="en-US" dirty="0">
                <a:cs typeface="Times New Roman" pitchFamily="18" charset="0"/>
              </a:rPr>
              <a:t>and various student traits.</a:t>
            </a:r>
          </a:p>
          <a:p>
            <a:pPr marL="457200" lvl="2" indent="-457200" fontAlgn="auto">
              <a:spcAft>
                <a:spcPts val="0"/>
              </a:spcAft>
              <a:buFont typeface="Wingdings 2"/>
              <a:buChar char=""/>
              <a:defRPr/>
            </a:pPr>
            <a:r>
              <a:rPr lang="en-US" dirty="0">
                <a:cs typeface="Times New Roman" pitchFamily="18" charset="0"/>
              </a:rPr>
              <a:t>There may be a study that does this, but I have not come across it (= research opportunity!).</a:t>
            </a: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08286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592831" y="895350"/>
            <a:ext cx="8229600" cy="581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Variation in Learning</a:t>
            </a:r>
          </a:p>
          <a:p>
            <a:pPr marL="82296" indent="0" fontAlgn="auto">
              <a:lnSpc>
                <a:spcPct val="50000"/>
              </a:lnSpc>
              <a:spcBef>
                <a:spcPts val="0"/>
              </a:spcBef>
              <a:spcAft>
                <a:spcPts val="0"/>
              </a:spcAft>
              <a:buNone/>
              <a:defRPr/>
            </a:pPr>
            <a:endParaRPr lang="en-US" b="1" dirty="0">
              <a:solidFill>
                <a:schemeClr val="accent1"/>
              </a:solidFill>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A related point is that the coefficient of interest, </a:t>
            </a:r>
            <a:r>
              <a:rPr lang="el-GR" i="1" dirty="0">
                <a:latin typeface="Times New Roman" panose="02020603050405020304" pitchFamily="18" charset="0"/>
                <a:cs typeface="Times New Roman" panose="02020603050405020304" pitchFamily="18" charset="0"/>
              </a:rPr>
              <a:t>α</a:t>
            </a:r>
            <a:r>
              <a:rPr lang="en-US" dirty="0">
                <a:cs typeface="Times New Roman" pitchFamily="18" charset="0"/>
              </a:rPr>
              <a:t>, may also depend on student traits, including traits picked up by the fixed effects.</a:t>
            </a:r>
          </a:p>
          <a:p>
            <a:pPr marL="640398" lvl="1" indent="-283464" fontAlgn="auto">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Addressing this problem is beyond the scope of these notes.</a:t>
            </a:r>
          </a:p>
          <a:p>
            <a:pPr marL="640398" lvl="1" indent="-283464" fontAlgn="auto">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I also do not consider systematic measurement error in </a:t>
            </a:r>
            <a:r>
              <a:rPr lang="en-US" i="1" dirty="0">
                <a:latin typeface="Times New Roman" panose="02020603050405020304" pitchFamily="18" charset="0"/>
                <a:cs typeface="Times New Roman" panose="02020603050405020304" pitchFamily="18" charset="0"/>
              </a:rPr>
              <a:t>Y</a:t>
            </a:r>
            <a:r>
              <a:rPr lang="en-US" dirty="0">
                <a:cs typeface="Times New Roman" pitchFamily="18" charset="0"/>
              </a:rPr>
              <a:t>, which is addressed in some articles.</a:t>
            </a: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959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579885" y="742951"/>
            <a:ext cx="8382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latin typeface="Times New Roman" pitchFamily="18" charset="0"/>
                <a:cs typeface="Times New Roman" pitchFamily="18" charset="0"/>
              </a:rPr>
              <a:t>Strategy 2, Complete Degrading</a:t>
            </a:r>
          </a:p>
          <a:p>
            <a:pPr marL="82296" indent="0" algn="ctr" fontAlgn="auto">
              <a:lnSpc>
                <a:spcPct val="50000"/>
              </a:lnSpc>
              <a:spcBef>
                <a:spcPts val="0"/>
              </a:spcBef>
              <a:spcAft>
                <a:spcPts val="0"/>
              </a:spcAft>
              <a:buNone/>
              <a:defRPr/>
            </a:pPr>
            <a:endParaRPr lang="en-US" b="1" dirty="0">
              <a:solidFill>
                <a:schemeClr val="accent1"/>
              </a:solidFill>
              <a:latin typeface="Times New Roman" pitchFamily="18" charset="0"/>
              <a:cs typeface="Times New Roman" pitchFamily="18" charset="0"/>
            </a:endParaRPr>
          </a:p>
          <a:p>
            <a:pPr marL="640398" lvl="1" indent="-283464" fontAlgn="auto">
              <a:spcAft>
                <a:spcPts val="0"/>
              </a:spcAft>
              <a:buFont typeface="Wingdings 2"/>
              <a:buChar char=""/>
              <a:defRPr/>
            </a:pPr>
            <a:r>
              <a:rPr lang="en-US" dirty="0">
                <a:latin typeface="Times New Roman" pitchFamily="18" charset="0"/>
                <a:cs typeface="Times New Roman" pitchFamily="18" charset="0"/>
              </a:rPr>
              <a:t>Assume </a:t>
            </a:r>
            <a:r>
              <a:rPr lang="en-US" i="1" dirty="0">
                <a:latin typeface="Times New Roman" pitchFamily="18" charset="0"/>
                <a:cs typeface="Times New Roman" pitchFamily="18" charset="0"/>
              </a:rPr>
              <a:t>λ = </a:t>
            </a:r>
            <a:r>
              <a:rPr lang="en-US" dirty="0">
                <a:latin typeface="Times New Roman" pitchFamily="18" charset="0"/>
                <a:cs typeface="Times New Roman" pitchFamily="18" charset="0"/>
              </a:rPr>
              <a:t>0 (complete skill degrading).</a:t>
            </a:r>
          </a:p>
          <a:p>
            <a:pPr marL="640398" lvl="1" indent="-283464" fontAlgn="auto">
              <a:spcAft>
                <a:spcPts val="0"/>
              </a:spcAft>
              <a:buFont typeface="Wingdings 2"/>
              <a:buChar char=""/>
              <a:defRPr/>
            </a:pPr>
            <a:r>
              <a:rPr lang="en-US" dirty="0">
                <a:latin typeface="Times New Roman" pitchFamily="18" charset="0"/>
                <a:cs typeface="Times New Roman" pitchFamily="18" charset="0"/>
              </a:rPr>
              <a:t>Specify equation in difference form.</a:t>
            </a:r>
          </a:p>
          <a:p>
            <a:pPr marL="640398" lvl="1" indent="-283464" fontAlgn="auto">
              <a:spcAft>
                <a:spcPts val="0"/>
              </a:spcAft>
              <a:buFont typeface="Wingdings 2"/>
              <a:buChar char=""/>
              <a:defRPr/>
            </a:pPr>
            <a:r>
              <a:rPr lang="en-US" dirty="0">
                <a:latin typeface="Times New Roman" pitchFamily="18" charset="0"/>
                <a:cs typeface="Times New Roman" pitchFamily="18" charset="0"/>
              </a:rPr>
              <a:t>Student (</a:t>
            </a:r>
            <a:r>
              <a:rPr lang="en-US" i="1" dirty="0">
                <a:latin typeface="Times New Roman" pitchFamily="18" charset="0"/>
                <a:cs typeface="Times New Roman" pitchFamily="18" charset="0"/>
              </a:rPr>
              <a:t>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drop out (= are accounted for).</a:t>
            </a:r>
          </a:p>
          <a:p>
            <a:pPr marL="640398" lvl="1" indent="-283464" fontAlgn="auto">
              <a:spcAft>
                <a:spcPts val="0"/>
              </a:spcAft>
              <a:buFont typeface="Wingdings 2"/>
              <a:buChar char=""/>
              <a:defRPr/>
            </a:pPr>
            <a:r>
              <a:rPr lang="en-US" dirty="0">
                <a:latin typeface="Times New Roman" pitchFamily="18" charset="0"/>
                <a:cs typeface="Times New Roman" pitchFamily="18" charset="0"/>
              </a:rPr>
              <a:t>School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may drop out, but not school/grade or teacher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(not included in equation below).</a:t>
            </a:r>
          </a:p>
          <a:p>
            <a:pPr marL="640398" lvl="1" indent="-283464" fontAlgn="auto">
              <a:spcAft>
                <a:spcPts val="0"/>
              </a:spcAft>
              <a:buFont typeface="Wingdings 2"/>
              <a:buChar char=""/>
              <a:defRPr/>
            </a:pPr>
            <a:r>
              <a:rPr lang="en-US" dirty="0">
                <a:latin typeface="Times New Roman" pitchFamily="18" charset="0"/>
                <a:cs typeface="Times New Roman" pitchFamily="18" charset="0"/>
              </a:rPr>
              <a:t>Requires 2 years of data for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Y.</a:t>
            </a:r>
          </a:p>
          <a:p>
            <a:pPr marL="640398" lvl="1" indent="-283464" fontAlgn="auto">
              <a:spcAft>
                <a:spcPts val="0"/>
              </a:spcAft>
              <a:buFont typeface="Wingdings 2"/>
              <a:buChar char=""/>
              <a:defRPr/>
            </a:pPr>
            <a:r>
              <a:rPr lang="en-US" dirty="0">
                <a:latin typeface="Times New Roman" pitchFamily="18" charset="0"/>
                <a:cs typeface="Times New Roman" pitchFamily="18" charset="0"/>
              </a:rPr>
              <a:t>The </a:t>
            </a:r>
            <a:r>
              <a:rPr lang="el-GR" i="1" dirty="0">
                <a:latin typeface="Times New Roman" pitchFamily="18" charset="0"/>
                <a:cs typeface="Times New Roman" pitchFamily="18" charset="0"/>
              </a:rPr>
              <a:t>γ</a:t>
            </a:r>
            <a:r>
              <a:rPr lang="en-US" dirty="0">
                <a:latin typeface="Times New Roman" pitchFamily="18" charset="0"/>
                <a:cs typeface="Times New Roman" pitchFamily="18" charset="0"/>
              </a:rPr>
              <a:t> term is the constant.</a:t>
            </a:r>
          </a:p>
          <a:p>
            <a:pPr marL="365760" indent="-283464" fontAlgn="auto">
              <a:spcAft>
                <a:spcPts val="0"/>
              </a:spcAft>
              <a:buFont typeface="Wingdings 2"/>
              <a:buChar char=""/>
              <a:defRPr/>
            </a:pPr>
            <a:endParaRPr lang="en-US" dirty="0"/>
          </a:p>
        </p:txBody>
      </p:sp>
      <p:graphicFrame>
        <p:nvGraphicFramePr>
          <p:cNvPr id="3"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477591479"/>
              </p:ext>
            </p:extLst>
          </p:nvPr>
        </p:nvGraphicFramePr>
        <p:xfrm>
          <a:off x="990600" y="5486400"/>
          <a:ext cx="7945821" cy="533400"/>
        </p:xfrm>
        <a:graphic>
          <a:graphicData uri="http://schemas.openxmlformats.org/presentationml/2006/ole">
            <mc:AlternateContent xmlns:mc="http://schemas.openxmlformats.org/markup-compatibility/2006">
              <mc:Choice xmlns:v="urn:schemas-microsoft-com:vml" Requires="v">
                <p:oleObj spid="_x0000_s4213" name="Equation" r:id="rId3" imgW="4114800" imgH="279400" progId="Equation.DSMT4">
                  <p:embed/>
                </p:oleObj>
              </mc:Choice>
              <mc:Fallback>
                <p:oleObj name="Equation" r:id="rId3" imgW="4114800" imgH="279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486400"/>
                        <a:ext cx="7945821" cy="533400"/>
                      </a:xfrm>
                      <a:prstGeom prst="rect">
                        <a:avLst/>
                      </a:prstGeom>
                      <a:noFill/>
                    </p:spPr>
                  </p:pic>
                </p:oleObj>
              </mc:Fallback>
            </mc:AlternateContent>
          </a:graphicData>
        </a:graphic>
      </p:graphicFrame>
    </p:spTree>
    <p:extLst>
      <p:ext uri="{BB962C8B-B14F-4D97-AF65-F5344CB8AC3E}">
        <p14:creationId xmlns:p14="http://schemas.microsoft.com/office/powerpoint/2010/main" val="1606296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355600" y="1173769"/>
            <a:ext cx="8382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latin typeface="Times New Roman" pitchFamily="18" charset="0"/>
                <a:cs typeface="Times New Roman" pitchFamily="18" charset="0"/>
              </a:rPr>
              <a:t>Strategy 2, Continued</a:t>
            </a:r>
          </a:p>
          <a:p>
            <a:pPr marL="82296" indent="0" algn="ctr" fontAlgn="auto">
              <a:lnSpc>
                <a:spcPct val="50000"/>
              </a:lnSpc>
              <a:spcBef>
                <a:spcPts val="0"/>
              </a:spcBef>
              <a:spcAft>
                <a:spcPts val="0"/>
              </a:spcAft>
              <a:buNone/>
              <a:defRPr/>
            </a:pPr>
            <a:endParaRPr lang="en-US" b="1" dirty="0">
              <a:solidFill>
                <a:schemeClr val="accent1"/>
              </a:solidFill>
              <a:latin typeface="Times New Roman" pitchFamily="18" charset="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Note that the student </a:t>
            </a:r>
            <a:r>
              <a:rPr lang="en-US" dirty="0" err="1">
                <a:cs typeface="Times New Roman" pitchFamily="18" charset="0"/>
              </a:rPr>
              <a:t>fe’s</a:t>
            </a:r>
            <a:r>
              <a:rPr lang="en-US" dirty="0">
                <a:cs typeface="Times New Roman" pitchFamily="18" charset="0"/>
              </a:rPr>
              <a:t> account for all student </a:t>
            </a:r>
            <a:r>
              <a:rPr lang="en-US" dirty="0" err="1">
                <a:cs typeface="Times New Roman" pitchFamily="18" charset="0"/>
              </a:rPr>
              <a:t>unobservables</a:t>
            </a:r>
            <a:r>
              <a:rPr lang="en-US" dirty="0">
                <a:cs typeface="Times New Roman" pitchFamily="18" charset="0"/>
              </a:rPr>
              <a:t> and </a:t>
            </a:r>
            <a:r>
              <a:rPr lang="en-US" i="1" dirty="0">
                <a:latin typeface="Times New Roman" panose="02020603050405020304" pitchFamily="18" charset="0"/>
                <a:cs typeface="Times New Roman" panose="02020603050405020304" pitchFamily="18" charset="0"/>
              </a:rPr>
              <a:t>X</a:t>
            </a:r>
            <a:r>
              <a:rPr lang="en-US" dirty="0">
                <a:cs typeface="Times New Roman" pitchFamily="18" charset="0"/>
              </a:rPr>
              <a:t>’s before year </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-1</a:t>
            </a:r>
            <a:r>
              <a:rPr lang="en-US" dirty="0">
                <a:cs typeface="Times New Roman" pitchFamily="18" charset="0"/>
              </a:rPr>
              <a:t>.  </a:t>
            </a:r>
          </a:p>
          <a:p>
            <a:pPr marL="640398" lvl="1" indent="-283464" fontAlgn="auto">
              <a:lnSpc>
                <a:spcPct val="60000"/>
              </a:lnSpc>
              <a:spcBef>
                <a:spcPts val="0"/>
              </a:spcBef>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The problem comes in year </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-1</a:t>
            </a:r>
            <a:r>
              <a:rPr lang="en-US" dirty="0">
                <a:cs typeface="Times New Roman" pitchFamily="18" charset="0"/>
              </a:rPr>
              <a:t>.</a:t>
            </a:r>
          </a:p>
          <a:p>
            <a:pPr marL="640398" lvl="1" indent="-283464" fontAlgn="auto">
              <a:lnSpc>
                <a:spcPct val="50000"/>
              </a:lnSpc>
              <a:spcBef>
                <a:spcPts val="0"/>
              </a:spcBef>
              <a:spcAft>
                <a:spcPts val="0"/>
              </a:spcAft>
              <a:buFont typeface="Wingdings 2"/>
              <a:buChar char=""/>
              <a:defRPr/>
            </a:pPr>
            <a:endParaRPr lang="en-US" dirty="0">
              <a:cs typeface="Times New Roman" pitchFamily="18" charset="0"/>
            </a:endParaRPr>
          </a:p>
          <a:p>
            <a:pPr marL="886460" lvl="2" indent="-283464" fontAlgn="auto">
              <a:spcAft>
                <a:spcPts val="0"/>
              </a:spcAft>
              <a:buFont typeface="Wingdings 2"/>
              <a:buChar char=""/>
              <a:defRPr/>
            </a:pPr>
            <a:r>
              <a:rPr lang="en-US" dirty="0">
                <a:cs typeface="Times New Roman" pitchFamily="18" charset="0"/>
              </a:rPr>
              <a:t>The form of the </a:t>
            </a:r>
            <a:r>
              <a:rPr lang="en-US" i="1" dirty="0">
                <a:latin typeface="Times New Roman" panose="02020603050405020304" pitchFamily="18" charset="0"/>
                <a:cs typeface="Times New Roman" panose="02020603050405020304" pitchFamily="18" charset="0"/>
              </a:rPr>
              <a:t>X</a:t>
            </a:r>
            <a:r>
              <a:rPr lang="en-US" dirty="0">
                <a:cs typeface="Times New Roman" pitchFamily="18" charset="0"/>
              </a:rPr>
              <a:t> variables for period </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-1</a:t>
            </a:r>
            <a:r>
              <a:rPr lang="en-US" dirty="0">
                <a:cs typeface="Times New Roman" pitchFamily="18" charset="0"/>
              </a:rPr>
              <a:t> in the estimating equation is based on the assumption that </a:t>
            </a:r>
            <a:r>
              <a:rPr lang="en-US" i="1" dirty="0">
                <a:latin typeface="Times New Roman" panose="02020603050405020304" pitchFamily="18" charset="0"/>
                <a:cs typeface="Times New Roman" panose="02020603050405020304" pitchFamily="18" charset="0"/>
              </a:rPr>
              <a:t>λ</a:t>
            </a:r>
            <a:r>
              <a:rPr lang="en-US" i="1" dirty="0">
                <a:cs typeface="Times New Roman" pitchFamily="18" charset="0"/>
              </a:rPr>
              <a:t> = </a:t>
            </a:r>
            <a:r>
              <a:rPr lang="en-US" dirty="0">
                <a:cs typeface="Times New Roman" pitchFamily="18" charset="0"/>
              </a:rPr>
              <a:t>0.</a:t>
            </a:r>
          </a:p>
          <a:p>
            <a:pPr marL="886460" lvl="2" indent="-283464" fontAlgn="auto">
              <a:lnSpc>
                <a:spcPct val="50000"/>
              </a:lnSpc>
              <a:spcBef>
                <a:spcPts val="0"/>
              </a:spcBef>
              <a:spcAft>
                <a:spcPts val="0"/>
              </a:spcAft>
              <a:buFont typeface="Wingdings 2"/>
              <a:buChar char=""/>
              <a:defRPr/>
            </a:pPr>
            <a:endParaRPr lang="en-US" dirty="0">
              <a:cs typeface="Times New Roman" pitchFamily="18" charset="0"/>
            </a:endParaRPr>
          </a:p>
          <a:p>
            <a:pPr marL="886460" lvl="2" indent="-283464" fontAlgn="auto">
              <a:spcAft>
                <a:spcPts val="0"/>
              </a:spcAft>
              <a:buFont typeface="Wingdings 2"/>
              <a:buChar char=""/>
              <a:defRPr/>
            </a:pPr>
            <a:r>
              <a:rPr lang="en-US" dirty="0">
                <a:cs typeface="Times New Roman" pitchFamily="18" charset="0"/>
              </a:rPr>
              <a:t>So these explanatory variables are </a:t>
            </a:r>
            <a:r>
              <a:rPr lang="en-US" dirty="0" err="1">
                <a:cs typeface="Times New Roman" pitchFamily="18" charset="0"/>
              </a:rPr>
              <a:t>mis</a:t>
            </a:r>
            <a:r>
              <a:rPr lang="en-US" dirty="0">
                <a:cs typeface="Times New Roman" pitchFamily="18" charset="0"/>
              </a:rPr>
              <a:t>-specified if there is not complete skill degrading.</a:t>
            </a:r>
          </a:p>
          <a:p>
            <a:pPr marL="886460" lvl="2" indent="-283464" fontAlgn="auto">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Also, with student </a:t>
            </a:r>
            <a:r>
              <a:rPr lang="en-US" dirty="0" err="1">
                <a:cs typeface="Times New Roman" pitchFamily="18" charset="0"/>
              </a:rPr>
              <a:t>fe’s</a:t>
            </a:r>
            <a:r>
              <a:rPr lang="en-US" dirty="0">
                <a:cs typeface="Times New Roman" pitchFamily="18" charset="0"/>
              </a:rPr>
              <a:t>, the coefficients are estimated based solely on variation over time, which may be limited, especially with only 2 years of data.</a:t>
            </a:r>
            <a:endParaRPr lang="en-US" dirty="0"/>
          </a:p>
        </p:txBody>
      </p:sp>
    </p:spTree>
    <p:extLst>
      <p:ext uri="{BB962C8B-B14F-4D97-AF65-F5344CB8AC3E}">
        <p14:creationId xmlns:p14="http://schemas.microsoft.com/office/powerpoint/2010/main" val="53522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304800" y="939344"/>
            <a:ext cx="82296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Strategy 2A</a:t>
            </a:r>
          </a:p>
          <a:p>
            <a:pPr marL="82296" indent="0" algn="ctr" fontAlgn="auto">
              <a:spcAft>
                <a:spcPts val="0"/>
              </a:spcAft>
              <a:buNone/>
              <a:defRPr/>
            </a:pPr>
            <a:endParaRPr lang="en-US" b="1" dirty="0">
              <a:solidFill>
                <a:schemeClr val="accent1"/>
              </a:solidFill>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Add school, school/grade, or teacher fixed effects.</a:t>
            </a:r>
          </a:p>
          <a:p>
            <a:pPr marL="640398" lvl="1" indent="-283464" fontAlgn="auto">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Requires better data.</a:t>
            </a:r>
          </a:p>
          <a:p>
            <a:pPr marL="640398" lvl="1" indent="-283464" fontAlgn="auto">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Still assumes no degrading of skills. </a:t>
            </a:r>
          </a:p>
          <a:p>
            <a:pPr marL="356934" lvl="1" indent="0" fontAlgn="auto">
              <a:spcAft>
                <a:spcPts val="0"/>
              </a:spcAft>
              <a:buNone/>
              <a:defRP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9622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304800" y="895350"/>
            <a:ext cx="8483600" cy="5429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An Aside on “Value Added”</a:t>
            </a:r>
          </a:p>
          <a:p>
            <a:pPr marL="82296" indent="0" algn="ctr" fontAlgn="auto">
              <a:lnSpc>
                <a:spcPct val="60000"/>
              </a:lnSpc>
              <a:spcBef>
                <a:spcPts val="0"/>
              </a:spcBef>
              <a:spcAft>
                <a:spcPts val="0"/>
              </a:spcAft>
              <a:buNone/>
              <a:defRPr/>
            </a:pPr>
            <a:endParaRPr lang="en-US" b="1" dirty="0">
              <a:solidFill>
                <a:schemeClr val="accent1"/>
              </a:solidFill>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The change in a student’s test score from one year to the next is called the “value added.”</a:t>
            </a:r>
          </a:p>
          <a:p>
            <a:pPr marL="640398" lvl="1" indent="-283464" fontAlgn="auto">
              <a:spcBef>
                <a:spcPts val="0"/>
              </a:spcBef>
              <a:spcAft>
                <a:spcPts val="1200"/>
              </a:spcAft>
              <a:buFont typeface="Wingdings 2"/>
              <a:buChar char=""/>
              <a:defRPr/>
            </a:pPr>
            <a:r>
              <a:rPr lang="en-US" dirty="0">
                <a:cs typeface="Times New Roman" pitchFamily="18" charset="0"/>
              </a:rPr>
              <a:t>But the term is not used consistently.</a:t>
            </a:r>
          </a:p>
          <a:p>
            <a:pPr marL="640398" lvl="1" indent="-283464" fontAlgn="auto">
              <a:spcBef>
                <a:spcPts val="0"/>
              </a:spcBef>
              <a:spcAft>
                <a:spcPts val="1200"/>
              </a:spcAft>
              <a:buFont typeface="Wingdings 2"/>
              <a:buChar char=""/>
              <a:defRPr/>
            </a:pPr>
            <a:r>
              <a:rPr lang="en-US" dirty="0">
                <a:cs typeface="Times New Roman" pitchFamily="18" charset="0"/>
              </a:rPr>
              <a:t>Some people (e.g. one study discussed below) say they are estimating a “value added” model when they introduce a lagged test score (Strategy 1).</a:t>
            </a:r>
          </a:p>
          <a:p>
            <a:pPr marL="640398" lvl="1" indent="-283464" fontAlgn="auto">
              <a:spcBef>
                <a:spcPts val="0"/>
              </a:spcBef>
              <a:spcAft>
                <a:spcPts val="1200"/>
              </a:spcAft>
              <a:buFont typeface="Wingdings 2"/>
              <a:buChar char=""/>
              <a:defRPr/>
            </a:pPr>
            <a:r>
              <a:rPr lang="en-US" dirty="0">
                <a:cs typeface="Times New Roman" pitchFamily="18" charset="0"/>
              </a:rPr>
              <a:t>Other say a “value added” model is equivalent to differencing test scores (Strategy 2).  </a:t>
            </a:r>
          </a:p>
          <a:p>
            <a:pPr marL="640398" lvl="1" indent="-283464" fontAlgn="auto">
              <a:spcBef>
                <a:spcPts val="0"/>
              </a:spcBef>
              <a:spcAft>
                <a:spcPts val="1200"/>
              </a:spcAft>
              <a:buFont typeface="Wingdings 2"/>
              <a:buChar char=""/>
              <a:defRPr/>
            </a:pPr>
            <a:r>
              <a:rPr lang="en-US" dirty="0">
                <a:cs typeface="Times New Roman" pitchFamily="18" charset="0"/>
              </a:rPr>
              <a:t>Whatever terminology you prefer, make sure your assumptions about degrading are clear!</a:t>
            </a:r>
            <a:endParaRPr lang="en-US" dirty="0"/>
          </a:p>
        </p:txBody>
      </p:sp>
    </p:spTree>
    <p:extLst>
      <p:ext uri="{BB962C8B-B14F-4D97-AF65-F5344CB8AC3E}">
        <p14:creationId xmlns:p14="http://schemas.microsoft.com/office/powerpoint/2010/main" val="308646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7" name="Rectangle 2"/>
          <p:cNvSpPr txBox="1">
            <a:spLocks noChangeArrowheads="1"/>
          </p:cNvSpPr>
          <p:nvPr/>
        </p:nvSpPr>
        <p:spPr bwMode="auto">
          <a:xfrm>
            <a:off x="304800" y="838200"/>
            <a:ext cx="8483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Differencing vs. Fixed Effects</a:t>
            </a:r>
          </a:p>
          <a:p>
            <a:pPr marL="82296" indent="0" algn="ctr" fontAlgn="auto">
              <a:lnSpc>
                <a:spcPct val="60000"/>
              </a:lnSpc>
              <a:spcAft>
                <a:spcPts val="0"/>
              </a:spcAft>
              <a:buNone/>
              <a:defRPr/>
            </a:pPr>
            <a:endParaRPr lang="en-US" b="1" dirty="0">
              <a:solidFill>
                <a:schemeClr val="accent1"/>
              </a:solidFill>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With a two-year panel, first-differencing and the use of student fixed effects are equivalent techniques.</a:t>
            </a:r>
          </a:p>
          <a:p>
            <a:pPr marL="356934" lvl="1" indent="0" fontAlgn="auto">
              <a:lnSpc>
                <a:spcPct val="60000"/>
              </a:lnSpc>
              <a:spcBef>
                <a:spcPts val="0"/>
              </a:spcBef>
              <a:spcAft>
                <a:spcPts val="0"/>
              </a:spcAft>
              <a:buNone/>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With a longer panel, they are not quite equivalent. </a:t>
            </a:r>
          </a:p>
          <a:p>
            <a:pPr marL="886460" lvl="2" indent="-283464" fontAlgn="auto">
              <a:spcAft>
                <a:spcPts val="0"/>
              </a:spcAft>
              <a:buFont typeface="Wingdings 2"/>
              <a:buChar char=""/>
              <a:defRPr/>
            </a:pPr>
            <a:r>
              <a:rPr lang="en-US" dirty="0">
                <a:cs typeface="Times New Roman" pitchFamily="18" charset="0"/>
              </a:rPr>
              <a:t>A fixed-effects model has a clearer interpretation and is generally preferred in the education literature.</a:t>
            </a:r>
          </a:p>
          <a:p>
            <a:pPr marL="886460" lvl="2" indent="-283464" fontAlgn="auto">
              <a:spcAft>
                <a:spcPts val="0"/>
              </a:spcAft>
              <a:buFont typeface="Wingdings 2"/>
              <a:buChar char=""/>
              <a:defRPr/>
            </a:pPr>
            <a:r>
              <a:rPr lang="en-US" dirty="0">
                <a:cs typeface="Times New Roman" pitchFamily="18" charset="0"/>
              </a:rPr>
              <a:t>There are some technical issues regarding standard errors, which I am not going to cover.</a:t>
            </a:r>
          </a:p>
          <a:p>
            <a:pPr marL="886460" lvl="2" indent="-283464" fontAlgn="auto">
              <a:lnSpc>
                <a:spcPct val="60000"/>
              </a:lnSpc>
              <a:spcAft>
                <a:spcPts val="0"/>
              </a:spcAft>
              <a:buFont typeface="Wingdings 2"/>
              <a:buChar char=""/>
              <a:defRPr/>
            </a:pPr>
            <a:endParaRPr lang="en-US" dirty="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So when I say “difference,” I really mean “fixed effects” when the panel is longer than 2 years.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99831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4274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1085850"/>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1"/>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Algebra of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Alternative Approaches to Education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Examples</a:t>
            </a:r>
          </a:p>
          <a:p>
            <a:pPr marL="365760" indent="-283464" fontAlgn="auto">
              <a:spcAft>
                <a:spcPts val="0"/>
              </a:spcAft>
              <a:buFont typeface="Wingdings 2"/>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7" name="Rectangle 2"/>
          <p:cNvSpPr txBox="1">
            <a:spLocks noChangeArrowheads="1"/>
          </p:cNvSpPr>
          <p:nvPr/>
        </p:nvSpPr>
        <p:spPr bwMode="auto">
          <a:xfrm>
            <a:off x="304800" y="838200"/>
            <a:ext cx="8483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latin typeface="Times New Roman" pitchFamily="18" charset="0"/>
                <a:cs typeface="Times New Roman" pitchFamily="18" charset="0"/>
              </a:rPr>
              <a:t>Strategy 3, No Degrading</a:t>
            </a:r>
          </a:p>
          <a:p>
            <a:pPr marL="640398" lvl="1" indent="-283464" fontAlgn="auto">
              <a:spcAft>
                <a:spcPts val="0"/>
              </a:spcAft>
              <a:buFont typeface="Wingdings 2"/>
              <a:buChar char=""/>
              <a:defRPr/>
            </a:pPr>
            <a:r>
              <a:rPr lang="en-US" dirty="0">
                <a:latin typeface="Times New Roman" pitchFamily="18" charset="0"/>
                <a:cs typeface="Times New Roman" pitchFamily="18" charset="0"/>
              </a:rPr>
              <a:t>Assume </a:t>
            </a:r>
            <a:r>
              <a:rPr lang="en-US" i="1" dirty="0">
                <a:latin typeface="Times New Roman" pitchFamily="18" charset="0"/>
                <a:cs typeface="Times New Roman" pitchFamily="18" charset="0"/>
              </a:rPr>
              <a:t>λ </a:t>
            </a:r>
            <a:r>
              <a:rPr lang="en-US" dirty="0">
                <a:latin typeface="Times New Roman" pitchFamily="18" charset="0"/>
                <a:cs typeface="Times New Roman" pitchFamily="18" charset="0"/>
              </a:rPr>
              <a:t>= 1 (no degrading—ever!!).</a:t>
            </a:r>
          </a:p>
          <a:p>
            <a:pPr marL="640398" lvl="1" indent="-283464" fontAlgn="auto">
              <a:spcAft>
                <a:spcPts val="0"/>
              </a:spcAft>
              <a:buFont typeface="Wingdings 2"/>
              <a:buChar char=""/>
              <a:defRPr/>
            </a:pPr>
            <a:r>
              <a:rPr lang="en-US" dirty="0">
                <a:latin typeface="Times New Roman" pitchFamily="18" charset="0"/>
                <a:cs typeface="Times New Roman" pitchFamily="18" charset="0"/>
              </a:rPr>
              <a:t>Specify the equation in difference form.</a:t>
            </a:r>
          </a:p>
          <a:p>
            <a:pPr marL="640398" lvl="1" indent="-283464" fontAlgn="auto">
              <a:spcAft>
                <a:spcPts val="0"/>
              </a:spcAft>
              <a:buFont typeface="Wingdings 2"/>
              <a:buChar char=""/>
              <a:defRPr/>
            </a:pPr>
            <a:r>
              <a:rPr lang="en-US" dirty="0">
                <a:latin typeface="Times New Roman" pitchFamily="18" charset="0"/>
                <a:cs typeface="Times New Roman" pitchFamily="18" charset="0"/>
              </a:rPr>
              <a:t>Student (</a:t>
            </a:r>
            <a:r>
              <a:rPr lang="en-US" i="1" dirty="0">
                <a:latin typeface="Times New Roman" pitchFamily="18" charset="0"/>
                <a:cs typeface="Times New Roman" pitchFamily="18" charset="0"/>
              </a:rPr>
              <a:t>μ</a:t>
            </a:r>
            <a:r>
              <a:rPr lang="en-US" dirty="0">
                <a:latin typeface="Times New Roman" pitchFamily="18" charset="0"/>
                <a:cs typeface="Times New Roman" pitchFamily="18" charset="0"/>
              </a:rPr>
              <a:t>) and perhaps school (</a:t>
            </a:r>
            <a:r>
              <a:rPr lang="el-GR" i="1" dirty="0">
                <a:latin typeface="Times New Roman" pitchFamily="18" charset="0"/>
                <a:cs typeface="Times New Roman" pitchFamily="18" charset="0"/>
              </a:rPr>
              <a:t>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cancel out; school/grade or teacher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do not (omitted here).</a:t>
            </a:r>
          </a:p>
          <a:p>
            <a:pPr marL="640398" lvl="1" indent="-283464" fontAlgn="auto">
              <a:spcAft>
                <a:spcPts val="0"/>
              </a:spcAft>
              <a:buFont typeface="Wingdings 2"/>
              <a:buChar char=""/>
              <a:defRPr/>
            </a:pPr>
            <a:r>
              <a:rPr lang="en-US" dirty="0">
                <a:latin typeface="Times New Roman" pitchFamily="18" charset="0"/>
                <a:cs typeface="Times New Roman" pitchFamily="18" charset="0"/>
              </a:rPr>
              <a:t>Requires 2 years of data for </a:t>
            </a:r>
            <a:r>
              <a:rPr lang="en-US" i="1" dirty="0">
                <a:latin typeface="Times New Roman" pitchFamily="18" charset="0"/>
                <a:cs typeface="Times New Roman" pitchFamily="18" charset="0"/>
              </a:rPr>
              <a:t>Y</a:t>
            </a:r>
            <a:r>
              <a:rPr lang="en-US" dirty="0">
                <a:latin typeface="Times New Roman" pitchFamily="18" charset="0"/>
                <a:cs typeface="Times New Roman" pitchFamily="18" charset="0"/>
              </a:rPr>
              <a:t>.</a:t>
            </a:r>
          </a:p>
          <a:p>
            <a:pPr marL="365760" indent="-283464" fontAlgn="auto">
              <a:spcAft>
                <a:spcPts val="0"/>
              </a:spcAft>
              <a:buFont typeface="Wingdings 2"/>
              <a:buChar char=""/>
              <a:defRPr/>
            </a:pPr>
            <a:endParaRPr lang="en-US" dirty="0"/>
          </a:p>
        </p:txBody>
      </p:sp>
      <p:graphicFrame>
        <p:nvGraphicFramePr>
          <p:cNvPr id="3"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406482563"/>
              </p:ext>
            </p:extLst>
          </p:nvPr>
        </p:nvGraphicFramePr>
        <p:xfrm>
          <a:off x="1363494" y="3848100"/>
          <a:ext cx="7064712" cy="3162300"/>
        </p:xfrm>
        <a:graphic>
          <a:graphicData uri="http://schemas.openxmlformats.org/presentationml/2006/ole">
            <mc:AlternateContent xmlns:mc="http://schemas.openxmlformats.org/markup-compatibility/2006">
              <mc:Choice xmlns:v="urn:schemas-microsoft-com:vml" Requires="v">
                <p:oleObj spid="_x0000_s9307" name="Equation" r:id="rId3" imgW="5003800" imgH="2235200" progId="Equation.DSMT4">
                  <p:embed/>
                </p:oleObj>
              </mc:Choice>
              <mc:Fallback>
                <p:oleObj name="Equation" r:id="rId3" imgW="5003800" imgH="2235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3494" y="3848100"/>
                        <a:ext cx="7064712" cy="3162300"/>
                      </a:xfrm>
                      <a:prstGeom prst="rect">
                        <a:avLst/>
                      </a:prstGeom>
                      <a:noFill/>
                    </p:spPr>
                  </p:pic>
                </p:oleObj>
              </mc:Fallback>
            </mc:AlternateContent>
          </a:graphicData>
        </a:graphic>
      </p:graphicFrame>
    </p:spTree>
    <p:extLst>
      <p:ext uri="{BB962C8B-B14F-4D97-AF65-F5344CB8AC3E}">
        <p14:creationId xmlns:p14="http://schemas.microsoft.com/office/powerpoint/2010/main" val="313777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7" name="Rectangle 2"/>
          <p:cNvSpPr txBox="1">
            <a:spLocks noChangeArrowheads="1"/>
          </p:cNvSpPr>
          <p:nvPr/>
        </p:nvSpPr>
        <p:spPr bwMode="auto">
          <a:xfrm>
            <a:off x="406400" y="928394"/>
            <a:ext cx="8483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Strategy 3, Continued</a:t>
            </a:r>
          </a:p>
          <a:p>
            <a:pPr marL="82296" indent="0" algn="ctr" fontAlgn="auto">
              <a:lnSpc>
                <a:spcPct val="50000"/>
              </a:lnSpc>
              <a:spcBef>
                <a:spcPts val="0"/>
              </a:spcBef>
              <a:spcAft>
                <a:spcPts val="0"/>
              </a:spcAft>
              <a:buNone/>
              <a:defRPr/>
            </a:pPr>
            <a:endParaRPr lang="en-US" b="1" dirty="0">
              <a:solidFill>
                <a:schemeClr val="accent1"/>
              </a:solidFill>
              <a:latin typeface="Times New Roman" pitchFamily="18" charset="0"/>
              <a:cs typeface="Times New Roman" pitchFamily="18" charset="0"/>
            </a:endParaRPr>
          </a:p>
          <a:p>
            <a:pPr marL="640398" lvl="1" indent="-283464" fontAlgn="auto">
              <a:spcAft>
                <a:spcPts val="0"/>
              </a:spcAft>
              <a:buFont typeface="Wingdings 2"/>
              <a:buChar char=""/>
              <a:defRPr/>
            </a:pPr>
            <a:r>
              <a:rPr lang="en-US" dirty="0">
                <a:latin typeface="Times New Roman" pitchFamily="18" charset="0"/>
                <a:cs typeface="Times New Roman" pitchFamily="18" charset="0"/>
              </a:rPr>
              <a:t>The problem with this strategy is similar to the problem with strategy 2—it mis-specifies the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variables unless its assumption of </a:t>
            </a:r>
            <a:r>
              <a:rPr lang="en-US" i="1" dirty="0">
                <a:latin typeface="Times New Roman" pitchFamily="18" charset="0"/>
                <a:cs typeface="Times New Roman" pitchFamily="18" charset="0"/>
              </a:rPr>
              <a:t>λ </a:t>
            </a:r>
            <a:r>
              <a:rPr lang="en-US" dirty="0">
                <a:latin typeface="Times New Roman" pitchFamily="18" charset="0"/>
                <a:cs typeface="Times New Roman" pitchFamily="18" charset="0"/>
              </a:rPr>
              <a:t>= 1 is correct.</a:t>
            </a:r>
          </a:p>
          <a:p>
            <a:pPr marL="640398" lvl="1" indent="-283464" fontAlgn="auto">
              <a:lnSpc>
                <a:spcPct val="50000"/>
              </a:lnSpc>
              <a:spcBef>
                <a:spcPts val="0"/>
              </a:spcBef>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latin typeface="Times New Roman" pitchFamily="18" charset="0"/>
                <a:cs typeface="Times New Roman" pitchFamily="18" charset="0"/>
              </a:rPr>
              <a:t>The student </a:t>
            </a:r>
            <a:r>
              <a:rPr lang="en-US" dirty="0" err="1">
                <a:latin typeface="Times New Roman" pitchFamily="18" charset="0"/>
                <a:cs typeface="Times New Roman" pitchFamily="18" charset="0"/>
              </a:rPr>
              <a:t>fe’s</a:t>
            </a:r>
            <a:r>
              <a:rPr lang="en-US" dirty="0">
                <a:latin typeface="Times New Roman" pitchFamily="18" charset="0"/>
                <a:cs typeface="Times New Roman" pitchFamily="18" charset="0"/>
              </a:rPr>
              <a:t> account for all time-invariant student traits and all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variables before year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-1.</a:t>
            </a:r>
          </a:p>
          <a:p>
            <a:pPr marL="640398" lvl="1" indent="-283464" fontAlgn="auto">
              <a:lnSpc>
                <a:spcPct val="50000"/>
              </a:lnSpc>
              <a:spcBef>
                <a:spcPts val="0"/>
              </a:spcBef>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latin typeface="Times New Roman" pitchFamily="18" charset="0"/>
                <a:cs typeface="Times New Roman" pitchFamily="18" charset="0"/>
              </a:rPr>
              <a:t>However, without the no-degrading assumption, the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variables for the year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-1 belong in the equation.</a:t>
            </a:r>
            <a:endParaRPr lang="en-US" dirty="0"/>
          </a:p>
        </p:txBody>
      </p:sp>
    </p:spTree>
    <p:extLst>
      <p:ext uri="{BB962C8B-B14F-4D97-AF65-F5344CB8AC3E}">
        <p14:creationId xmlns:p14="http://schemas.microsoft.com/office/powerpoint/2010/main" val="3596298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7" name="Rectangle 2"/>
          <p:cNvSpPr txBox="1">
            <a:spLocks noChangeArrowheads="1"/>
          </p:cNvSpPr>
          <p:nvPr/>
        </p:nvSpPr>
        <p:spPr bwMode="auto">
          <a:xfrm>
            <a:off x="330200" y="1028699"/>
            <a:ext cx="8483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Reinterpretation of Strategy 3</a:t>
            </a:r>
          </a:p>
          <a:p>
            <a:pPr marL="640398" lvl="1" indent="-283464" fontAlgn="auto">
              <a:lnSpc>
                <a:spcPct val="50000"/>
              </a:lnSpc>
              <a:spcBef>
                <a:spcPts val="0"/>
              </a:spcBef>
              <a:spcAft>
                <a:spcPts val="0"/>
              </a:spcAft>
              <a:buFont typeface="Wingdings 2"/>
              <a:buChar char=""/>
              <a:defRPr/>
            </a:pPr>
            <a:endParaRPr lang="en-US" dirty="0">
              <a:cs typeface="Times New Roman" pitchFamily="18" charset="0"/>
            </a:endParaRPr>
          </a:p>
          <a:p>
            <a:pPr marL="640398" lvl="1" indent="-283464" fontAlgn="auto">
              <a:spcBef>
                <a:spcPts val="0"/>
              </a:spcBef>
              <a:spcAft>
                <a:spcPts val="1200"/>
              </a:spcAft>
              <a:buFont typeface="Wingdings 2"/>
              <a:buChar char=""/>
              <a:defRPr/>
            </a:pPr>
            <a:r>
              <a:rPr lang="en-US" dirty="0">
                <a:cs typeface="Times New Roman" pitchFamily="18" charset="0"/>
              </a:rPr>
              <a:t>Some people interpret this set-up as regressing value added on current student and school traits.</a:t>
            </a:r>
          </a:p>
          <a:p>
            <a:pPr marL="640398" lvl="1" indent="-283464" fontAlgn="auto">
              <a:spcBef>
                <a:spcPts val="0"/>
              </a:spcBef>
              <a:spcAft>
                <a:spcPts val="1200"/>
              </a:spcAft>
              <a:buFont typeface="Wingdings 2"/>
              <a:buChar char=""/>
              <a:defRPr/>
            </a:pPr>
            <a:r>
              <a:rPr lang="en-US" dirty="0">
                <a:cs typeface="Times New Roman" pitchFamily="18" charset="0"/>
              </a:rPr>
              <a:t>Hence unobserved student, school, and teacher traits are interpreted as part of current factors.</a:t>
            </a:r>
          </a:p>
          <a:p>
            <a:pPr marL="640398" lvl="1" indent="-283464" fontAlgn="auto">
              <a:spcBef>
                <a:spcPts val="0"/>
              </a:spcBef>
              <a:spcAft>
                <a:spcPts val="1200"/>
              </a:spcAft>
              <a:buFont typeface="Wingdings 2"/>
              <a:buChar char=""/>
              <a:defRPr/>
            </a:pPr>
            <a:r>
              <a:rPr lang="en-US" dirty="0">
                <a:cs typeface="Times New Roman" pitchFamily="18" charset="0"/>
              </a:rPr>
              <a:t>Under this interpretation student </a:t>
            </a:r>
            <a:r>
              <a:rPr lang="en-US" dirty="0" err="1">
                <a:cs typeface="Times New Roman" pitchFamily="18" charset="0"/>
              </a:rPr>
              <a:t>fe’s</a:t>
            </a:r>
            <a:r>
              <a:rPr lang="en-US" dirty="0">
                <a:cs typeface="Times New Roman" pitchFamily="18" charset="0"/>
              </a:rPr>
              <a:t> do not cancel, and panel data are needed.</a:t>
            </a:r>
          </a:p>
          <a:p>
            <a:pPr marL="640398" lvl="1" indent="-283464" fontAlgn="auto">
              <a:spcBef>
                <a:spcPts val="0"/>
              </a:spcBef>
              <a:spcAft>
                <a:spcPts val="1200"/>
              </a:spcAft>
              <a:buFont typeface="Wingdings 2"/>
              <a:buChar char=""/>
              <a:defRPr/>
            </a:pPr>
            <a:r>
              <a:rPr lang="en-US" dirty="0">
                <a:cs typeface="Times New Roman" pitchFamily="18" charset="0"/>
              </a:rPr>
              <a:t>Teacher </a:t>
            </a:r>
            <a:r>
              <a:rPr lang="en-US" dirty="0" err="1">
                <a:cs typeface="Times New Roman" pitchFamily="18" charset="0"/>
              </a:rPr>
              <a:t>fe’s</a:t>
            </a:r>
            <a:r>
              <a:rPr lang="en-US" dirty="0">
                <a:cs typeface="Times New Roman" pitchFamily="18" charset="0"/>
              </a:rPr>
              <a:t> obviously still are relevant.</a:t>
            </a:r>
          </a:p>
          <a:p>
            <a:pPr marL="640398" lvl="1" indent="-283464" fontAlgn="auto">
              <a:spcBef>
                <a:spcPts val="0"/>
              </a:spcBef>
              <a:spcAft>
                <a:spcPts val="1200"/>
              </a:spcAft>
              <a:buFont typeface="Wingdings 2"/>
              <a:buChar char=""/>
              <a:defRPr/>
            </a:pPr>
            <a:r>
              <a:rPr lang="en-US" dirty="0">
                <a:cs typeface="Times New Roman" pitchFamily="18" charset="0"/>
              </a:rPr>
              <a:t>This approach also completely flips the assumption of skill degrading because it ignores past </a:t>
            </a:r>
            <a:r>
              <a:rPr lang="en-US" i="1" dirty="0">
                <a:latin typeface="Times New Roman" panose="02020603050405020304" pitchFamily="18" charset="0"/>
                <a:cs typeface="Times New Roman" panose="02020603050405020304" pitchFamily="18" charset="0"/>
              </a:rPr>
              <a:t>X</a:t>
            </a:r>
            <a:r>
              <a:rPr lang="en-US" dirty="0">
                <a:cs typeface="Times New Roman" pitchFamily="18" charset="0"/>
              </a:rPr>
              <a:t>’s, which is equivalent to assuming that </a:t>
            </a:r>
            <a:r>
              <a:rPr lang="en-US" i="1" dirty="0">
                <a:latin typeface="Times New Roman" panose="02020603050405020304" pitchFamily="18" charset="0"/>
                <a:cs typeface="Times New Roman" panose="02020603050405020304" pitchFamily="18" charset="0"/>
              </a:rPr>
              <a:t>λ</a:t>
            </a:r>
            <a:r>
              <a:rPr lang="en-US" i="1" dirty="0">
                <a:cs typeface="Times New Roman" pitchFamily="18" charset="0"/>
              </a:rPr>
              <a:t> </a:t>
            </a:r>
            <a:r>
              <a:rPr lang="en-US" dirty="0">
                <a:cs typeface="Times New Roman" pitchFamily="18" charset="0"/>
              </a:rPr>
              <a:t>= 0. </a:t>
            </a:r>
            <a:endParaRPr lang="en-US" dirty="0"/>
          </a:p>
        </p:txBody>
      </p:sp>
    </p:spTree>
    <p:extLst>
      <p:ext uri="{BB962C8B-B14F-4D97-AF65-F5344CB8AC3E}">
        <p14:creationId xmlns:p14="http://schemas.microsoft.com/office/powerpoint/2010/main" val="3515642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9" name="Rectangle 2"/>
          <p:cNvSpPr txBox="1">
            <a:spLocks noChangeArrowheads="1"/>
          </p:cNvSpPr>
          <p:nvPr/>
        </p:nvSpPr>
        <p:spPr bwMode="auto">
          <a:xfrm>
            <a:off x="304800" y="838200"/>
            <a:ext cx="8483600" cy="220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fontAlgn="auto">
              <a:spcAft>
                <a:spcPts val="0"/>
              </a:spcAft>
              <a:buNone/>
              <a:defRPr/>
            </a:pPr>
            <a:r>
              <a:rPr lang="en-US" b="1" dirty="0">
                <a:solidFill>
                  <a:schemeClr val="accent1"/>
                </a:solidFill>
                <a:cs typeface="Times New Roman" pitchFamily="18" charset="0"/>
              </a:rPr>
              <a:t>Strategy 4, Great Data!</a:t>
            </a:r>
          </a:p>
          <a:p>
            <a:pPr marL="640398" lvl="1" indent="-283464" fontAlgn="auto">
              <a:spcAft>
                <a:spcPts val="0"/>
              </a:spcAft>
              <a:buFont typeface="Wingdings 2"/>
              <a:buChar char=""/>
              <a:defRPr/>
            </a:pPr>
            <a:r>
              <a:rPr lang="en-US" dirty="0">
                <a:cs typeface="Times New Roman" pitchFamily="18" charset="0"/>
              </a:rPr>
              <a:t>Estimate a differenced value-added model.</a:t>
            </a:r>
          </a:p>
          <a:p>
            <a:pPr marL="640398" lvl="1" indent="-283464" fontAlgn="auto">
              <a:spcAft>
                <a:spcPts val="0"/>
              </a:spcAft>
              <a:buFont typeface="Wingdings 2"/>
              <a:buChar char=""/>
              <a:defRPr/>
            </a:pPr>
            <a:r>
              <a:rPr lang="en-US" dirty="0">
                <a:cs typeface="Times New Roman" pitchFamily="18" charset="0"/>
              </a:rPr>
              <a:t>Accounts both for degrading and student </a:t>
            </a:r>
            <a:r>
              <a:rPr lang="en-US" dirty="0" err="1">
                <a:cs typeface="Times New Roman" pitchFamily="18" charset="0"/>
              </a:rPr>
              <a:t>fe’s</a:t>
            </a:r>
            <a:r>
              <a:rPr lang="en-US" dirty="0">
                <a:cs typeface="Times New Roman" pitchFamily="18" charset="0"/>
              </a:rPr>
              <a:t>.</a:t>
            </a:r>
          </a:p>
          <a:p>
            <a:pPr marL="640398" lvl="1" indent="-283464" fontAlgn="auto">
              <a:spcAft>
                <a:spcPts val="0"/>
              </a:spcAft>
              <a:buFont typeface="Wingdings 2"/>
              <a:buChar char=""/>
              <a:defRPr/>
            </a:pPr>
            <a:r>
              <a:rPr lang="en-US" dirty="0">
                <a:cs typeface="Times New Roman" pitchFamily="18" charset="0"/>
              </a:rPr>
              <a:t>Requires 3 year of data (including 2 for instrument).</a:t>
            </a:r>
          </a:p>
          <a:p>
            <a:pPr marL="365760" indent="-283464" fontAlgn="auto">
              <a:spcAft>
                <a:spcPts val="0"/>
              </a:spcAft>
              <a:buFont typeface="Wingdings 2"/>
              <a:buChar char=""/>
              <a:defRPr/>
            </a:pPr>
            <a:endParaRPr lang="en-US" dirty="0"/>
          </a:p>
        </p:txBody>
      </p:sp>
      <p:grpSp>
        <p:nvGrpSpPr>
          <p:cNvPr id="8" name="Equations" descr="Please contact Professor Yinger for details regarding figures and graphs.">
            <a:extLst>
              <a:ext uri="{FF2B5EF4-FFF2-40B4-BE49-F238E27FC236}">
                <a16:creationId xmlns:a16="http://schemas.microsoft.com/office/drawing/2014/main" id="{BE922749-F2F8-431D-B2C9-FCEFC756F56B}"/>
              </a:ext>
            </a:extLst>
          </p:cNvPr>
          <p:cNvGrpSpPr/>
          <p:nvPr/>
        </p:nvGrpSpPr>
        <p:grpSpPr>
          <a:xfrm>
            <a:off x="1849633" y="3124200"/>
            <a:ext cx="6379967" cy="3657600"/>
            <a:chOff x="1849633" y="3124200"/>
            <a:chExt cx="6379967" cy="3657600"/>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677413597"/>
                </p:ext>
              </p:extLst>
            </p:nvPr>
          </p:nvGraphicFramePr>
          <p:xfrm>
            <a:off x="1849633" y="3124200"/>
            <a:ext cx="6379967" cy="2238375"/>
          </p:xfrm>
          <a:graphic>
            <a:graphicData uri="http://schemas.openxmlformats.org/presentationml/2006/ole">
              <mc:AlternateContent xmlns:mc="http://schemas.openxmlformats.org/markup-compatibility/2006">
                <mc:Choice xmlns:v="urn:schemas-microsoft-com:vml" Requires="v">
                  <p:oleObj spid="_x0000_s6369" name="Equation" r:id="rId3" imgW="5080000" imgH="1778000" progId="Equation.DSMT4">
                    <p:embed/>
                  </p:oleObj>
                </mc:Choice>
                <mc:Fallback>
                  <p:oleObj name="Equation" r:id="rId3" imgW="5080000" imgH="177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633" y="3124200"/>
                          <a:ext cx="6379967" cy="2238375"/>
                        </a:xfrm>
                        <a:prstGeom prst="rect">
                          <a:avLst/>
                        </a:prstGeom>
                        <a:noFill/>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217614375"/>
                </p:ext>
              </p:extLst>
            </p:nvPr>
          </p:nvGraphicFramePr>
          <p:xfrm>
            <a:off x="2438400" y="5458225"/>
            <a:ext cx="4543425" cy="1323575"/>
          </p:xfrm>
          <a:graphic>
            <a:graphicData uri="http://schemas.openxmlformats.org/presentationml/2006/ole">
              <mc:AlternateContent xmlns:mc="http://schemas.openxmlformats.org/markup-compatibility/2006">
                <mc:Choice xmlns:v="urn:schemas-microsoft-com:vml" Requires="v">
                  <p:oleObj spid="_x0000_s6370" name="Equation" r:id="rId5" imgW="3403600" imgH="990600" progId="Equation.DSMT4">
                    <p:embed/>
                  </p:oleObj>
                </mc:Choice>
                <mc:Fallback>
                  <p:oleObj name="Equation" r:id="rId5" imgW="3403600" imgH="990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458225"/>
                          <a:ext cx="4543425" cy="1323575"/>
                        </a:xfrm>
                        <a:prstGeom prst="rect">
                          <a:avLst/>
                        </a:prstGeom>
                        <a:noFill/>
                      </p:spPr>
                    </p:pic>
                  </p:oleObj>
                </mc:Fallback>
              </mc:AlternateContent>
            </a:graphicData>
          </a:graphic>
        </p:graphicFrame>
      </p:grpSp>
    </p:spTree>
    <p:extLst>
      <p:ext uri="{BB962C8B-B14F-4D97-AF65-F5344CB8AC3E}">
        <p14:creationId xmlns:p14="http://schemas.microsoft.com/office/powerpoint/2010/main" val="746496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742950"/>
            <a:ext cx="8229600" cy="5581649"/>
          </a:xfrm>
        </p:spPr>
        <p:txBody>
          <a:bodyPr>
            <a:normAutofit/>
          </a:bodyPr>
          <a:lstStyle/>
          <a:p>
            <a:pPr marL="365760" indent="-283464" algn="ctr" fontAlgn="auto">
              <a:spcAft>
                <a:spcPts val="0"/>
              </a:spcAft>
              <a:buFont typeface="Wingdings" pitchFamily="2" charset="2"/>
              <a:buNone/>
              <a:defRPr/>
            </a:pPr>
            <a:r>
              <a:rPr lang="en-US" b="1" dirty="0">
                <a:solidFill>
                  <a:schemeClr val="accent1"/>
                </a:solidFill>
              </a:rPr>
              <a:t>Stiefel, Schwartz, Ellen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Production Function Study of the Black-White Test Score Gap (</a:t>
            </a:r>
            <a:r>
              <a:rPr lang="en-US" i="1" dirty="0"/>
              <a:t>JPAM</a:t>
            </a:r>
            <a:r>
              <a:rPr lang="en-US" dirty="0"/>
              <a:t> 2007)</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Great NYC Data (70,000 students!).</a:t>
            </a:r>
          </a:p>
          <a:p>
            <a:pPr marL="365760" indent="-283464" fontAlgn="auto">
              <a:spcAft>
                <a:spcPts val="0"/>
              </a:spcAft>
              <a:buFont typeface="Wingdings 2"/>
              <a:buChar char=""/>
              <a:defRPr/>
            </a:pPr>
            <a:r>
              <a:rPr lang="en-US" dirty="0"/>
              <a:t>Estimation </a:t>
            </a:r>
            <a:r>
              <a:rPr lang="en-US" b="1" dirty="0">
                <a:solidFill>
                  <a:schemeClr val="accent4"/>
                </a:solidFill>
              </a:rPr>
              <a:t>Strategy 1A </a:t>
            </a:r>
            <a:r>
              <a:rPr lang="en-US" dirty="0"/>
              <a:t>(</a:t>
            </a:r>
            <a:r>
              <a:rPr lang="en-US" i="1" dirty="0">
                <a:latin typeface="Times New Roman" pitchFamily="18" charset="0"/>
                <a:cs typeface="Times New Roman" pitchFamily="18" charset="0"/>
              </a:rPr>
              <a:t>λ =</a:t>
            </a:r>
            <a:r>
              <a:rPr lang="en-US" dirty="0"/>
              <a:t> 0.6).</a:t>
            </a:r>
          </a:p>
          <a:p>
            <a:pPr marL="365760" indent="-283464" fontAlgn="auto">
              <a:spcAft>
                <a:spcPts val="0"/>
              </a:spcAft>
              <a:buFont typeface="Wingdings 2"/>
              <a:buChar char=""/>
              <a:defRPr/>
            </a:pPr>
            <a:r>
              <a:rPr lang="en-US" dirty="0"/>
              <a:t>Several endogenous variables.</a:t>
            </a:r>
          </a:p>
          <a:p>
            <a:pPr marL="365760" indent="-283464" fontAlgn="auto">
              <a:spcAft>
                <a:spcPts val="0"/>
              </a:spcAft>
              <a:buFont typeface="Wingdings 2"/>
              <a:buChar char=""/>
              <a:defRPr/>
            </a:pPr>
            <a:r>
              <a:rPr lang="en-US" dirty="0"/>
              <a:t>Uses </a:t>
            </a:r>
            <a:r>
              <a:rPr lang="en-US" dirty="0" err="1"/>
              <a:t>fe</a:t>
            </a:r>
            <a:r>
              <a:rPr lang="en-US" dirty="0"/>
              <a:t> at school and classroom level.</a:t>
            </a:r>
          </a:p>
          <a:p>
            <a:pPr marL="365760" indent="-283464" fontAlgn="auto">
              <a:spcAft>
                <a:spcPts val="0"/>
              </a:spcAft>
              <a:buFont typeface="Wingdings 2"/>
              <a:buChar char=""/>
              <a:defRPr/>
            </a:pPr>
            <a:r>
              <a:rPr lang="en-US" dirty="0"/>
              <a:t>Preferred models add lagged </a:t>
            </a:r>
            <a:r>
              <a:rPr lang="en-US" dirty="0" err="1">
                <a:latin typeface="Times New Roman" panose="02020603050405020304" pitchFamily="18" charset="0"/>
                <a:cs typeface="Times New Roman" panose="02020603050405020304" pitchFamily="18" charset="0"/>
              </a:rPr>
              <a:t>Test</a:t>
            </a:r>
            <a:r>
              <a:rPr lang="en-US" baseline="-25000" dirty="0" err="1">
                <a:latin typeface="Times New Roman" panose="02020603050405020304" pitchFamily="18" charset="0"/>
                <a:cs typeface="Times New Roman" panose="02020603050405020304" pitchFamily="18" charset="0"/>
              </a:rPr>
              <a:t>ij</a:t>
            </a:r>
            <a:r>
              <a:rPr lang="en-US" dirty="0"/>
              <a:t> to right side.</a:t>
            </a:r>
          </a:p>
          <a:p>
            <a:pPr marL="365760" indent="-283464" fontAlgn="auto">
              <a:spcAft>
                <a:spcPts val="0"/>
              </a:spcAft>
              <a:buFont typeface="Wingdings 2"/>
              <a:buChar char=""/>
              <a:defRPr/>
            </a:pPr>
            <a:endParaRPr lang="en-US" dirty="0"/>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pic>
        <p:nvPicPr>
          <p:cNvPr id="7170" name="Equation"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074" y="2413108"/>
            <a:ext cx="8458200" cy="73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7496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742951"/>
            <a:ext cx="8229600" cy="5086350"/>
          </a:xfrm>
        </p:spPr>
        <p:txBody>
          <a:bodyPr>
            <a:normAutofit/>
          </a:bodyPr>
          <a:lstStyle/>
          <a:p>
            <a:pPr marL="365760" indent="-283464" algn="ctr" fontAlgn="auto">
              <a:spcAft>
                <a:spcPts val="0"/>
              </a:spcAft>
              <a:buNone/>
              <a:defRPr/>
            </a:pPr>
            <a:r>
              <a:rPr lang="en-US" b="1" dirty="0">
                <a:solidFill>
                  <a:schemeClr val="accent1"/>
                </a:solidFill>
              </a:rPr>
              <a:t>Stiefel, Schwartz, Ellen, Results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 large share of the black-white and Hispanic-white gaps in test scores is explained by the control variables.</a:t>
            </a:r>
          </a:p>
          <a:p>
            <a:pPr marL="365760" indent="-283464" fontAlgn="auto">
              <a:spcAft>
                <a:spcPts val="0"/>
              </a:spcAft>
              <a:buFont typeface="Wingdings 2"/>
              <a:buChar char=""/>
              <a:defRPr/>
            </a:pPr>
            <a:r>
              <a:rPr lang="en-US" dirty="0"/>
              <a:t>But a significant gap remains.</a:t>
            </a:r>
          </a:p>
          <a:p>
            <a:pPr marL="365760" indent="-283464" fontAlgn="auto">
              <a:spcAft>
                <a:spcPts val="0"/>
              </a:spcAft>
              <a:buFont typeface="Wingdings 2"/>
              <a:buChar char=""/>
              <a:defRPr/>
            </a:pPr>
            <a:r>
              <a:rPr lang="en-US" dirty="0"/>
              <a:t>Their Table 2 is just raw differences.</a:t>
            </a:r>
          </a:p>
          <a:p>
            <a:pPr marL="365760" indent="-283464" fontAlgn="auto">
              <a:spcAft>
                <a:spcPts val="0"/>
              </a:spcAft>
              <a:buFont typeface="Wingdings 2"/>
              <a:buChar char=""/>
              <a:defRPr/>
            </a:pPr>
            <a:r>
              <a:rPr lang="en-US" dirty="0"/>
              <a:t>Their Table 4 uses Strategy 1 (columns 1 and 4) or Strategy 1A (columns 2, 3, and 5).</a:t>
            </a:r>
          </a:p>
          <a:p>
            <a:pPr marL="640398" lvl="1" indent="-283464" fontAlgn="auto">
              <a:spcAft>
                <a:spcPts val="0"/>
              </a:spcAft>
              <a:buFont typeface="Wingdings 2"/>
              <a:buChar char=""/>
              <a:defRPr/>
            </a:pPr>
            <a:r>
              <a:rPr lang="en-US" dirty="0"/>
              <a:t>Columns 2 and 5 use school </a:t>
            </a:r>
            <a:r>
              <a:rPr lang="en-US" dirty="0" err="1"/>
              <a:t>fe</a:t>
            </a:r>
            <a:r>
              <a:rPr lang="en-US" dirty="0"/>
              <a:t>; column 3 uses classroom </a:t>
            </a:r>
            <a:r>
              <a:rPr lang="en-US" dirty="0" err="1"/>
              <a:t>fe</a:t>
            </a:r>
            <a:r>
              <a:rPr lang="en-US" dirty="0"/>
              <a:t>.</a:t>
            </a:r>
          </a:p>
          <a:p>
            <a:pPr marL="365760" indent="-283464" fontAlgn="auto">
              <a:spcAft>
                <a:spcPts val="0"/>
              </a:spcAft>
              <a:buFont typeface="Wingdings 2"/>
              <a:buChar char=""/>
              <a:defRPr/>
            </a:pPr>
            <a:endParaRPr lang="en-US" dirty="0"/>
          </a:p>
          <a:p>
            <a:pPr marL="365760" indent="-283464" algn="ctr" fontAlgn="auto">
              <a:spcAft>
                <a:spcPts val="0"/>
              </a:spcAft>
              <a:buNone/>
              <a:defRPr/>
            </a:pPr>
            <a:endParaRPr lang="en-US" dirty="0">
              <a:solidFill>
                <a:schemeClr val="tx2"/>
              </a:solidFill>
            </a:endParaRPr>
          </a:p>
          <a:p>
            <a:pPr marL="365760" indent="-283464" algn="ctr" fontAlgn="auto">
              <a:spcAft>
                <a:spcPts val="0"/>
              </a:spcAft>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7251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pic>
        <p:nvPicPr>
          <p:cNvPr id="8194" name="Tabl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927628"/>
            <a:ext cx="8380298" cy="5396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282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pic>
        <p:nvPicPr>
          <p:cNvPr id="9218" name="Tabl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6" y="761999"/>
            <a:ext cx="8105774" cy="6003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098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pic>
        <p:nvPicPr>
          <p:cNvPr id="8194" name="Table" descr="Please contact Professor Yinger for details regarding figures and graphs."/>
          <p:cNvPicPr>
            <a:picLocks noChangeAspect="1" noChangeArrowheads="1"/>
          </p:cNvPicPr>
          <p:nvPr/>
        </p:nvPicPr>
        <p:blipFill rotWithShape="1">
          <a:blip r:embed="rId2">
            <a:extLst>
              <a:ext uri="{28A0092B-C50C-407E-A947-70E740481C1C}">
                <a14:useLocalDpi xmlns:a14="http://schemas.microsoft.com/office/drawing/2010/main" val="0"/>
              </a:ext>
            </a:extLst>
          </a:blip>
          <a:srcRect l="25693" t="14873" r="12574" b="6623"/>
          <a:stretch/>
        </p:blipFill>
        <p:spPr bwMode="auto">
          <a:xfrm>
            <a:off x="1219200" y="878331"/>
            <a:ext cx="7507261" cy="5370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5115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1009650"/>
            <a:ext cx="8229600" cy="5086350"/>
          </a:xfrm>
        </p:spPr>
        <p:txBody>
          <a:bodyPr>
            <a:normAutofit fontScale="77500" lnSpcReduction="20000"/>
          </a:bodyPr>
          <a:lstStyle/>
          <a:p>
            <a:pPr marL="365760" indent="-283464" algn="ctr" fontAlgn="auto">
              <a:spcAft>
                <a:spcPts val="0"/>
              </a:spcAft>
              <a:buNone/>
              <a:defRPr/>
            </a:pPr>
            <a:r>
              <a:rPr lang="en-US" b="1" dirty="0">
                <a:solidFill>
                  <a:schemeClr val="accent1"/>
                </a:solidFill>
              </a:rPr>
              <a:t>Stiefel, Schwartz, Ellen, Results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 adding student characteristics and lagged test score makes a large difference.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The black-white gap, for example, goes from a z-score difference of 0.776 in 8</a:t>
            </a:r>
            <a:r>
              <a:rPr lang="en-US" baseline="30000" dirty="0"/>
              <a:t>th</a:t>
            </a:r>
            <a:r>
              <a:rPr lang="en-US" dirty="0"/>
              <a:t> grade reading to a difference of 0.250.</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School or classroom fixed effects do not alter this result very much.</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The black-white gap goes from 0.250 to 0.201.</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Student-level fixed effects (not estimated) might also matter.</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No endogeneity correction, which might also matter.</a:t>
            </a:r>
          </a:p>
          <a:p>
            <a:pPr marL="640398" lvl="1" indent="-283464" fontAlgn="auto">
              <a:spcAft>
                <a:spcPts val="0"/>
              </a:spcAft>
              <a:buFont typeface="Wingdings 2"/>
              <a:buChar char=""/>
              <a:defRPr/>
            </a:pPr>
            <a:endParaRPr lang="en-US" dirty="0"/>
          </a:p>
          <a:p>
            <a:pPr marL="365760" indent="-283464" algn="ctr" fontAlgn="auto">
              <a:spcAft>
                <a:spcPts val="0"/>
              </a:spcAft>
              <a:buNone/>
              <a:defRPr/>
            </a:pPr>
            <a:endParaRPr lang="en-US" dirty="0">
              <a:solidFill>
                <a:schemeClr val="tx2"/>
              </a:solidFill>
            </a:endParaRPr>
          </a:p>
          <a:p>
            <a:pPr marL="365760" indent="-283464" algn="ctr" fontAlgn="auto">
              <a:spcAft>
                <a:spcPts val="0"/>
              </a:spcAft>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8979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577849" y="1071814"/>
            <a:ext cx="8229600" cy="5810249"/>
          </a:xfrm>
        </p:spPr>
        <p:txBody>
          <a:bodyPr>
            <a:normAutofit fontScale="92500" lnSpcReduction="20000"/>
          </a:bodyPr>
          <a:lstStyle/>
          <a:p>
            <a:pPr marL="82296" indent="0" algn="ctr" fontAlgn="auto">
              <a:spcAft>
                <a:spcPts val="0"/>
              </a:spcAft>
              <a:buNone/>
              <a:defRPr/>
            </a:pPr>
            <a:r>
              <a:rPr lang="en-US" sz="3800" b="1" dirty="0">
                <a:solidFill>
                  <a:schemeClr val="accent1"/>
                </a:solidFill>
                <a:cs typeface="Times New Roman" pitchFamily="18" charset="0"/>
              </a:rPr>
              <a:t>Why Production Functions?</a:t>
            </a:r>
          </a:p>
          <a:p>
            <a:pPr marL="365760" indent="-283464" fontAlgn="auto">
              <a:lnSpc>
                <a:spcPct val="70000"/>
              </a:lnSpc>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Scholars and policy makers often want to understand the </a:t>
            </a:r>
            <a:r>
              <a:rPr lang="en-US" b="1" dirty="0">
                <a:solidFill>
                  <a:schemeClr val="accent4"/>
                </a:solidFill>
                <a:cs typeface="Times New Roman" pitchFamily="18" charset="0"/>
              </a:rPr>
              <a:t>technology of public production</a:t>
            </a:r>
            <a:r>
              <a:rPr lang="en-US" dirty="0">
                <a:cs typeface="Times New Roman" pitchFamily="18" charset="0"/>
              </a:rPr>
              <a:t>.</a:t>
            </a:r>
          </a:p>
          <a:p>
            <a:pPr marL="365760" indent="-283464" fontAlgn="auto">
              <a:lnSpc>
                <a:spcPct val="60000"/>
              </a:lnSpc>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The basic idea of a production function is simple, but it turns out that production functions raise an astonishingly large number of methodological issues.</a:t>
            </a:r>
          </a:p>
          <a:p>
            <a:pPr marL="365760" indent="-283464" fontAlgn="auto">
              <a:lnSpc>
                <a:spcPct val="60000"/>
              </a:lnSpc>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Different scholars make different decisions about what is important.</a:t>
            </a:r>
          </a:p>
          <a:p>
            <a:pPr marL="365760" indent="-283464" fontAlgn="auto">
              <a:lnSpc>
                <a:spcPct val="60000"/>
              </a:lnSpc>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I hope to give you a sense of some key trade-offs today, with a focus on education production functions.</a:t>
            </a:r>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156811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914400"/>
            <a:ext cx="8229600" cy="5486400"/>
          </a:xfrm>
        </p:spPr>
        <p:txBody>
          <a:bodyPr>
            <a:normAutofit fontScale="85000" lnSpcReduction="20000"/>
          </a:bodyPr>
          <a:lstStyle/>
          <a:p>
            <a:pPr marL="365760" indent="-283464" algn="ctr" fontAlgn="auto">
              <a:spcAft>
                <a:spcPts val="0"/>
              </a:spcAft>
              <a:buNone/>
              <a:defRPr/>
            </a:pPr>
            <a:r>
              <a:rPr lang="en-US" b="1" dirty="0">
                <a:solidFill>
                  <a:schemeClr val="accent1"/>
                </a:solidFill>
              </a:rPr>
              <a:t>Grade Span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Other papers with a similar methodology, the same data, and some overlap in authors are: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Amy Ellen Schwartz, Leanna </a:t>
            </a:r>
            <a:r>
              <a:rPr lang="en-US" dirty="0" err="1"/>
              <a:t>Stiefel</a:t>
            </a:r>
            <a:r>
              <a:rPr lang="en-US" dirty="0"/>
              <a:t>, Ross Rubenstein, and Jeffrey </a:t>
            </a:r>
            <a:r>
              <a:rPr lang="en-US" dirty="0" err="1"/>
              <a:t>Zabel</a:t>
            </a:r>
            <a:r>
              <a:rPr lang="en-US" dirty="0"/>
              <a:t>. 2011. “The Path Not Taken: How Does School Organization Affect Eighth-Grade Achievement?” </a:t>
            </a:r>
            <a:r>
              <a:rPr lang="en-US" i="1" dirty="0"/>
              <a:t>Educational Evaluation and Policy Analysis </a:t>
            </a:r>
            <a:r>
              <a:rPr lang="en-US" dirty="0"/>
              <a:t>33 (3) (September): 293–317.</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Amy Ellen Schwartz, Leanna </a:t>
            </a:r>
            <a:r>
              <a:rPr lang="en-US" dirty="0" err="1"/>
              <a:t>Stiefel</a:t>
            </a:r>
            <a:r>
              <a:rPr lang="en-US" dirty="0"/>
              <a:t>, and Michah W. Rothbart. 2016. “Do Top Dogs Rule in Middle School? Evidence on Bullying, Safety, and Belonging.” </a:t>
            </a:r>
            <a:r>
              <a:rPr lang="en-US" i="1" dirty="0"/>
              <a:t>American Educational Research Journal </a:t>
            </a:r>
            <a:r>
              <a:rPr lang="en-US" dirty="0"/>
              <a:t>53 (5) (October): 450–1484.</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Students do better, it turns out, in schools with longer grade spans.</a:t>
            </a:r>
          </a:p>
          <a:p>
            <a:pPr marL="365760" indent="-283464" algn="ctr" fontAlgn="auto">
              <a:spcAft>
                <a:spcPts val="0"/>
              </a:spcAft>
              <a:buNone/>
              <a:defRPr/>
            </a:pPr>
            <a:endParaRPr lang="en-US" dirty="0">
              <a:solidFill>
                <a:schemeClr val="tx2"/>
              </a:solidFill>
            </a:endParaRPr>
          </a:p>
          <a:p>
            <a:pPr marL="365760" indent="-283464" algn="ctr" fontAlgn="auto">
              <a:spcAft>
                <a:spcPts val="0"/>
              </a:spcAft>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053206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895351"/>
            <a:ext cx="8229600" cy="5657849"/>
          </a:xfrm>
        </p:spPr>
        <p:txBody>
          <a:bodyPr>
            <a:normAutofit fontScale="92500" lnSpcReduction="10000"/>
          </a:bodyPr>
          <a:lstStyle/>
          <a:p>
            <a:pPr marL="365760" indent="-283464" algn="ctr" fontAlgn="auto">
              <a:spcAft>
                <a:spcPts val="0"/>
              </a:spcAft>
              <a:buFont typeface="Wingdings" pitchFamily="2" charset="2"/>
              <a:buNone/>
              <a:defRPr/>
            </a:pPr>
            <a:r>
              <a:rPr lang="en-US" b="1" dirty="0" err="1">
                <a:solidFill>
                  <a:schemeClr val="accent1"/>
                </a:solidFill>
              </a:rPr>
              <a:t>Rivkin</a:t>
            </a:r>
            <a:r>
              <a:rPr lang="en-US" b="1" dirty="0">
                <a:solidFill>
                  <a:schemeClr val="accent1"/>
                </a:solidFill>
              </a:rPr>
              <a:t>, Hanushek, and </a:t>
            </a:r>
            <a:r>
              <a:rPr lang="en-US" b="1" dirty="0" err="1">
                <a:solidFill>
                  <a:schemeClr val="accent1"/>
                </a:solidFill>
              </a:rPr>
              <a:t>Kain</a:t>
            </a:r>
            <a:endParaRPr lang="en-US" b="1" dirty="0">
              <a:solidFill>
                <a:schemeClr val="accent1"/>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r>
              <a:rPr lang="en-US" dirty="0"/>
              <a:t>An influential production function study: </a:t>
            </a:r>
          </a:p>
          <a:p>
            <a:pPr lvl="1"/>
            <a:r>
              <a:rPr lang="en-US" dirty="0"/>
              <a:t>S. G. </a:t>
            </a:r>
            <a:r>
              <a:rPr lang="en-US" dirty="0" err="1"/>
              <a:t>Rivkin</a:t>
            </a:r>
            <a:r>
              <a:rPr lang="en-US" dirty="0"/>
              <a:t>, E.A. Hanushek, and J.F. </a:t>
            </a:r>
            <a:r>
              <a:rPr lang="en-US" dirty="0" err="1"/>
              <a:t>Kain</a:t>
            </a:r>
            <a:r>
              <a:rPr lang="en-US" dirty="0"/>
              <a:t>. “Teachers, Schools, and Academic Achievement.” </a:t>
            </a:r>
            <a:r>
              <a:rPr lang="en-US" i="1" dirty="0" err="1"/>
              <a:t>Econometrica</a:t>
            </a:r>
            <a:r>
              <a:rPr lang="en-US" dirty="0"/>
              <a:t>, March 2005, pp. 417-458. </a:t>
            </a:r>
          </a:p>
          <a:p>
            <a:pPr lvl="1"/>
            <a:endParaRPr lang="en-US" dirty="0"/>
          </a:p>
          <a:p>
            <a:pPr marL="365760" indent="-283464" fontAlgn="auto">
              <a:spcAft>
                <a:spcPts val="0"/>
              </a:spcAft>
              <a:buFont typeface="Wingdings 2"/>
              <a:buChar char=""/>
              <a:defRPr/>
            </a:pPr>
            <a:r>
              <a:rPr lang="en-US" dirty="0"/>
              <a:t>Great data for Texas;</a:t>
            </a:r>
          </a:p>
          <a:p>
            <a:pPr marL="640398" lvl="1" indent="-283464" fontAlgn="auto">
              <a:spcAft>
                <a:spcPts val="0"/>
              </a:spcAft>
              <a:buFont typeface="Wingdings 2"/>
              <a:buChar char=""/>
              <a:defRPr/>
            </a:pPr>
            <a:r>
              <a:rPr lang="en-US" dirty="0"/>
              <a:t>&gt; 1 million observations.</a:t>
            </a:r>
          </a:p>
          <a:p>
            <a:pPr marL="640398" lvl="1" indent="-283464" fontAlgn="auto">
              <a:spcAft>
                <a:spcPts val="0"/>
              </a:spcAft>
              <a:buFont typeface="Wingdings 2"/>
              <a:buChar char=""/>
              <a:defRPr/>
            </a:pPr>
            <a:r>
              <a:rPr lang="en-US" dirty="0"/>
              <a:t>Students linked to grades and schools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b="1" dirty="0">
                <a:solidFill>
                  <a:schemeClr val="accent4"/>
                </a:solidFill>
              </a:rPr>
              <a:t>Strategy 3A</a:t>
            </a:r>
            <a:r>
              <a:rPr lang="en-US" dirty="0"/>
              <a:t>.</a:t>
            </a:r>
          </a:p>
          <a:p>
            <a:pPr marL="640398" lvl="1" indent="-283464" fontAlgn="auto">
              <a:spcAft>
                <a:spcPts val="0"/>
              </a:spcAft>
              <a:buFont typeface="Wingdings 2"/>
              <a:buChar char=""/>
              <a:defRPr/>
            </a:pPr>
            <a:r>
              <a:rPr lang="en-US" dirty="0"/>
              <a:t>School by year and school by class </a:t>
            </a:r>
            <a:r>
              <a:rPr lang="en-US" dirty="0" err="1"/>
              <a:t>f.e</a:t>
            </a:r>
            <a:r>
              <a:rPr lang="en-US" dirty="0"/>
              <a:t>.</a:t>
            </a:r>
          </a:p>
          <a:p>
            <a:pPr marL="640398" lvl="1" indent="-283464" fontAlgn="auto">
              <a:spcAft>
                <a:spcPts val="0"/>
              </a:spcAft>
              <a:buFont typeface="Wingdings 2"/>
              <a:buChar char=""/>
              <a:defRPr/>
            </a:pPr>
            <a:r>
              <a:rPr lang="en-US" dirty="0"/>
              <a:t>Assumes no degrading.</a:t>
            </a:r>
          </a:p>
        </p:txBody>
      </p:sp>
    </p:spTree>
    <p:extLst>
      <p:ext uri="{BB962C8B-B14F-4D97-AF65-F5344CB8AC3E}">
        <p14:creationId xmlns:p14="http://schemas.microsoft.com/office/powerpoint/2010/main" val="2256492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895351"/>
            <a:ext cx="8026400" cy="5581649"/>
          </a:xfrm>
        </p:spPr>
        <p:txBody>
          <a:bodyPr>
            <a:normAutofit/>
          </a:bodyPr>
          <a:lstStyle/>
          <a:p>
            <a:pPr marL="365760" indent="-283464" algn="ctr" fontAlgn="auto">
              <a:spcAft>
                <a:spcPts val="0"/>
              </a:spcAft>
              <a:buFont typeface="Wingdings" pitchFamily="2" charset="2"/>
              <a:buNone/>
              <a:defRPr/>
            </a:pPr>
            <a:r>
              <a:rPr lang="en-US" b="1" dirty="0" err="1">
                <a:solidFill>
                  <a:schemeClr val="accent1"/>
                </a:solidFill>
              </a:rPr>
              <a:t>Rivkin</a:t>
            </a:r>
            <a:r>
              <a:rPr lang="en-US" b="1" dirty="0">
                <a:solidFill>
                  <a:schemeClr val="accent1"/>
                </a:solidFill>
              </a:rPr>
              <a:t>, Hanushek, and </a:t>
            </a:r>
            <a:r>
              <a:rPr lang="en-US" b="1" dirty="0" err="1">
                <a:solidFill>
                  <a:schemeClr val="accent1"/>
                </a:solidFill>
              </a:rPr>
              <a:t>Kain</a:t>
            </a:r>
            <a:r>
              <a:rPr lang="en-US" b="1" dirty="0">
                <a:solidFill>
                  <a:schemeClr val="accent1"/>
                </a:solidFill>
              </a:rPr>
              <a:t>, 2</a:t>
            </a: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r>
              <a:rPr lang="en-US" dirty="0"/>
              <a:t>Their initial set-up is: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Their final estimating equation is:</a:t>
            </a: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fontAlgn="auto">
              <a:spcAft>
                <a:spcPts val="0"/>
              </a:spcAft>
              <a:buFont typeface="Wingdings 2"/>
              <a:buChar char=""/>
              <a:defRPr/>
            </a:pPr>
            <a:endParaRPr lang="en-US" b="1" dirty="0">
              <a:solidFill>
                <a:schemeClr val="accent1"/>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pitchFamily="2" charset="2"/>
              <a:buNone/>
              <a:defRPr/>
            </a:pPr>
            <a:endParaRPr lang="en-US" dirty="0"/>
          </a:p>
          <a:p>
            <a:pPr marL="365760" indent="-283464" fontAlgn="auto">
              <a:spcAft>
                <a:spcPts val="0"/>
              </a:spcAft>
              <a:buFont typeface="Wingdings 2"/>
              <a:buChar char=""/>
              <a:defRPr/>
            </a:pPr>
            <a:endParaRPr lang="en-US" dirty="0"/>
          </a:p>
        </p:txBody>
      </p:sp>
      <p:pic>
        <p:nvPicPr>
          <p:cNvPr id="2" name="Equation"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329369"/>
            <a:ext cx="7086600" cy="2852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282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406400" y="895351"/>
            <a:ext cx="8229600" cy="1543049"/>
          </a:xfrm>
        </p:spPr>
        <p:txBody>
          <a:bodyPr>
            <a:normAutofit/>
          </a:bodyPr>
          <a:lstStyle/>
          <a:p>
            <a:pPr marL="365760" indent="-283464" algn="ctr" fontAlgn="auto">
              <a:spcAft>
                <a:spcPts val="0"/>
              </a:spcAft>
              <a:buFont typeface="Wingdings" pitchFamily="2" charset="2"/>
              <a:buNone/>
              <a:defRPr/>
            </a:pPr>
            <a:r>
              <a:rPr lang="en-US" b="1" dirty="0" err="1">
                <a:solidFill>
                  <a:schemeClr val="accent1"/>
                </a:solidFill>
              </a:rPr>
              <a:t>Rivkin</a:t>
            </a:r>
            <a:r>
              <a:rPr lang="en-US" b="1" dirty="0">
                <a:solidFill>
                  <a:schemeClr val="accent1"/>
                </a:solidFill>
              </a:rPr>
              <a:t>, Hanushek, and </a:t>
            </a:r>
            <a:r>
              <a:rPr lang="en-US" b="1" dirty="0" err="1">
                <a:solidFill>
                  <a:schemeClr val="accent1"/>
                </a:solidFill>
              </a:rPr>
              <a:t>Kain</a:t>
            </a:r>
            <a:r>
              <a:rPr lang="en-US" b="1" dirty="0">
                <a:solidFill>
                  <a:schemeClr val="accent1"/>
                </a:solidFill>
              </a:rPr>
              <a:t>, 3</a:t>
            </a: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endParaRPr lang="en-US" dirty="0"/>
          </a:p>
        </p:txBody>
      </p:sp>
      <p:grpSp>
        <p:nvGrpSpPr>
          <p:cNvPr id="2" name="Equation &amp; Text" descr="Please contact Professor Yinger for details regarding figures and graphs.">
            <a:extLst>
              <a:ext uri="{FF2B5EF4-FFF2-40B4-BE49-F238E27FC236}">
                <a16:creationId xmlns:a16="http://schemas.microsoft.com/office/drawing/2014/main" id="{48D64313-1AEF-4358-A756-9A733160FFF9}"/>
              </a:ext>
            </a:extLst>
          </p:cNvPr>
          <p:cNvGrpSpPr/>
          <p:nvPr/>
        </p:nvGrpSpPr>
        <p:grpSpPr>
          <a:xfrm>
            <a:off x="1295400" y="1709135"/>
            <a:ext cx="7162800" cy="4920265"/>
            <a:chOff x="1295400" y="1709135"/>
            <a:chExt cx="7162800" cy="4920265"/>
          </a:xfrm>
        </p:grpSpPr>
        <p:pic>
          <p:nvPicPr>
            <p:cNvPr id="10243" name="Equation &amp; Text 1"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709135"/>
              <a:ext cx="7162800" cy="339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Equation &amp; Text 2" descr="Please contact Professor Yinger for details regarding figures and graph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572" y="5124450"/>
              <a:ext cx="7116628"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665986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895351"/>
            <a:ext cx="8229600" cy="5962649"/>
          </a:xfrm>
        </p:spPr>
        <p:txBody>
          <a:bodyPr>
            <a:normAutofit fontScale="92500" lnSpcReduction="10000"/>
          </a:bodyPr>
          <a:lstStyle/>
          <a:p>
            <a:pPr marL="365760" indent="-283464" algn="ctr" fontAlgn="auto">
              <a:spcAft>
                <a:spcPts val="0"/>
              </a:spcAft>
              <a:buFont typeface="Wingdings" pitchFamily="2" charset="2"/>
              <a:buNone/>
              <a:defRPr/>
            </a:pPr>
            <a:r>
              <a:rPr lang="en-US" b="1" dirty="0" err="1">
                <a:solidFill>
                  <a:schemeClr val="accent1"/>
                </a:solidFill>
              </a:rPr>
              <a:t>Rivkin</a:t>
            </a:r>
            <a:r>
              <a:rPr lang="en-US" b="1" dirty="0">
                <a:solidFill>
                  <a:schemeClr val="accent1"/>
                </a:solidFill>
              </a:rPr>
              <a:t>, Hanushek, and </a:t>
            </a:r>
            <a:r>
              <a:rPr lang="en-US" b="1" dirty="0" err="1">
                <a:solidFill>
                  <a:schemeClr val="accent1"/>
                </a:solidFill>
              </a:rPr>
              <a:t>Kain</a:t>
            </a:r>
            <a:r>
              <a:rPr lang="en-US" b="1" dirty="0">
                <a:solidFill>
                  <a:schemeClr val="accent1"/>
                </a:solidFill>
              </a:rPr>
              <a:t>, 4</a:t>
            </a:r>
          </a:p>
          <a:p>
            <a:pPr marL="365760" indent="-283464" algn="ctr" fontAlgn="auto">
              <a:lnSpc>
                <a:spcPct val="70000"/>
              </a:lnSpc>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r>
              <a:rPr lang="en-US" dirty="0"/>
              <a:t>This paper finds significant, but small impacts of class size and teacher traits on value added.</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It is famous because it uses fixed effects to isolate the impact of unobserved within-school variation (= teacher quality) on student performance—and shows that it has a large impact.</a:t>
            </a:r>
          </a:p>
          <a:p>
            <a:pPr marL="365760" indent="-283464" fontAlgn="auto">
              <a:lnSpc>
                <a:spcPct val="6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Other studies have matched students to teachers and replicate this result with teacher </a:t>
            </a:r>
            <a:r>
              <a:rPr lang="en-US" dirty="0" err="1"/>
              <a:t>fe</a:t>
            </a:r>
            <a:r>
              <a:rPr lang="en-US" dirty="0"/>
              <a:t>.</a:t>
            </a:r>
          </a:p>
          <a:p>
            <a:pPr marL="640398" lvl="1" indent="-283464" fontAlgn="auto">
              <a:spcAft>
                <a:spcPts val="0"/>
              </a:spcAft>
              <a:buFont typeface="Wingdings 2"/>
              <a:buChar char=""/>
              <a:defRPr/>
            </a:pPr>
            <a:r>
              <a:rPr lang="en-US" dirty="0"/>
              <a:t>J.E. </a:t>
            </a:r>
            <a:r>
              <a:rPr lang="en-US" dirty="0" err="1"/>
              <a:t>Rockoff</a:t>
            </a:r>
            <a:r>
              <a:rPr lang="en-US" dirty="0"/>
              <a:t>, “The Impact of Individual Teachers on Student Achievement: Evidence from Panel Data,” </a:t>
            </a:r>
            <a:r>
              <a:rPr lang="en-US" i="1" dirty="0"/>
              <a:t>American Economic Review</a:t>
            </a:r>
            <a:r>
              <a:rPr lang="en-US" dirty="0"/>
              <a:t>, May 2004, pp. 247-252, uses </a:t>
            </a:r>
            <a:r>
              <a:rPr lang="en-US" b="1" dirty="0">
                <a:solidFill>
                  <a:schemeClr val="accent4"/>
                </a:solidFill>
              </a:rPr>
              <a:t>Strategy 2A</a:t>
            </a:r>
            <a:r>
              <a:rPr lang="en-US" dirty="0"/>
              <a:t>.</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068876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895351"/>
            <a:ext cx="8229600" cy="5962649"/>
          </a:xfrm>
        </p:spPr>
        <p:txBody>
          <a:bodyPr>
            <a:normAutofit fontScale="85000" lnSpcReduction="10000"/>
          </a:bodyPr>
          <a:lstStyle/>
          <a:p>
            <a:pPr marL="365760" indent="-283464" algn="ctr" fontAlgn="auto">
              <a:spcAft>
                <a:spcPts val="0"/>
              </a:spcAft>
              <a:buFont typeface="Wingdings" pitchFamily="2" charset="2"/>
              <a:buNone/>
              <a:defRPr/>
            </a:pPr>
            <a:r>
              <a:rPr lang="en-US" b="1" dirty="0">
                <a:solidFill>
                  <a:schemeClr val="accent1"/>
                </a:solidFill>
              </a:rPr>
              <a:t>Teacher Fixed Effects</a:t>
            </a:r>
          </a:p>
          <a:p>
            <a:pPr marL="365760" indent="-283464" algn="ctr" fontAlgn="auto">
              <a:lnSpc>
                <a:spcPct val="70000"/>
              </a:lnSpc>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r>
              <a:rPr lang="en-US" dirty="0"/>
              <a:t>This literature on teacher fixed effects led to a revolution in education policy.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Teacher fixed effects were estimated in many states and the results used to reward or sanction teachers.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It seems to me that policy got ahead of research.  Some studies showed that teachers with higher fixed effects generate higher student performance, but there was no clear evidence that a system to reward such teachers made led to student performance gains.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federal government weakened its requirements and many states, including NY, have now backed away from evaluating teachers based on their fixed effects.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340778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895351"/>
            <a:ext cx="8229600" cy="5962649"/>
          </a:xfrm>
        </p:spPr>
        <p:txBody>
          <a:bodyPr>
            <a:normAutofit fontScale="92500"/>
          </a:bodyPr>
          <a:lstStyle/>
          <a:p>
            <a:pPr marL="365760" indent="-283464" algn="ctr" fontAlgn="auto">
              <a:spcAft>
                <a:spcPts val="0"/>
              </a:spcAft>
              <a:buFont typeface="Wingdings" pitchFamily="2" charset="2"/>
              <a:buNone/>
              <a:defRPr/>
            </a:pPr>
            <a:r>
              <a:rPr lang="en-US" b="1" dirty="0">
                <a:solidFill>
                  <a:schemeClr val="accent1"/>
                </a:solidFill>
              </a:rPr>
              <a:t>Teacher Fixed Effects, 2</a:t>
            </a:r>
          </a:p>
          <a:p>
            <a:pPr marL="365760" indent="-283464" algn="ctr" fontAlgn="auto">
              <a:lnSpc>
                <a:spcPct val="70000"/>
              </a:lnSpc>
              <a:spcAft>
                <a:spcPts val="0"/>
              </a:spcAft>
              <a:buFont typeface="Wingdings" pitchFamily="2" charset="2"/>
              <a:buNone/>
              <a:defRPr/>
            </a:pPr>
            <a:endParaRPr lang="en-US" dirty="0">
              <a:solidFill>
                <a:schemeClr val="tx2"/>
              </a:solidFill>
            </a:endParaRPr>
          </a:p>
          <a:p>
            <a:pPr marL="640398" lvl="1" indent="-283464" fontAlgn="auto">
              <a:spcAft>
                <a:spcPts val="0"/>
              </a:spcAft>
              <a:buFont typeface="Wingdings 2"/>
              <a:buChar char=""/>
              <a:defRPr/>
            </a:pPr>
            <a:r>
              <a:rPr lang="en-US" dirty="0"/>
              <a:t>The literature on teacher fixed effects is beyond the scope of this class, but here are a couple issues to investigate if you are interested in this topic:</a:t>
            </a:r>
          </a:p>
          <a:p>
            <a:pPr marL="640398" lvl="1" indent="-283464" fontAlgn="auto">
              <a:spcAft>
                <a:spcPts val="0"/>
              </a:spcAft>
              <a:buFont typeface="Wingdings 2"/>
              <a:buChar char=""/>
              <a:defRPr/>
            </a:pPr>
            <a:endParaRPr lang="en-US" dirty="0"/>
          </a:p>
          <a:p>
            <a:pPr marL="886460" lvl="2" indent="-283464" fontAlgn="auto">
              <a:spcAft>
                <a:spcPts val="0"/>
              </a:spcAft>
              <a:buFont typeface="Wingdings 2"/>
              <a:buChar char=""/>
              <a:defRPr/>
            </a:pPr>
            <a:r>
              <a:rPr lang="en-US" dirty="0"/>
              <a:t>Teacher fixed effects have to be estimated.  Methods and available data differ.  Is it possible to estimate reliable teacher fixed effects with data available in most states?</a:t>
            </a:r>
          </a:p>
          <a:p>
            <a:pPr marL="886460" lvl="2" indent="-283464" fontAlgn="auto">
              <a:spcAft>
                <a:spcPts val="0"/>
              </a:spcAft>
              <a:buFont typeface="Wingdings 2"/>
              <a:buChar char=""/>
              <a:defRPr/>
            </a:pPr>
            <a:endParaRPr lang="en-US" dirty="0"/>
          </a:p>
          <a:p>
            <a:pPr marL="886460" lvl="2" indent="-283464" fontAlgn="auto">
              <a:spcAft>
                <a:spcPts val="0"/>
              </a:spcAft>
              <a:buFont typeface="Wingdings 2"/>
              <a:buChar char=""/>
              <a:defRPr/>
            </a:pPr>
            <a:r>
              <a:rPr lang="en-US" dirty="0"/>
              <a:t>Teacher fixed effects can be included in an accountability scheme in many different ways. Should they be used for tenure decisions? Should they affect annual raises? Can they lead to equitable treatment across teachers with different types of teaching assignments?</a:t>
            </a:r>
          </a:p>
          <a:p>
            <a:pPr marL="602996" lvl="2" indent="0" fontAlgn="auto">
              <a:spcAft>
                <a:spcPts val="0"/>
              </a:spcAft>
              <a:buNone/>
              <a:defRPr/>
            </a:pPr>
            <a:endParaRPr lang="en-US" dirty="0"/>
          </a:p>
          <a:p>
            <a:pPr marL="640398" lvl="1"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215744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599" y="895351"/>
            <a:ext cx="8324853" cy="5962649"/>
          </a:xfrm>
        </p:spPr>
        <p:txBody>
          <a:bodyPr>
            <a:normAutofit fontScale="92500"/>
          </a:bodyPr>
          <a:lstStyle/>
          <a:p>
            <a:pPr marL="365760" indent="-283464" algn="ctr" fontAlgn="auto">
              <a:spcAft>
                <a:spcPts val="0"/>
              </a:spcAft>
              <a:buFont typeface="Wingdings" pitchFamily="2" charset="2"/>
              <a:buNone/>
              <a:defRPr/>
            </a:pPr>
            <a:r>
              <a:rPr lang="en-US" b="1" dirty="0">
                <a:solidFill>
                  <a:schemeClr val="accent1"/>
                </a:solidFill>
              </a:rPr>
              <a:t>Teacher Fixed Effects, 3</a:t>
            </a:r>
          </a:p>
          <a:p>
            <a:pPr marL="365760" indent="-283464" algn="ctr" fontAlgn="auto">
              <a:lnSpc>
                <a:spcPct val="70000"/>
              </a:lnSpc>
              <a:spcAft>
                <a:spcPts val="0"/>
              </a:spcAft>
              <a:buFont typeface="Wingdings" pitchFamily="2" charset="2"/>
              <a:buNone/>
              <a:defRPr/>
            </a:pPr>
            <a:endParaRPr lang="en-US" dirty="0">
              <a:solidFill>
                <a:schemeClr val="tx2"/>
              </a:solidFill>
            </a:endParaRPr>
          </a:p>
          <a:p>
            <a:pPr marL="640398" lvl="1" indent="-283464" fontAlgn="auto">
              <a:spcAft>
                <a:spcPts val="1200"/>
              </a:spcAft>
              <a:buFont typeface="Wingdings 2"/>
              <a:buChar char=""/>
              <a:defRPr/>
            </a:pPr>
            <a:r>
              <a:rPr lang="en-US" dirty="0"/>
              <a:t>A couple of citations on the topic:</a:t>
            </a:r>
          </a:p>
          <a:p>
            <a:pPr marL="886460" lvl="2" indent="-283464" fontAlgn="auto">
              <a:spcAft>
                <a:spcPts val="1200"/>
              </a:spcAft>
              <a:buFont typeface="Wingdings 2"/>
              <a:buChar char=""/>
              <a:defRPr/>
            </a:pPr>
            <a:r>
              <a:rPr lang="en-US" dirty="0"/>
              <a:t>Douglas N. Harris, Tim R. Sass. 2014. “Skills, productivity and the evaluation of teacher performance.” </a:t>
            </a:r>
            <a:r>
              <a:rPr lang="en-US" i="1" dirty="0"/>
              <a:t>Economics of Education Review</a:t>
            </a:r>
            <a:r>
              <a:rPr lang="en-US" dirty="0"/>
              <a:t> 40: 183–204</a:t>
            </a:r>
          </a:p>
          <a:p>
            <a:pPr marL="886460" lvl="2" indent="-283464" fontAlgn="auto">
              <a:spcAft>
                <a:spcPts val="1200"/>
              </a:spcAft>
              <a:buFont typeface="Wingdings 2"/>
              <a:buChar char=""/>
              <a:defRPr/>
            </a:pPr>
            <a:r>
              <a:rPr lang="en-US" dirty="0"/>
              <a:t>Tim R. Sass,  Anastasia </a:t>
            </a:r>
            <a:r>
              <a:rPr lang="en-US" dirty="0" err="1"/>
              <a:t>Semykina</a:t>
            </a:r>
            <a:r>
              <a:rPr lang="en-US" dirty="0"/>
              <a:t>, Douglas N. Harris. 2014. “Value-added models and the measurement of teacher productivity.” </a:t>
            </a:r>
            <a:r>
              <a:rPr lang="en-US" i="1" dirty="0"/>
              <a:t>Economics of Education Review</a:t>
            </a:r>
            <a:r>
              <a:rPr lang="en-US" dirty="0"/>
              <a:t> 38: 9–23.</a:t>
            </a:r>
          </a:p>
          <a:p>
            <a:pPr marL="886460" lvl="2" indent="-283464" fontAlgn="auto">
              <a:spcAft>
                <a:spcPts val="1200"/>
              </a:spcAft>
              <a:buFont typeface="Wingdings 2"/>
              <a:buChar char=""/>
              <a:defRPr/>
            </a:pPr>
            <a:r>
              <a:rPr lang="en-US" altLang="zh-CN" dirty="0">
                <a:ea typeface="SimSun" pitchFamily="2" charset="-122"/>
              </a:rPr>
              <a:t>The latest evidence indicates that basing teacher rewards on test-score gains will not boost student achievement: </a:t>
            </a:r>
            <a:r>
              <a:rPr lang="en-US" altLang="zh-CN" dirty="0">
                <a:ea typeface="SimSun" pitchFamily="2" charset="-122"/>
                <a:hlinkClick r:id="rId2"/>
              </a:rPr>
              <a:t>https://www.rand.org/pubs/research_reports/RR2242.html</a:t>
            </a:r>
            <a:r>
              <a:rPr lang="en-US" altLang="zh-CN" dirty="0">
                <a:ea typeface="SimSun" pitchFamily="2" charset="-122"/>
              </a:rPr>
              <a:t> </a:t>
            </a:r>
            <a:endParaRPr lang="en-US" dirty="0"/>
          </a:p>
          <a:p>
            <a:pPr marL="602996" lvl="2" indent="0" fontAlgn="auto">
              <a:spcAft>
                <a:spcPts val="0"/>
              </a:spcAft>
              <a:buNone/>
              <a:defRPr/>
            </a:pPr>
            <a:endParaRPr lang="en-US" dirty="0"/>
          </a:p>
          <a:p>
            <a:pPr marL="640398" lvl="1"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5673939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599" y="895351"/>
            <a:ext cx="8324853" cy="5962649"/>
          </a:xfrm>
        </p:spPr>
        <p:txBody>
          <a:bodyPr>
            <a:normAutofit/>
          </a:bodyPr>
          <a:lstStyle/>
          <a:p>
            <a:pPr marL="365760" indent="-283464" fontAlgn="auto">
              <a:spcAft>
                <a:spcPts val="0"/>
              </a:spcAft>
              <a:buFont typeface="Wingdings" pitchFamily="2" charset="2"/>
              <a:buNone/>
              <a:defRPr/>
            </a:pPr>
            <a:r>
              <a:rPr lang="en-US" b="1" dirty="0">
                <a:solidFill>
                  <a:srgbClr val="FF0000"/>
                </a:solidFill>
              </a:rPr>
              <a:t>Questions</a:t>
            </a:r>
          </a:p>
          <a:p>
            <a:pPr marL="365760" indent="-283464" algn="ctr" fontAlgn="auto">
              <a:lnSpc>
                <a:spcPct val="70000"/>
              </a:lnSpc>
              <a:spcAft>
                <a:spcPts val="0"/>
              </a:spcAft>
              <a:buFont typeface="Wingdings" pitchFamily="2" charset="2"/>
              <a:buNone/>
              <a:defRPr/>
            </a:pPr>
            <a:endParaRPr lang="en-US" dirty="0">
              <a:solidFill>
                <a:schemeClr val="tx2"/>
              </a:solidFill>
            </a:endParaRPr>
          </a:p>
          <a:p>
            <a:pPr marL="640398" lvl="1" indent="-283464" fontAlgn="auto">
              <a:spcAft>
                <a:spcPts val="1200"/>
              </a:spcAft>
              <a:buFont typeface="Wingdings 2"/>
              <a:buChar char=""/>
              <a:defRPr/>
            </a:pPr>
            <a:r>
              <a:rPr lang="en-US" dirty="0"/>
              <a:t>What is a public production function and how can it be estimated?</a:t>
            </a:r>
          </a:p>
          <a:p>
            <a:pPr marL="640398" lvl="1" indent="-283464" fontAlgn="auto">
              <a:spcAft>
                <a:spcPts val="1200"/>
              </a:spcAft>
              <a:buFont typeface="Wingdings 2"/>
              <a:buChar char=""/>
              <a:defRPr/>
            </a:pPr>
            <a:r>
              <a:rPr lang="en-US" dirty="0"/>
              <a:t>How can one account for individual fixed effects in an education production function?</a:t>
            </a:r>
          </a:p>
          <a:p>
            <a:pPr marL="640398" lvl="1" indent="-283464" fontAlgn="auto">
              <a:spcAft>
                <a:spcPts val="1200"/>
              </a:spcAft>
              <a:buFont typeface="Wingdings 2"/>
              <a:buChar char=""/>
              <a:defRPr/>
            </a:pPr>
            <a:r>
              <a:rPr lang="en-US" dirty="0"/>
              <a:t>How can one account for past events in an education production function?</a:t>
            </a:r>
          </a:p>
          <a:p>
            <a:pPr marL="640398" lvl="1" indent="-283464" fontAlgn="auto">
              <a:spcAft>
                <a:spcPts val="1200"/>
              </a:spcAft>
              <a:buFont typeface="Wingdings 2"/>
              <a:buChar char=""/>
              <a:defRPr/>
            </a:pPr>
            <a:r>
              <a:rPr lang="en-US" dirty="0"/>
              <a:t>What is “value added” in an education production function?</a:t>
            </a:r>
          </a:p>
          <a:p>
            <a:pPr marL="640398" lvl="1" indent="-283464" fontAlgn="auto">
              <a:spcAft>
                <a:spcPts val="1200"/>
              </a:spcAft>
              <a:buFont typeface="Wingdings 2"/>
              <a:buChar char=""/>
              <a:defRPr/>
            </a:pPr>
            <a:r>
              <a:rPr lang="en-US" dirty="0"/>
              <a:t>What do different approaches to education production functions assume about skill degrading.</a:t>
            </a:r>
          </a:p>
          <a:p>
            <a:pPr marL="640398" lvl="1"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79823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742950"/>
            <a:ext cx="8229600" cy="5810249"/>
          </a:xfrm>
        </p:spPr>
        <p:txBody>
          <a:bodyPr>
            <a:normAutofit/>
          </a:bodyPr>
          <a:lstStyle/>
          <a:p>
            <a:pPr marL="82296" indent="0" algn="ctr" fontAlgn="auto">
              <a:spcAft>
                <a:spcPts val="0"/>
              </a:spcAft>
              <a:buNone/>
              <a:defRPr/>
            </a:pPr>
            <a:r>
              <a:rPr lang="en-US" b="1" dirty="0">
                <a:solidFill>
                  <a:schemeClr val="accent1"/>
                </a:solidFill>
                <a:cs typeface="Times New Roman" pitchFamily="18" charset="0"/>
              </a:rPr>
              <a:t>Definition</a:t>
            </a:r>
          </a:p>
          <a:p>
            <a:pPr marL="365760" indent="-283464" fontAlgn="auto">
              <a:spcAft>
                <a:spcPts val="0"/>
              </a:spcAft>
              <a:buFont typeface="Wingdings 2"/>
              <a:buChar char=""/>
              <a:defRPr/>
            </a:pPr>
            <a:r>
              <a:rPr lang="en-US" dirty="0">
                <a:cs typeface="Times New Roman" pitchFamily="18" charset="0"/>
              </a:rPr>
              <a:t>A production function translates inputs, say</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K</a:t>
            </a:r>
            <a:r>
              <a:rPr lang="en-US" dirty="0">
                <a:latin typeface="Times New Roman" pitchFamily="18" charset="0"/>
                <a:cs typeface="Times New Roman" pitchFamily="18" charset="0"/>
              </a:rPr>
              <a:t> </a:t>
            </a:r>
            <a:r>
              <a:rPr lang="en-US" dirty="0">
                <a:cs typeface="Times New Roman" pitchFamily="18" charset="0"/>
              </a:rPr>
              <a:t>and</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L</a:t>
            </a:r>
            <a:r>
              <a:rPr lang="en-US" dirty="0">
                <a:latin typeface="Times New Roman" pitchFamily="18" charset="0"/>
                <a:cs typeface="Times New Roman" pitchFamily="18" charset="0"/>
              </a:rPr>
              <a:t>, </a:t>
            </a:r>
            <a:r>
              <a:rPr lang="en-US" dirty="0">
                <a:cs typeface="Times New Roman" pitchFamily="18" charset="0"/>
              </a:rPr>
              <a:t>into an output, say </a:t>
            </a:r>
            <a:r>
              <a:rPr lang="en-US" i="1" dirty="0">
                <a:latin typeface="Times New Roman" pitchFamily="18" charset="0"/>
                <a:cs typeface="Times New Roman" pitchFamily="18" charset="0"/>
              </a:rPr>
              <a:t>Q.</a:t>
            </a:r>
          </a:p>
          <a:p>
            <a:pPr marL="365760" indent="-283464" fontAlgn="auto">
              <a:spcAft>
                <a:spcPts val="0"/>
              </a:spcAft>
              <a:buFont typeface="Wingdings 2"/>
              <a:buChar char=""/>
              <a:defRPr/>
            </a:pPr>
            <a:endParaRPr lang="en-US" i="1"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cs typeface="Times New Roman" pitchFamily="18" charset="0"/>
              </a:rPr>
              <a:t>A simple form (Cobb-Douglas):</a:t>
            </a: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356934" lvl="1" indent="0" fontAlgn="auto">
              <a:spcAft>
                <a:spcPts val="0"/>
              </a:spcAft>
              <a:buNone/>
              <a:defRPr/>
            </a:pPr>
            <a:r>
              <a:rPr lang="en-US" dirty="0">
                <a:cs typeface="Times New Roman" pitchFamily="18" charset="0"/>
              </a:rPr>
              <a:t>If</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a</a:t>
            </a:r>
            <a:r>
              <a:rPr lang="en-US" dirty="0">
                <a:latin typeface="Times New Roman" pitchFamily="18" charset="0"/>
                <a:cs typeface="Times New Roman" pitchFamily="18" charset="0"/>
              </a:rPr>
              <a:t> + </a:t>
            </a:r>
            <a:r>
              <a:rPr lang="en-US" i="1" dirty="0">
                <a:latin typeface="Times New Roman" pitchFamily="18" charset="0"/>
                <a:cs typeface="Times New Roman" pitchFamily="18" charset="0"/>
              </a:rPr>
              <a:t>b</a:t>
            </a:r>
            <a:r>
              <a:rPr lang="en-US" dirty="0">
                <a:latin typeface="Times New Roman" pitchFamily="18" charset="0"/>
                <a:cs typeface="Times New Roman" pitchFamily="18" charset="0"/>
              </a:rPr>
              <a:t> = 1, </a:t>
            </a:r>
            <a:r>
              <a:rPr lang="en-US" dirty="0">
                <a:cs typeface="Times New Roman" pitchFamily="18" charset="0"/>
              </a:rPr>
              <a:t>the function has constant returns to scale (as measured by </a:t>
            </a:r>
            <a:r>
              <a:rPr lang="en-US" i="1" dirty="0">
                <a:latin typeface="Times New Roman" panose="02020603050405020304" pitchFamily="18" charset="0"/>
                <a:cs typeface="Times New Roman" panose="02020603050405020304" pitchFamily="18" charset="0"/>
              </a:rPr>
              <a:t>Q</a:t>
            </a:r>
            <a:r>
              <a:rPr lang="en-US" dirty="0">
                <a:cs typeface="Times New Roman" pitchFamily="18" charset="0"/>
              </a:rPr>
              <a:t>, not population).</a:t>
            </a: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640398" lvl="1" indent="-283464" fontAlgn="auto">
              <a:spcAft>
                <a:spcPts val="0"/>
              </a:spcAft>
              <a:buFont typeface="Wingdings 2"/>
              <a:buChar char=""/>
              <a:defRPr/>
            </a:pPr>
            <a:endParaRPr lang="en-US" dirty="0">
              <a:latin typeface="Times New Roman" pitchFamily="18" charset="0"/>
              <a:cs typeface="Times New Roman" pitchFamily="18" charset="0"/>
            </a:endParaRPr>
          </a:p>
          <a:p>
            <a:pPr marL="82296" indent="0" fontAlgn="auto">
              <a:spcAft>
                <a:spcPts val="0"/>
              </a:spcAft>
              <a:buNone/>
              <a:defRPr/>
            </a:pPr>
            <a:endParaRPr lang="en-US" dirty="0"/>
          </a:p>
          <a:p>
            <a:pPr marL="365760" indent="-283464" fontAlgn="auto">
              <a:spcAft>
                <a:spcPts val="0"/>
              </a:spcAft>
              <a:buFont typeface="Wingdings 2"/>
              <a:buChar char=""/>
              <a:defRPr/>
            </a:pPr>
            <a:endParaRPr lang="en-US" dirty="0"/>
          </a:p>
        </p:txBody>
      </p:sp>
      <p:graphicFrame>
        <p:nvGraphicFramePr>
          <p:cNvPr id="3"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4278975465"/>
              </p:ext>
            </p:extLst>
          </p:nvPr>
        </p:nvGraphicFramePr>
        <p:xfrm>
          <a:off x="1252538" y="3124200"/>
          <a:ext cx="6846887" cy="1524000"/>
        </p:xfrm>
        <a:graphic>
          <a:graphicData uri="http://schemas.openxmlformats.org/presentationml/2006/ole">
            <mc:AlternateContent xmlns:mc="http://schemas.openxmlformats.org/markup-compatibility/2006">
              <mc:Choice xmlns:v="urn:schemas-microsoft-com:vml" Requires="v">
                <p:oleObj spid="_x0000_s2153" name="Equation" r:id="rId3" imgW="2044440" imgH="457200" progId="Equation.DSMT4">
                  <p:embed/>
                </p:oleObj>
              </mc:Choice>
              <mc:Fallback>
                <p:oleObj name="Equation" r:id="rId3" imgW="2044440" imgH="457200" progId="Equation.DSMT4">
                  <p:embed/>
                  <p:pic>
                    <p:nvPicPr>
                      <p:cNvPr id="0" name="Object 1"/>
                      <p:cNvPicPr>
                        <a:picLocks noChangeAspect="1" noChangeArrowheads="1"/>
                      </p:cNvPicPr>
                      <p:nvPr/>
                    </p:nvPicPr>
                    <p:blipFill>
                      <a:blip r:embed="rId4"/>
                      <a:srcRect/>
                      <a:stretch>
                        <a:fillRect/>
                      </a:stretch>
                    </p:blipFill>
                    <p:spPr bwMode="auto">
                      <a:xfrm>
                        <a:off x="1252538" y="3124200"/>
                        <a:ext cx="6846887" cy="1524000"/>
                      </a:xfrm>
                      <a:prstGeom prst="rect">
                        <a:avLst/>
                      </a:prstGeom>
                      <a:noFill/>
                    </p:spPr>
                  </p:pic>
                </p:oleObj>
              </mc:Fallback>
            </mc:AlternateContent>
          </a:graphicData>
        </a:graphic>
      </p:graphicFrame>
    </p:spTree>
    <p:extLst>
      <p:ext uri="{BB962C8B-B14F-4D97-AF65-F5344CB8AC3E}">
        <p14:creationId xmlns:p14="http://schemas.microsoft.com/office/powerpoint/2010/main" val="18756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6147" name="Rectangle 2"/>
          <p:cNvSpPr>
            <a:spLocks noGrp="1" noChangeArrowheads="1"/>
          </p:cNvSpPr>
          <p:nvPr>
            <p:ph idx="1"/>
          </p:nvPr>
        </p:nvSpPr>
        <p:spPr>
          <a:xfrm>
            <a:off x="609600" y="914400"/>
            <a:ext cx="8229600" cy="5867400"/>
          </a:xfrm>
        </p:spPr>
        <p:txBody>
          <a:bodyPr>
            <a:normAutofit fontScale="92500" lnSpcReduction="10000"/>
          </a:bodyPr>
          <a:lstStyle/>
          <a:p>
            <a:pPr marL="365760" indent="-283464" algn="ctr" fontAlgn="auto">
              <a:spcAft>
                <a:spcPts val="0"/>
              </a:spcAft>
              <a:buFont typeface="Wingdings" pitchFamily="2" charset="2"/>
              <a:buNone/>
              <a:defRPr/>
            </a:pPr>
            <a:r>
              <a:rPr lang="en-US" b="1" dirty="0">
                <a:solidFill>
                  <a:schemeClr val="accent1"/>
                </a:solidFill>
              </a:rPr>
              <a:t>Duncombe and Yinger</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Bill and I took a look at production functions for fire services in NY (</a:t>
            </a:r>
            <a:r>
              <a:rPr lang="en-US" i="1" dirty="0"/>
              <a:t>J. Public Economics </a:t>
            </a:r>
            <a:r>
              <a:rPr lang="en-US" dirty="0"/>
              <a:t>1993).</a:t>
            </a:r>
          </a:p>
          <a:p>
            <a:pPr marL="365760" indent="-283464" fontAlgn="auto">
              <a:lnSpc>
                <a:spcPct val="6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measure output by fire losses as a share of property value</a:t>
            </a:r>
          </a:p>
          <a:p>
            <a:pPr marL="640398" lvl="1" indent="-283464" fontAlgn="auto">
              <a:lnSpc>
                <a:spcPct val="6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identify 2 key measures of scale </a:t>
            </a:r>
          </a:p>
          <a:p>
            <a:pPr marL="886460" lvl="2" indent="-283464" fontAlgn="auto">
              <a:spcAft>
                <a:spcPts val="0"/>
              </a:spcAft>
              <a:buFont typeface="Wingdings 2"/>
              <a:buChar char=""/>
              <a:defRPr/>
            </a:pPr>
            <a:r>
              <a:rPr lang="en-US" dirty="0"/>
              <a:t>Service quality (i.e. level of output)</a:t>
            </a:r>
          </a:p>
          <a:p>
            <a:pPr marL="886460" lvl="2" indent="-283464" fontAlgn="auto">
              <a:spcAft>
                <a:spcPts val="0"/>
              </a:spcAft>
              <a:buFont typeface="Wingdings 2"/>
              <a:buChar char=""/>
              <a:defRPr/>
            </a:pPr>
            <a:r>
              <a:rPr lang="en-US" dirty="0"/>
              <a:t>The number of people served</a:t>
            </a:r>
          </a:p>
          <a:p>
            <a:pPr marL="886460" lvl="2" indent="-283464" fontAlgn="auto">
              <a:lnSpc>
                <a:spcPct val="6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find</a:t>
            </a:r>
          </a:p>
          <a:p>
            <a:pPr marL="886460" lvl="2" indent="-283464" fontAlgn="auto">
              <a:spcAft>
                <a:spcPts val="0"/>
              </a:spcAft>
              <a:buFont typeface="Wingdings 2"/>
              <a:buChar char=""/>
              <a:defRPr/>
            </a:pPr>
            <a:r>
              <a:rPr lang="en-US" dirty="0"/>
              <a:t>Increasing returns to </a:t>
            </a:r>
            <a:r>
              <a:rPr lang="en-US" b="1" dirty="0">
                <a:solidFill>
                  <a:schemeClr val="accent4"/>
                </a:solidFill>
              </a:rPr>
              <a:t>quality scale </a:t>
            </a:r>
            <a:r>
              <a:rPr lang="en-US" dirty="0"/>
              <a:t>(cost per unit of quality goes down as quality goes up)</a:t>
            </a:r>
          </a:p>
          <a:p>
            <a:pPr marL="886460" lvl="2" indent="-283464" fontAlgn="auto">
              <a:spcAft>
                <a:spcPts val="0"/>
              </a:spcAft>
              <a:buFont typeface="Wingdings 2"/>
              <a:buChar char=""/>
              <a:defRPr/>
            </a:pPr>
            <a:r>
              <a:rPr lang="en-US" dirty="0"/>
              <a:t>Constant returns to </a:t>
            </a:r>
            <a:r>
              <a:rPr lang="en-US" b="1" dirty="0">
                <a:solidFill>
                  <a:schemeClr val="accent4"/>
                </a:solidFill>
              </a:rPr>
              <a:t>population scale </a:t>
            </a:r>
            <a:r>
              <a:rPr lang="en-US" dirty="0"/>
              <a:t>(cost per capita is constant as population changes)</a:t>
            </a:r>
          </a:p>
        </p:txBody>
      </p:sp>
    </p:spTree>
    <p:extLst>
      <p:ext uri="{BB962C8B-B14F-4D97-AF65-F5344CB8AC3E}">
        <p14:creationId xmlns:p14="http://schemas.microsoft.com/office/powerpoint/2010/main" val="347078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558800" y="895351"/>
            <a:ext cx="74422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b="1" dirty="0">
                <a:solidFill>
                  <a:schemeClr val="accent1"/>
                </a:solidFill>
              </a:rPr>
              <a:t>Education Production Functions</a:t>
            </a: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i="1" dirty="0">
                <a:latin typeface="Times New Roman" pitchFamily="18" charset="0"/>
                <a:cs typeface="Times New Roman" pitchFamily="18" charset="0"/>
              </a:rPr>
              <a:t>Y</a:t>
            </a:r>
            <a:r>
              <a:rPr lang="en-US" dirty="0">
                <a:latin typeface="Times New Roman" pitchFamily="18" charset="0"/>
                <a:cs typeface="Times New Roman" pitchFamily="18" charset="0"/>
              </a:rPr>
              <a:t> = student test score</a:t>
            </a:r>
          </a:p>
          <a:p>
            <a:pPr marL="365760" indent="-283464" fontAlgn="auto">
              <a:spcAft>
                <a:spcPts val="0"/>
              </a:spcAft>
              <a:buFont typeface="Wingdings 2"/>
              <a:buChar char=""/>
              <a:defRPr/>
            </a:pPr>
            <a:r>
              <a:rPr lang="en-US" i="1" dirty="0">
                <a:latin typeface="Times New Roman" pitchFamily="18" charset="0"/>
                <a:cs typeface="Times New Roman" pitchFamily="18" charset="0"/>
              </a:rPr>
              <a:t>i</a:t>
            </a:r>
            <a:r>
              <a:rPr lang="en-US" dirty="0">
                <a:latin typeface="Times New Roman" pitchFamily="18" charset="0"/>
                <a:cs typeface="Times New Roman" pitchFamily="18" charset="0"/>
              </a:rPr>
              <a:t> = student;</a:t>
            </a:r>
            <a:r>
              <a:rPr lang="en-US" i="1" dirty="0">
                <a:latin typeface="Times New Roman" pitchFamily="18" charset="0"/>
                <a:cs typeface="Times New Roman" pitchFamily="18" charset="0"/>
              </a:rPr>
              <a:t> j </a:t>
            </a:r>
            <a:r>
              <a:rPr lang="en-US" dirty="0">
                <a:latin typeface="Times New Roman" pitchFamily="18" charset="0"/>
                <a:cs typeface="Times New Roman" pitchFamily="18" charset="0"/>
              </a:rPr>
              <a:t>= school;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 year;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 current year</a:t>
            </a:r>
          </a:p>
          <a:p>
            <a:pPr marL="365760" indent="-283464" fontAlgn="auto">
              <a:spcAft>
                <a:spcPts val="0"/>
              </a:spcAft>
              <a:buFont typeface="Wingdings 2"/>
              <a:buChar char=""/>
              <a:defRPr/>
            </a:pP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 inputs (= student, school, teacher traits)</a:t>
            </a:r>
          </a:p>
          <a:p>
            <a:pPr marL="365760" indent="-283464" fontAlgn="auto">
              <a:spcAft>
                <a:spcPts val="0"/>
              </a:spcAft>
              <a:buFont typeface="Wingdings 2"/>
              <a:buChar char=""/>
              <a:defRPr/>
            </a:pPr>
            <a:r>
              <a:rPr lang="en-US" i="1" dirty="0">
                <a:latin typeface="Times New Roman" pitchFamily="18" charset="0"/>
                <a:cs typeface="Times New Roman" pitchFamily="18" charset="0"/>
              </a:rPr>
              <a:t>μ</a:t>
            </a:r>
            <a:r>
              <a:rPr lang="en-US" dirty="0">
                <a:latin typeface="Times New Roman" pitchFamily="18" charset="0"/>
                <a:cs typeface="Times New Roman" pitchFamily="18" charset="0"/>
              </a:rPr>
              <a:t> = student fixed effect (</a:t>
            </a:r>
            <a:r>
              <a:rPr lang="en-US" dirty="0" err="1">
                <a:latin typeface="Times New Roman" pitchFamily="18" charset="0"/>
                <a:cs typeface="Times New Roman" pitchFamily="18" charset="0"/>
              </a:rPr>
              <a:t>fe</a:t>
            </a:r>
            <a:r>
              <a:rPr lang="en-US" dirty="0">
                <a:latin typeface="Times New Roman" pitchFamily="18" charset="0"/>
                <a:cs typeface="Times New Roman" pitchFamily="18" charset="0"/>
              </a:rPr>
              <a:t>)</a:t>
            </a:r>
          </a:p>
          <a:p>
            <a:pPr marL="365760" indent="-283464" fontAlgn="auto">
              <a:spcAft>
                <a:spcPts val="0"/>
              </a:spcAft>
              <a:buFont typeface="Wingdings 2"/>
              <a:buChar char=""/>
              <a:defRPr/>
            </a:pPr>
            <a:r>
              <a:rPr lang="el-GR" i="1" dirty="0">
                <a:latin typeface="Times New Roman" pitchFamily="18" charset="0"/>
                <a:cs typeface="Times New Roman" pitchFamily="18" charset="0"/>
              </a:rPr>
              <a:t>δ</a:t>
            </a:r>
            <a:r>
              <a:rPr lang="en-US" dirty="0">
                <a:latin typeface="Times New Roman" pitchFamily="18" charset="0"/>
                <a:cs typeface="Times New Roman" pitchFamily="18" charset="0"/>
              </a:rPr>
              <a:t> = school, grade/school, or teacher </a:t>
            </a:r>
            <a:r>
              <a:rPr lang="en-US" dirty="0" err="1">
                <a:latin typeface="Times New Roman" pitchFamily="18" charset="0"/>
                <a:cs typeface="Times New Roman" pitchFamily="18" charset="0"/>
              </a:rPr>
              <a:t>fe</a:t>
            </a:r>
            <a:endParaRPr lang="en-US" dirty="0">
              <a:latin typeface="Times New Roman" pitchFamily="18" charset="0"/>
              <a:cs typeface="Times New Roman" pitchFamily="18" charset="0"/>
            </a:endParaRPr>
          </a:p>
          <a:p>
            <a:pPr marL="365760" indent="-283464" fontAlgn="auto">
              <a:spcAft>
                <a:spcPts val="0"/>
              </a:spcAft>
              <a:buFont typeface="Wingdings 2"/>
              <a:buChar char=""/>
              <a:defRPr/>
            </a:pPr>
            <a:r>
              <a:rPr lang="el-GR" i="1" dirty="0">
                <a:latin typeface="Times New Roman" pitchFamily="18" charset="0"/>
                <a:cs typeface="Times New Roman" pitchFamily="18" charset="0"/>
              </a:rPr>
              <a:t>γ</a:t>
            </a:r>
            <a:r>
              <a:rPr lang="en-US" dirty="0">
                <a:latin typeface="Times New Roman" pitchFamily="18" charset="0"/>
                <a:cs typeface="Times New Roman" pitchFamily="18" charset="0"/>
              </a:rPr>
              <a:t> = year </a:t>
            </a:r>
            <a:r>
              <a:rPr lang="en-US" dirty="0" err="1">
                <a:latin typeface="Times New Roman" pitchFamily="18" charset="0"/>
                <a:cs typeface="Times New Roman" pitchFamily="18" charset="0"/>
              </a:rPr>
              <a:t>fe</a:t>
            </a:r>
            <a:endParaRPr lang="en-US" dirty="0">
              <a:latin typeface="Times New Roman" pitchFamily="18" charset="0"/>
              <a:cs typeface="Times New Roman" pitchFamily="18" charset="0"/>
            </a:endParaRPr>
          </a:p>
          <a:p>
            <a:pPr marL="365760" indent="-283464" fontAlgn="auto">
              <a:spcAft>
                <a:spcPts val="0"/>
              </a:spcAft>
              <a:buFont typeface="Wingdings 2"/>
              <a:buChar char=""/>
              <a:defRPr/>
            </a:pPr>
            <a:r>
              <a:rPr lang="en-US" i="1" dirty="0">
                <a:latin typeface="Times New Roman" pitchFamily="18" charset="0"/>
                <a:cs typeface="Times New Roman" pitchFamily="18" charset="0"/>
              </a:rPr>
              <a:t>λ</a:t>
            </a:r>
            <a:r>
              <a:rPr lang="en-US" dirty="0">
                <a:latin typeface="Times New Roman" pitchFamily="18" charset="0"/>
                <a:cs typeface="Times New Roman" pitchFamily="18" charset="0"/>
              </a:rPr>
              <a:t> = parameter to measure degrading of skills</a:t>
            </a:r>
          </a:p>
          <a:p>
            <a:pPr marL="365760" indent="-283464" fontAlgn="auto">
              <a:spcAft>
                <a:spcPts val="0"/>
              </a:spcAft>
              <a:buFont typeface="Wingdings 2"/>
              <a:buChar char=""/>
              <a:defRPr/>
            </a:pPr>
            <a:r>
              <a:rPr lang="el-GR" i="1" dirty="0">
                <a:latin typeface="Times New Roman" panose="02020603050405020304" pitchFamily="18" charset="0"/>
                <a:cs typeface="Times New Roman" pitchFamily="18" charset="0"/>
              </a:rPr>
              <a:t>ε</a:t>
            </a:r>
            <a:r>
              <a:rPr lang="en-US" dirty="0">
                <a:latin typeface="Times New Roman" pitchFamily="18" charset="0"/>
                <a:cs typeface="Times New Roman" pitchFamily="18" charset="0"/>
              </a:rPr>
              <a:t> = random error</a:t>
            </a:r>
          </a:p>
          <a:p>
            <a:pPr marL="365760" indent="-283464" fontAlgn="auto">
              <a:spcAft>
                <a:spcPts val="0"/>
              </a:spcAft>
              <a:buFont typeface="Wingdings 2"/>
              <a:buChar char=""/>
              <a:defRPr/>
            </a:pPr>
            <a:endParaRPr lang="en-US" dirty="0">
              <a:latin typeface="Times New Roman" pitchFamily="18" charset="0"/>
              <a:cs typeface="Times New Roman" pitchFamily="18" charset="0"/>
            </a:endParaRPr>
          </a:p>
          <a:p>
            <a:pPr marL="82296" indent="0" fontAlgn="auto">
              <a:spcAft>
                <a:spcPts val="0"/>
              </a:spcAft>
              <a:buNone/>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730797251"/>
              </p:ext>
            </p:extLst>
          </p:nvPr>
        </p:nvGraphicFramePr>
        <p:xfrm>
          <a:off x="1293813" y="1562100"/>
          <a:ext cx="7161212" cy="952500"/>
        </p:xfrm>
        <a:graphic>
          <a:graphicData uri="http://schemas.openxmlformats.org/presentationml/2006/ole">
            <mc:AlternateContent xmlns:mc="http://schemas.openxmlformats.org/markup-compatibility/2006">
              <mc:Choice xmlns:v="urn:schemas-microsoft-com:vml" Requires="v">
                <p:oleObj spid="_x0000_s1135" name="Equation" r:id="rId3" imgW="3720960" imgH="495000" progId="Equation.DSMT4">
                  <p:embed/>
                </p:oleObj>
              </mc:Choice>
              <mc:Fallback>
                <p:oleObj name="Equation" r:id="rId3" imgW="3720960" imgH="495000" progId="Equation.DSMT4">
                  <p:embed/>
                  <p:pic>
                    <p:nvPicPr>
                      <p:cNvPr id="0" name="Object 3"/>
                      <p:cNvPicPr>
                        <a:picLocks noChangeAspect="1" noChangeArrowheads="1"/>
                      </p:cNvPicPr>
                      <p:nvPr/>
                    </p:nvPicPr>
                    <p:blipFill>
                      <a:blip r:embed="rId4"/>
                      <a:srcRect/>
                      <a:stretch>
                        <a:fillRect/>
                      </a:stretch>
                    </p:blipFill>
                    <p:spPr bwMode="auto">
                      <a:xfrm>
                        <a:off x="1293813" y="1562100"/>
                        <a:ext cx="7161212" cy="952500"/>
                      </a:xfrm>
                      <a:prstGeom prst="rect">
                        <a:avLst/>
                      </a:prstGeom>
                      <a:noFill/>
                    </p:spPr>
                  </p:pic>
                </p:oleObj>
              </mc:Fallback>
            </mc:AlternateContent>
          </a:graphicData>
        </a:graphic>
      </p:graphicFrame>
    </p:spTree>
    <p:extLst>
      <p:ext uri="{BB962C8B-B14F-4D97-AF65-F5344CB8AC3E}">
        <p14:creationId xmlns:p14="http://schemas.microsoft.com/office/powerpoint/2010/main" val="223284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558800" y="895351"/>
            <a:ext cx="74422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sz="3800" b="1" dirty="0">
                <a:solidFill>
                  <a:schemeClr val="accent1"/>
                </a:solidFill>
              </a:rPr>
              <a:t>Education Production Function Notes</a:t>
            </a: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1200"/>
              </a:spcAft>
              <a:buFont typeface="Wingdings 2"/>
              <a:buChar char=""/>
              <a:defRPr/>
            </a:pPr>
            <a:r>
              <a:rPr lang="en-US" dirty="0">
                <a:cs typeface="Times New Roman" pitchFamily="18" charset="0"/>
              </a:rPr>
              <a:t>Note that the fixed effects are designed to capture unobservable factors.</a:t>
            </a:r>
          </a:p>
          <a:p>
            <a:pPr marL="365760" indent="-283464" fontAlgn="auto">
              <a:spcAft>
                <a:spcPts val="1200"/>
              </a:spcAft>
              <a:buFont typeface="Wingdings 2"/>
              <a:buChar char=""/>
              <a:defRPr/>
            </a:pPr>
            <a:r>
              <a:rPr lang="en-US" dirty="0">
                <a:cs typeface="Times New Roman" pitchFamily="18" charset="0"/>
              </a:rPr>
              <a:t>Different fixed effects require different data structures.</a:t>
            </a:r>
          </a:p>
          <a:p>
            <a:pPr marL="640398" lvl="1" indent="-283464" fontAlgn="auto">
              <a:spcAft>
                <a:spcPts val="1200"/>
              </a:spcAft>
              <a:buFont typeface="Wingdings 2"/>
              <a:buChar char=""/>
              <a:defRPr/>
            </a:pPr>
            <a:r>
              <a:rPr lang="en-US" dirty="0">
                <a:cs typeface="Times New Roman" pitchFamily="18" charset="0"/>
              </a:rPr>
              <a:t>Student </a:t>
            </a:r>
            <a:r>
              <a:rPr lang="en-US" dirty="0" err="1">
                <a:cs typeface="Times New Roman" pitchFamily="18" charset="0"/>
              </a:rPr>
              <a:t>fe’s</a:t>
            </a:r>
            <a:r>
              <a:rPr lang="en-US" dirty="0">
                <a:cs typeface="Times New Roman" pitchFamily="18" charset="0"/>
              </a:rPr>
              <a:t> cannot be estimated with a single year of data because there would only be one observation for each student.</a:t>
            </a:r>
          </a:p>
          <a:p>
            <a:pPr marL="640398" lvl="1" indent="-283464" fontAlgn="auto">
              <a:spcAft>
                <a:spcPts val="1200"/>
              </a:spcAft>
              <a:buFont typeface="Wingdings 2"/>
              <a:buChar char=""/>
              <a:defRPr/>
            </a:pPr>
            <a:r>
              <a:rPr lang="en-US" dirty="0">
                <a:cs typeface="Times New Roman" pitchFamily="18" charset="0"/>
              </a:rPr>
              <a:t>School or teacher or grade/school </a:t>
            </a:r>
            <a:r>
              <a:rPr lang="en-US" dirty="0" err="1">
                <a:cs typeface="Times New Roman" pitchFamily="18" charset="0"/>
              </a:rPr>
              <a:t>fe’s</a:t>
            </a:r>
            <a:r>
              <a:rPr lang="en-US" dirty="0">
                <a:cs typeface="Times New Roman" pitchFamily="18" charset="0"/>
              </a:rPr>
              <a:t> can be estimated with a single year of data</a:t>
            </a:r>
          </a:p>
          <a:p>
            <a:pPr marL="640398" lvl="1" indent="-283464" fontAlgn="auto">
              <a:spcAft>
                <a:spcPts val="1200"/>
              </a:spcAft>
              <a:buFont typeface="Wingdings 2"/>
              <a:buChar char=""/>
              <a:defRPr/>
            </a:pPr>
            <a:r>
              <a:rPr lang="en-US" dirty="0">
                <a:cs typeface="Times New Roman" pitchFamily="18" charset="0"/>
              </a:rPr>
              <a:t>and they are compatible with student </a:t>
            </a:r>
            <a:r>
              <a:rPr lang="en-US" dirty="0" err="1">
                <a:cs typeface="Times New Roman" pitchFamily="18" charset="0"/>
              </a:rPr>
              <a:t>fe’s</a:t>
            </a:r>
            <a:r>
              <a:rPr lang="en-US" dirty="0">
                <a:cs typeface="Times New Roman" pitchFamily="18" charset="0"/>
              </a:rPr>
              <a:t> because students change schools and teachers.</a:t>
            </a:r>
          </a:p>
          <a:p>
            <a:pPr marL="365760" indent="-283464" fontAlgn="auto">
              <a:spcAft>
                <a:spcPts val="1200"/>
              </a:spcAft>
              <a:buFont typeface="Wingdings 2"/>
              <a:buChar char=""/>
              <a:defRPr/>
            </a:pPr>
            <a:r>
              <a:rPr lang="en-US" dirty="0">
                <a:cs typeface="Times New Roman" pitchFamily="18" charset="0"/>
              </a:rPr>
              <a:t>As we will see, the key is to be clear about the question you want to ask and then to use the most general approach that is possible with your data.</a:t>
            </a:r>
          </a:p>
          <a:p>
            <a:pPr marL="365760" indent="-283464" fontAlgn="auto">
              <a:spcAft>
                <a:spcPts val="0"/>
              </a:spcAft>
              <a:buFont typeface="Wingdings 2"/>
              <a:buChar char=""/>
              <a:defRPr/>
            </a:pPr>
            <a:endParaRPr lang="en-US" dirty="0">
              <a:latin typeface="Times New Roman" pitchFamily="18" charset="0"/>
              <a:cs typeface="Times New Roman" pitchFamily="18" charset="0"/>
            </a:endParaRPr>
          </a:p>
          <a:p>
            <a:pPr marL="82296" indent="0" fontAlgn="auto">
              <a:spcAft>
                <a:spcPts val="0"/>
              </a:spcAft>
              <a:buNone/>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70751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558800" y="895350"/>
            <a:ext cx="8280400" cy="558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b="1" dirty="0">
                <a:solidFill>
                  <a:schemeClr val="accent1"/>
                </a:solidFill>
              </a:rPr>
              <a:t>Production Function Form</a:t>
            </a:r>
          </a:p>
          <a:p>
            <a:pPr marL="365760" indent="-283464" algn="ctr" fontAlgn="auto">
              <a:spcAft>
                <a:spcPts val="0"/>
              </a:spcAft>
              <a:buFont typeface="Wingdings" pitchFamily="2" charset="2"/>
              <a:buNone/>
              <a:defRPr/>
            </a:pPr>
            <a:endParaRPr lang="en-US" dirty="0">
              <a:solidFill>
                <a:schemeClr val="tx2"/>
              </a:solidFill>
            </a:endParaRPr>
          </a:p>
          <a:p>
            <a:pPr marL="365760" indent="-283464" algn="ctr" fontAlgn="auto">
              <a:spcAft>
                <a:spcPts val="0"/>
              </a:spcAft>
              <a:buFont typeface="Wingdings" pitchFamily="2" charset="2"/>
              <a:buNone/>
              <a:defRPr/>
            </a:pPr>
            <a:endParaRPr lang="en-US" dirty="0">
              <a:solidFill>
                <a:schemeClr val="tx2"/>
              </a:solidFill>
            </a:endParaRPr>
          </a:p>
          <a:p>
            <a:pPr marL="365760" indent="-283464" fontAlgn="auto">
              <a:spcAft>
                <a:spcPts val="0"/>
              </a:spcAft>
              <a:buFont typeface="Wingdings 2"/>
              <a:buChar char=""/>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r>
              <a:rPr lang="en-US" dirty="0">
                <a:cs typeface="Times New Roman" pitchFamily="18" charset="0"/>
              </a:rPr>
              <a:t>This </a:t>
            </a:r>
            <a:r>
              <a:rPr lang="en-US" b="1" dirty="0">
                <a:solidFill>
                  <a:schemeClr val="accent4"/>
                </a:solidFill>
                <a:cs typeface="Times New Roman" pitchFamily="18" charset="0"/>
              </a:rPr>
              <a:t>linear form</a:t>
            </a:r>
            <a:r>
              <a:rPr lang="en-US" dirty="0">
                <a:cs typeface="Times New Roman" pitchFamily="18" charset="0"/>
              </a:rPr>
              <a:t> is the starting point in most studies.</a:t>
            </a:r>
          </a:p>
          <a:p>
            <a:pPr marL="365760" indent="-283464" fontAlgn="auto">
              <a:lnSpc>
                <a:spcPct val="60000"/>
              </a:lnSpc>
              <a:spcBef>
                <a:spcPts val="0"/>
              </a:spcBef>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This form is not consistent with production theory but works well and is easy to estimate.</a:t>
            </a:r>
          </a:p>
          <a:p>
            <a:pPr marL="365760" indent="-283464" fontAlgn="auto">
              <a:lnSpc>
                <a:spcPct val="60000"/>
              </a:lnSpc>
              <a:spcBef>
                <a:spcPts val="0"/>
              </a:spcBef>
              <a:spcAft>
                <a:spcPts val="0"/>
              </a:spcAft>
              <a:buFont typeface="Wingdings 2"/>
              <a:buChar char=""/>
              <a:defRPr/>
            </a:pPr>
            <a:endParaRPr lang="en-US" dirty="0">
              <a:cs typeface="Times New Roman" pitchFamily="18" charset="0"/>
            </a:endParaRPr>
          </a:p>
          <a:p>
            <a:pPr marL="365760" indent="-283464" fontAlgn="auto">
              <a:spcAft>
                <a:spcPts val="0"/>
              </a:spcAft>
              <a:buFont typeface="Wingdings 2"/>
              <a:buChar char=""/>
              <a:defRPr/>
            </a:pPr>
            <a:r>
              <a:rPr lang="en-US" dirty="0">
                <a:cs typeface="Times New Roman" pitchFamily="18" charset="0"/>
              </a:rPr>
              <a:t>Expressing </a:t>
            </a:r>
            <a:r>
              <a:rPr lang="en-US" i="1" dirty="0">
                <a:latin typeface="Times New Roman" panose="02020603050405020304" pitchFamily="18" charset="0"/>
                <a:cs typeface="Times New Roman" panose="02020603050405020304" pitchFamily="18" charset="0"/>
              </a:rPr>
              <a:t>X</a:t>
            </a:r>
            <a:r>
              <a:rPr lang="en-US" dirty="0">
                <a:cs typeface="Times New Roman" pitchFamily="18" charset="0"/>
              </a:rPr>
              <a:t> and </a:t>
            </a:r>
            <a:r>
              <a:rPr lang="en-US" i="1" dirty="0">
                <a:latin typeface="Times New Roman" panose="02020603050405020304" pitchFamily="18" charset="0"/>
                <a:cs typeface="Times New Roman" panose="02020603050405020304" pitchFamily="18" charset="0"/>
              </a:rPr>
              <a:t>Y</a:t>
            </a:r>
            <a:r>
              <a:rPr lang="en-US" dirty="0">
                <a:cs typeface="Times New Roman" pitchFamily="18" charset="0"/>
              </a:rPr>
              <a:t> in logs (rarely done) is the same as the Cobb-Douglas form given earlier.</a:t>
            </a:r>
          </a:p>
          <a:p>
            <a:pPr marL="82296" indent="0" fontAlgn="auto">
              <a:spcAft>
                <a:spcPts val="0"/>
              </a:spcAft>
              <a:buNone/>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569497703"/>
              </p:ext>
            </p:extLst>
          </p:nvPr>
        </p:nvGraphicFramePr>
        <p:xfrm>
          <a:off x="1293813" y="1562100"/>
          <a:ext cx="7161212" cy="952500"/>
        </p:xfrm>
        <a:graphic>
          <a:graphicData uri="http://schemas.openxmlformats.org/presentationml/2006/ole">
            <mc:AlternateContent xmlns:mc="http://schemas.openxmlformats.org/markup-compatibility/2006">
              <mc:Choice xmlns:v="urn:schemas-microsoft-com:vml" Requires="v">
                <p:oleObj spid="_x0000_s7260" name="Equation" r:id="rId3" imgW="3720960" imgH="495000" progId="Equation.DSMT4">
                  <p:embed/>
                </p:oleObj>
              </mc:Choice>
              <mc:Fallback>
                <p:oleObj name="Equation" r:id="rId3" imgW="3720960" imgH="495000" progId="Equation.DSMT4">
                  <p:embed/>
                  <p:pic>
                    <p:nvPicPr>
                      <p:cNvPr id="0" name=""/>
                      <p:cNvPicPr>
                        <a:picLocks noChangeAspect="1" noChangeArrowheads="1"/>
                      </p:cNvPicPr>
                      <p:nvPr/>
                    </p:nvPicPr>
                    <p:blipFill>
                      <a:blip r:embed="rId4"/>
                      <a:srcRect/>
                      <a:stretch>
                        <a:fillRect/>
                      </a:stretch>
                    </p:blipFill>
                    <p:spPr bwMode="auto">
                      <a:xfrm>
                        <a:off x="1293813" y="1562100"/>
                        <a:ext cx="7161212" cy="952500"/>
                      </a:xfrm>
                      <a:prstGeom prst="rect">
                        <a:avLst/>
                      </a:prstGeom>
                      <a:noFill/>
                    </p:spPr>
                  </p:pic>
                </p:oleObj>
              </mc:Fallback>
            </mc:AlternateContent>
          </a:graphicData>
        </a:graphic>
      </p:graphicFrame>
    </p:spTree>
    <p:extLst>
      <p:ext uri="{BB962C8B-B14F-4D97-AF65-F5344CB8AC3E}">
        <p14:creationId xmlns:p14="http://schemas.microsoft.com/office/powerpoint/2010/main" val="373220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Production Functions</a:t>
            </a:r>
          </a:p>
        </p:txBody>
      </p:sp>
      <p:sp>
        <p:nvSpPr>
          <p:cNvPr id="8" name="Rectangle 2"/>
          <p:cNvSpPr txBox="1">
            <a:spLocks noChangeArrowheads="1"/>
          </p:cNvSpPr>
          <p:nvPr/>
        </p:nvSpPr>
        <p:spPr bwMode="auto">
          <a:xfrm>
            <a:off x="528053" y="1113234"/>
            <a:ext cx="8128000" cy="573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sz="4000" b="1" dirty="0">
                <a:solidFill>
                  <a:schemeClr val="accent1"/>
                </a:solidFill>
              </a:rPr>
              <a:t>Production Function Form, 2</a:t>
            </a:r>
          </a:p>
          <a:p>
            <a:pPr marL="365760" indent="-283464" algn="ctr" fontAlgn="auto">
              <a:lnSpc>
                <a:spcPct val="70000"/>
              </a:lnSpc>
              <a:spcBef>
                <a:spcPts val="0"/>
              </a:spcBef>
              <a:spcAft>
                <a:spcPts val="0"/>
              </a:spcAft>
              <a:buFont typeface="Wingdings" pitchFamily="2" charset="2"/>
              <a:buNone/>
              <a:defRPr/>
            </a:pPr>
            <a:endParaRPr lang="en-US" dirty="0">
              <a:solidFill>
                <a:schemeClr val="tx2"/>
              </a:solidFill>
            </a:endParaRPr>
          </a:p>
          <a:p>
            <a:pPr marL="365760" indent="-283464" fontAlgn="auto">
              <a:spcAft>
                <a:spcPts val="1200"/>
              </a:spcAft>
              <a:buFont typeface="Wingdings 2"/>
              <a:buChar char=""/>
              <a:defRPr/>
            </a:pPr>
            <a:r>
              <a:rPr lang="en-US" dirty="0">
                <a:cs typeface="Times New Roman" pitchFamily="18" charset="0"/>
              </a:rPr>
              <a:t>However, even the assumptions behind a Cobb-Douglas form can be rejected.</a:t>
            </a:r>
          </a:p>
          <a:p>
            <a:pPr marL="365760" indent="-283464" fontAlgn="auto">
              <a:spcAft>
                <a:spcPts val="1200"/>
              </a:spcAft>
              <a:buFont typeface="Wingdings 2"/>
              <a:buChar char=""/>
              <a:defRPr/>
            </a:pPr>
            <a:r>
              <a:rPr lang="en-US" dirty="0">
                <a:cs typeface="Times New Roman" pitchFamily="18" charset="0"/>
              </a:rPr>
              <a:t>See David Figlio, “Functional Form and the Estimated Effects of School Resources,” </a:t>
            </a:r>
            <a:r>
              <a:rPr lang="en-US" i="1" dirty="0">
                <a:cs typeface="Times New Roman" pitchFamily="18" charset="0"/>
              </a:rPr>
              <a:t>Economics of Education Review</a:t>
            </a:r>
            <a:r>
              <a:rPr lang="en-US" dirty="0">
                <a:cs typeface="Times New Roman" pitchFamily="18" charset="0"/>
              </a:rPr>
              <a:t>, April 1999, pp. 241-252.</a:t>
            </a:r>
          </a:p>
          <a:p>
            <a:pPr marL="365760" indent="-283464" fontAlgn="auto">
              <a:spcAft>
                <a:spcPts val="1200"/>
              </a:spcAft>
              <a:buFont typeface="Wingdings 2"/>
              <a:buChar char=""/>
              <a:defRPr/>
            </a:pPr>
            <a:r>
              <a:rPr lang="en-US" dirty="0">
                <a:cs typeface="Times New Roman" pitchFamily="18" charset="0"/>
              </a:rPr>
              <a:t>Using a general form (trans-log) changes the answer!  </a:t>
            </a:r>
          </a:p>
          <a:p>
            <a:pPr marL="640398" lvl="1" indent="-283464" fontAlgn="auto">
              <a:spcAft>
                <a:spcPts val="1200"/>
              </a:spcAft>
              <a:buFont typeface="Wingdings 2"/>
              <a:buChar char=""/>
              <a:defRPr/>
            </a:pPr>
            <a:r>
              <a:rPr lang="en-US" dirty="0">
                <a:cs typeface="Times New Roman" pitchFamily="18" charset="0"/>
              </a:rPr>
              <a:t>Figlio finds that a general form, unlike a linear form, leads to significant (but not large) impacts of school resources on student outcomes.</a:t>
            </a:r>
          </a:p>
          <a:p>
            <a:pPr marL="365760" indent="-283464" fontAlgn="auto">
              <a:spcAft>
                <a:spcPts val="1200"/>
              </a:spcAft>
              <a:buFont typeface="Wingdings 2"/>
              <a:buChar char=""/>
              <a:defRPr/>
            </a:pPr>
            <a:r>
              <a:rPr lang="en-US" dirty="0">
                <a:cs typeface="Times New Roman" pitchFamily="18" charset="0"/>
              </a:rPr>
              <a:t>But linear forms still dominate because they are simple to estimate and do not require such large sample sizes.</a:t>
            </a:r>
          </a:p>
          <a:p>
            <a:pPr marL="365760" indent="-283464" fontAlgn="auto">
              <a:spcAft>
                <a:spcPts val="1200"/>
              </a:spcAft>
              <a:buFont typeface="Wingdings 2"/>
              <a:buChar char=""/>
              <a:defRPr/>
            </a:pPr>
            <a:r>
              <a:rPr lang="en-US" dirty="0">
                <a:cs typeface="Times New Roman" pitchFamily="18" charset="0"/>
              </a:rPr>
              <a:t>These are the kind of trade-offs you will have to make in your own research!</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179764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74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heme741" id="{FB12F6B8-781A-4F67-A0D0-16709F52E14F}" vid="{94AD2C9A-E51A-4F17-8DC6-DC9DB7D06B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Theme741</Template>
  <TotalTime>135637</TotalTime>
  <Words>2612</Words>
  <Application>Microsoft Office PowerPoint</Application>
  <PresentationFormat>On-screen Show (4:3)</PresentationFormat>
  <Paragraphs>351</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Calibri</vt:lpstr>
      <vt:lpstr>Georgia</vt:lpstr>
      <vt:lpstr>Times New Roman</vt:lpstr>
      <vt:lpstr>Trebuchet MS</vt:lpstr>
      <vt:lpstr>Verdana</vt:lpstr>
      <vt:lpstr>Wingdings</vt:lpstr>
      <vt:lpstr>Wingdings 2</vt:lpstr>
      <vt:lpstr>Theme741</vt:lpstr>
      <vt:lpstr>Equation</vt:lpstr>
      <vt:lpstr>Public 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lpstr>Production Functions</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Public Production Functions</dc:title>
  <dc:creator>joyinger</dc:creator>
  <cp:lastModifiedBy>Emily Rose Minnoe</cp:lastModifiedBy>
  <cp:revision>138</cp:revision>
  <dcterms:created xsi:type="dcterms:W3CDTF">2005-12-18T15:49:22Z</dcterms:created>
  <dcterms:modified xsi:type="dcterms:W3CDTF">2020-08-04T16:16:52Z</dcterms:modified>
</cp:coreProperties>
</file>