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302" r:id="rId3"/>
    <p:sldId id="293" r:id="rId4"/>
    <p:sldId id="294" r:id="rId5"/>
    <p:sldId id="304" r:id="rId6"/>
    <p:sldId id="318" r:id="rId7"/>
    <p:sldId id="303" r:id="rId8"/>
    <p:sldId id="313" r:id="rId9"/>
    <p:sldId id="295" r:id="rId10"/>
    <p:sldId id="305" r:id="rId11"/>
    <p:sldId id="306" r:id="rId12"/>
    <p:sldId id="307" r:id="rId13"/>
    <p:sldId id="291" r:id="rId14"/>
    <p:sldId id="296" r:id="rId15"/>
    <p:sldId id="297" r:id="rId16"/>
    <p:sldId id="332" r:id="rId17"/>
    <p:sldId id="292" r:id="rId18"/>
    <p:sldId id="298" r:id="rId19"/>
    <p:sldId id="308" r:id="rId20"/>
    <p:sldId id="319" r:id="rId21"/>
    <p:sldId id="299" r:id="rId22"/>
    <p:sldId id="317" r:id="rId23"/>
    <p:sldId id="290" r:id="rId24"/>
    <p:sldId id="301" r:id="rId25"/>
    <p:sldId id="315" r:id="rId26"/>
    <p:sldId id="316" r:id="rId27"/>
    <p:sldId id="309" r:id="rId28"/>
    <p:sldId id="329" r:id="rId29"/>
    <p:sldId id="310" r:id="rId30"/>
    <p:sldId id="312" r:id="rId31"/>
    <p:sldId id="326" r:id="rId32"/>
    <p:sldId id="327" r:id="rId33"/>
    <p:sldId id="328" r:id="rId34"/>
    <p:sldId id="320" r:id="rId35"/>
    <p:sldId id="323" r:id="rId36"/>
    <p:sldId id="325" r:id="rId37"/>
    <p:sldId id="330" r:id="rId38"/>
    <p:sldId id="321" r:id="rId39"/>
    <p:sldId id="331" r:id="rId40"/>
    <p:sldId id="311" r:id="rId41"/>
    <p:sldId id="33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86337" autoAdjust="0"/>
  </p:normalViewPr>
  <p:slideViewPr>
    <p:cSldViewPr>
      <p:cViewPr varScale="1">
        <p:scale>
          <a:sx n="58" d="100"/>
          <a:sy n="58" d="100"/>
        </p:scale>
        <p:origin x="1146" y="66"/>
      </p:cViewPr>
      <p:guideLst>
        <p:guide orient="horz" pos="2160"/>
        <p:guide pos="2880"/>
      </p:guideLst>
    </p:cSldViewPr>
  </p:slideViewPr>
  <p:outlineViewPr>
    <p:cViewPr>
      <p:scale>
        <a:sx n="33" d="100"/>
        <a:sy n="33" d="100"/>
      </p:scale>
      <p:origin x="0" y="-906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pPr>
              <a:defRPr/>
            </a:pPr>
            <a:endParaRPr lang="en-US" altLang="en-US"/>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US" alt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1EE2100F-936E-4C06-8A5C-49DDFE4F2F63}" type="slidenum">
              <a:rPr lang="en-US" altLang="en-US" smtClean="0"/>
              <a:pPr>
                <a:defRPr/>
              </a:pPr>
              <a:t>‹#›</a:t>
            </a:fld>
            <a:endParaRPr lang="en-US" altLang="en-US"/>
          </a:p>
        </p:txBody>
      </p:sp>
    </p:spTree>
    <p:extLst>
      <p:ext uri="{BB962C8B-B14F-4D97-AF65-F5344CB8AC3E}">
        <p14:creationId xmlns:p14="http://schemas.microsoft.com/office/powerpoint/2010/main" val="36331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172031-C6BB-48CD-A070-B7D6FDC08CD9}" type="slidenum">
              <a:rPr lang="en-US" altLang="en-US" smtClean="0"/>
              <a:pPr>
                <a:defRPr/>
              </a:pPr>
              <a:t>‹#›</a:t>
            </a:fld>
            <a:endParaRPr lang="en-US" altLang="en-US"/>
          </a:p>
        </p:txBody>
      </p:sp>
    </p:spTree>
    <p:extLst>
      <p:ext uri="{BB962C8B-B14F-4D97-AF65-F5344CB8AC3E}">
        <p14:creationId xmlns:p14="http://schemas.microsoft.com/office/powerpoint/2010/main" val="2683855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0B64B5-2AB0-4BF3-BFAD-B476F3C187A1}" type="slidenum">
              <a:rPr lang="en-US" altLang="en-US" smtClean="0"/>
              <a:pPr>
                <a:defRPr/>
              </a:pPr>
              <a:t>‹#›</a:t>
            </a:fld>
            <a:endParaRPr lang="en-US" altLang="en-US"/>
          </a:p>
        </p:txBody>
      </p:sp>
    </p:spTree>
    <p:extLst>
      <p:ext uri="{BB962C8B-B14F-4D97-AF65-F5344CB8AC3E}">
        <p14:creationId xmlns:p14="http://schemas.microsoft.com/office/powerpoint/2010/main" val="334615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9B452B-F98E-4E29-9DEB-D1CDACCAB576}" type="slidenum">
              <a:rPr lang="en-US" altLang="en-US" smtClean="0"/>
              <a:pPr>
                <a:defRPr/>
              </a:pPr>
              <a:t>‹#›</a:t>
            </a:fld>
            <a:endParaRPr lang="en-US" altLang="en-US"/>
          </a:p>
        </p:txBody>
      </p:sp>
    </p:spTree>
    <p:extLst>
      <p:ext uri="{BB962C8B-B14F-4D97-AF65-F5344CB8AC3E}">
        <p14:creationId xmlns:p14="http://schemas.microsoft.com/office/powerpoint/2010/main" val="60357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A72AD81-8BBD-4038-9466-DAD7F065684E}" type="slidenum">
              <a:rPr lang="en-US" altLang="en-US" smtClean="0"/>
              <a:pPr>
                <a:defRPr/>
              </a:pPr>
              <a:t>‹#›</a:t>
            </a:fld>
            <a:endParaRPr lang="en-US" altLang="en-US"/>
          </a:p>
        </p:txBody>
      </p:sp>
    </p:spTree>
    <p:extLst>
      <p:ext uri="{BB962C8B-B14F-4D97-AF65-F5344CB8AC3E}">
        <p14:creationId xmlns:p14="http://schemas.microsoft.com/office/powerpoint/2010/main" val="91011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2048741-ACDC-43BB-8CC0-426426BBF3EB}" type="slidenum">
              <a:rPr lang="en-US" altLang="en-US" smtClean="0"/>
              <a:pPr>
                <a:defRPr/>
              </a:pPr>
              <a:t>‹#›</a:t>
            </a:fld>
            <a:endParaRPr lang="en-US" altLang="en-US"/>
          </a:p>
        </p:txBody>
      </p:sp>
    </p:spTree>
    <p:extLst>
      <p:ext uri="{BB962C8B-B14F-4D97-AF65-F5344CB8AC3E}">
        <p14:creationId xmlns:p14="http://schemas.microsoft.com/office/powerpoint/2010/main" val="5772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pPr>
              <a:defRPr/>
            </a:pPr>
            <a:endParaRPr lang="en-US" altLang="en-US"/>
          </a:p>
        </p:txBody>
      </p:sp>
      <p:sp>
        <p:nvSpPr>
          <p:cNvPr id="27" name="Slide Number Placeholder 26"/>
          <p:cNvSpPr>
            <a:spLocks noGrp="1"/>
          </p:cNvSpPr>
          <p:nvPr>
            <p:ph type="sldNum" sz="quarter" idx="11"/>
          </p:nvPr>
        </p:nvSpPr>
        <p:spPr/>
        <p:txBody>
          <a:bodyPr rtlCol="0"/>
          <a:lstStyle/>
          <a:p>
            <a:pPr>
              <a:defRPr/>
            </a:pPr>
            <a:fld id="{DD3018A8-2EC1-4F11-BF0A-9EC33055BC13}" type="slidenum">
              <a:rPr lang="en-US" altLang="en-US" smtClean="0"/>
              <a:pPr>
                <a:defRPr/>
              </a:pPr>
              <a:t>‹#›</a:t>
            </a:fld>
            <a:endParaRPr lang="en-US" altLang="en-US"/>
          </a:p>
        </p:txBody>
      </p:sp>
      <p:sp>
        <p:nvSpPr>
          <p:cNvPr id="28" name="Footer Placeholder 27"/>
          <p:cNvSpPr>
            <a:spLocks noGrp="1"/>
          </p:cNvSpPr>
          <p:nvPr>
            <p:ph type="ftr" sz="quarter" idx="12"/>
          </p:nvPr>
        </p:nvSpPr>
        <p:spPr/>
        <p:txBody>
          <a:bodyPr rtlCol="0"/>
          <a:lstStyle/>
          <a:p>
            <a:pPr>
              <a:defRPr/>
            </a:pPr>
            <a:endParaRPr lang="en-US" altLang="en-US"/>
          </a:p>
        </p:txBody>
      </p:sp>
    </p:spTree>
    <p:extLst>
      <p:ext uri="{BB962C8B-B14F-4D97-AF65-F5344CB8AC3E}">
        <p14:creationId xmlns:p14="http://schemas.microsoft.com/office/powerpoint/2010/main" val="161484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pPr>
              <a:defRPr/>
            </a:pPr>
            <a:endParaRPr lang="en-US" altLang="en-US"/>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US" altLang="en-US"/>
          </a:p>
        </p:txBody>
      </p:sp>
      <p:sp>
        <p:nvSpPr>
          <p:cNvPr id="5" name="Slide Number Placeholder 4"/>
          <p:cNvSpPr>
            <a:spLocks noGrp="1"/>
          </p:cNvSpPr>
          <p:nvPr>
            <p:ph type="sldNum" sz="quarter" idx="12"/>
          </p:nvPr>
        </p:nvSpPr>
        <p:spPr>
          <a:xfrm>
            <a:off x="8174736" y="2272"/>
            <a:ext cx="762000" cy="365760"/>
          </a:xfrm>
        </p:spPr>
        <p:txBody>
          <a:bodyPr/>
          <a:lstStyle/>
          <a:p>
            <a:pPr>
              <a:defRPr/>
            </a:pPr>
            <a:fld id="{72D9A33F-4CD1-4779-8B45-B68516611BB1}" type="slidenum">
              <a:rPr lang="en-US" altLang="en-US" smtClean="0"/>
              <a:pPr>
                <a:defRPr/>
              </a:pPr>
              <a:t>‹#›</a:t>
            </a:fld>
            <a:endParaRPr lang="en-US" altLang="en-US"/>
          </a:p>
        </p:txBody>
      </p:sp>
    </p:spTree>
    <p:extLst>
      <p:ext uri="{BB962C8B-B14F-4D97-AF65-F5344CB8AC3E}">
        <p14:creationId xmlns:p14="http://schemas.microsoft.com/office/powerpoint/2010/main" val="353428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54FDC87F-326D-4855-B35D-CF26E4087144}" type="slidenum">
              <a:rPr lang="en-US" altLang="en-US" smtClean="0"/>
              <a:pPr>
                <a:defRPr/>
              </a:pPr>
              <a:t>‹#›</a:t>
            </a:fld>
            <a:endParaRPr lang="en-US" altLang="en-US"/>
          </a:p>
        </p:txBody>
      </p:sp>
    </p:spTree>
    <p:extLst>
      <p:ext uri="{BB962C8B-B14F-4D97-AF65-F5344CB8AC3E}">
        <p14:creationId xmlns:p14="http://schemas.microsoft.com/office/powerpoint/2010/main" val="54457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313BB956-882F-4DB8-8188-897ED1351999}" type="slidenum">
              <a:rPr lang="en-US" altLang="en-US" smtClean="0"/>
              <a:pPr>
                <a:defRPr/>
              </a:pPr>
              <a:t>‹#›</a:t>
            </a:fld>
            <a:endParaRPr lang="en-US" altLang="en-US"/>
          </a:p>
        </p:txBody>
      </p:sp>
    </p:spTree>
    <p:extLst>
      <p:ext uri="{BB962C8B-B14F-4D97-AF65-F5344CB8AC3E}">
        <p14:creationId xmlns:p14="http://schemas.microsoft.com/office/powerpoint/2010/main" val="1242172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918FADA-9385-4A18-9482-E0585B27D974}" type="slidenum">
              <a:rPr lang="en-US" altLang="en-US" smtClean="0"/>
              <a:pPr>
                <a:defRPr/>
              </a:pPr>
              <a:t>‹#›</a:t>
            </a:fld>
            <a:endParaRPr lang="en-US" altLang="en-US"/>
          </a:p>
        </p:txBody>
      </p:sp>
    </p:spTree>
    <p:extLst>
      <p:ext uri="{BB962C8B-B14F-4D97-AF65-F5344CB8AC3E}">
        <p14:creationId xmlns:p14="http://schemas.microsoft.com/office/powerpoint/2010/main" val="336924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lt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lt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922A6501-522C-4817-ABA5-1A24A3ACA138}" type="slidenum">
              <a:rPr lang="en-US" altLang="en-US" smtClean="0"/>
              <a:pPr>
                <a:defRPr/>
              </a:pPr>
              <a:t>‹#›</a:t>
            </a:fld>
            <a:endParaRPr lang="en-US" altLang="en-US"/>
          </a:p>
        </p:txBody>
      </p:sp>
    </p:spTree>
    <p:extLst>
      <p:ext uri="{BB962C8B-B14F-4D97-AF65-F5344CB8AC3E}">
        <p14:creationId xmlns:p14="http://schemas.microsoft.com/office/powerpoint/2010/main" val="246106865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41DD2319-05E2-488B-A593-5EAD1E442B99}"/>
              </a:ext>
            </a:extLst>
          </p:cNvPr>
          <p:cNvSpPr txBox="1">
            <a:spLocks noGrp="1"/>
          </p:cNvSpPr>
          <p:nvPr>
            <p:ph type="title" idx="4294967295"/>
          </p:nvPr>
        </p:nvSpPr>
        <p:spPr>
          <a:xfrm>
            <a:off x="685800" y="1752601"/>
            <a:ext cx="7772400" cy="182976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mj-lt"/>
                <a:ea typeface="+mj-ea"/>
                <a:cs typeface="+mj-cs"/>
              </a:rPr>
              <a:t>ECN741:  Urban Economics</a:t>
            </a:r>
          </a:p>
        </p:txBody>
      </p:sp>
      <p:sp>
        <p:nvSpPr>
          <p:cNvPr id="10243" name="Rectangle"/>
          <p:cNvSpPr>
            <a:spLocks noGrp="1" noChangeArrowheads="1"/>
          </p:cNvSpPr>
          <p:nvPr>
            <p:ph type="subTitle" idx="1"/>
          </p:nvPr>
        </p:nvSpPr>
        <p:spPr>
          <a:xfrm>
            <a:off x="2032000" y="4210050"/>
            <a:ext cx="6553200" cy="1809750"/>
          </a:xfrm>
        </p:spPr>
        <p:txBody>
          <a:bodyPr/>
          <a:lstStyle/>
          <a:p>
            <a:pPr marL="26988"/>
            <a:r>
              <a:rPr lang="en-US" sz="3600" b="1" dirty="0">
                <a:solidFill>
                  <a:schemeClr val="accent2"/>
                </a:solidFill>
              </a:rPr>
              <a:t>Public Cost Functions</a:t>
            </a:r>
          </a:p>
        </p:txBody>
      </p:sp>
      <p:sp>
        <p:nvSpPr>
          <p:cNvPr id="5" name="TextBox">
            <a:extLst>
              <a:ext uri="{FF2B5EF4-FFF2-40B4-BE49-F238E27FC236}">
                <a16:creationId xmlns:a16="http://schemas.microsoft.com/office/drawing/2014/main" id="{CF90ECBF-F16A-4B5C-8085-251E4D8AECF2}"/>
              </a:ext>
            </a:extLst>
          </p:cNvPr>
          <p:cNvSpPr txBox="1"/>
          <p:nvPr/>
        </p:nvSpPr>
        <p:spPr>
          <a:xfrm>
            <a:off x="533400" y="6019800"/>
            <a:ext cx="7924800" cy="369332"/>
          </a:xfrm>
          <a:prstGeom prst="rect">
            <a:avLst/>
          </a:prstGeom>
          <a:noFill/>
        </p:spPr>
        <p:txBody>
          <a:bodyPr wrap="square" rtlCol="0">
            <a:spAutoFit/>
          </a:bodyPr>
          <a:lstStyle/>
          <a:p>
            <a:r>
              <a:rPr lang="en-US" dirty="0"/>
              <a:t>Professor John Yinger, The Maxwell School, Syracuse University,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742951"/>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B/M/O Framework,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B/M/O start with a 1</a:t>
            </a:r>
            <a:r>
              <a:rPr lang="en-US" baseline="30000" dirty="0"/>
              <a:t>st</a:t>
            </a:r>
            <a:r>
              <a:rPr lang="en-US" dirty="0"/>
              <a:t>-stage production function for intermediate outputs (their direct or D-outputs):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Then </a:t>
            </a:r>
            <a:r>
              <a:rPr lang="en-US" i="1" dirty="0">
                <a:latin typeface="Times New Roman" pitchFamily="18" charset="0"/>
                <a:cs typeface="Times New Roman" pitchFamily="18" charset="0"/>
              </a:rPr>
              <a:t>G</a:t>
            </a:r>
            <a:r>
              <a:rPr lang="en-US" dirty="0"/>
              <a:t> goes into a 2</a:t>
            </a:r>
            <a:r>
              <a:rPr lang="en-US" baseline="30000" dirty="0"/>
              <a:t>nd</a:t>
            </a:r>
            <a:r>
              <a:rPr lang="en-US" dirty="0"/>
              <a:t>-stage production function for final outputs (their consumed or C-outputs).</a:t>
            </a:r>
          </a:p>
          <a:p>
            <a:pPr marL="365760" indent="-283464" fontAlgn="auto">
              <a:spcAft>
                <a:spcPts val="0"/>
              </a:spcAft>
              <a:buFont typeface="Wingdings 2"/>
              <a:buChar char=""/>
              <a:defRPr/>
            </a:pPr>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7F0FD7DE-BFF2-401F-990F-E4AD38BB2FAD}"/>
              </a:ext>
            </a:extLst>
          </p:cNvPr>
          <p:cNvGrpSpPr/>
          <p:nvPr/>
        </p:nvGrpSpPr>
        <p:grpSpPr>
          <a:xfrm>
            <a:off x="2870200" y="3026569"/>
            <a:ext cx="3378200" cy="3221831"/>
            <a:chOff x="2870200" y="3026569"/>
            <a:chExt cx="3378200" cy="3221831"/>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893012992"/>
                </p:ext>
              </p:extLst>
            </p:nvPr>
          </p:nvGraphicFramePr>
          <p:xfrm>
            <a:off x="2870200" y="3026569"/>
            <a:ext cx="3302000" cy="707231"/>
          </p:xfrm>
          <a:graphic>
            <a:graphicData uri="http://schemas.openxmlformats.org/presentationml/2006/ole">
              <mc:AlternateContent xmlns:mc="http://schemas.openxmlformats.org/markup-compatibility/2006">
                <mc:Choice xmlns:v="urn:schemas-microsoft-com:vml" Requires="v">
                  <p:oleObj spid="_x0000_s5266" name="Equation" r:id="rId3" imgW="977760" imgH="253800" progId="Equation.DSMT4">
                    <p:embed/>
                  </p:oleObj>
                </mc:Choice>
                <mc:Fallback>
                  <p:oleObj name="Equation" r:id="rId3" imgW="977760" imgH="253800" progId="Equation.DSMT4">
                    <p:embed/>
                    <p:pic>
                      <p:nvPicPr>
                        <p:cNvPr id="0" name=""/>
                        <p:cNvPicPr>
                          <a:picLocks noChangeAspect="1" noChangeArrowheads="1"/>
                        </p:cNvPicPr>
                        <p:nvPr/>
                      </p:nvPicPr>
                      <p:blipFill>
                        <a:blip r:embed="rId4"/>
                        <a:srcRect/>
                        <a:stretch>
                          <a:fillRect/>
                        </a:stretch>
                      </p:blipFill>
                      <p:spPr bwMode="auto">
                        <a:xfrm>
                          <a:off x="2870200" y="3026569"/>
                          <a:ext cx="3302000" cy="707231"/>
                        </a:xfrm>
                        <a:prstGeom prst="rect">
                          <a:avLst/>
                        </a:prstGeom>
                        <a:noFill/>
                      </p:spPr>
                    </p:pic>
                  </p:oleObj>
                </mc:Fallback>
              </mc:AlternateContent>
            </a:graphicData>
          </a:graphic>
        </p:graphicFrame>
        <p:graphicFrame>
          <p:nvGraphicFramePr>
            <p:cNvPr id="7"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567847130"/>
                </p:ext>
              </p:extLst>
            </p:nvPr>
          </p:nvGraphicFramePr>
          <p:xfrm>
            <a:off x="2925762" y="5547899"/>
            <a:ext cx="3322638" cy="700501"/>
          </p:xfrm>
          <a:graphic>
            <a:graphicData uri="http://schemas.openxmlformats.org/presentationml/2006/ole">
              <mc:AlternateContent xmlns:mc="http://schemas.openxmlformats.org/markup-compatibility/2006">
                <mc:Choice xmlns:v="urn:schemas-microsoft-com:vml" Requires="v">
                  <p:oleObj spid="_x0000_s5267" name="Equation" r:id="rId5" imgW="990360" imgH="253800" progId="Equation.DSMT4">
                    <p:embed/>
                  </p:oleObj>
                </mc:Choice>
                <mc:Fallback>
                  <p:oleObj name="Equation" r:id="rId5" imgW="990360" imgH="253800" progId="Equation.DSMT4">
                    <p:embed/>
                    <p:pic>
                      <p:nvPicPr>
                        <p:cNvPr id="0" name=""/>
                        <p:cNvPicPr>
                          <a:picLocks noChangeAspect="1" noChangeArrowheads="1"/>
                        </p:cNvPicPr>
                        <p:nvPr/>
                      </p:nvPicPr>
                      <p:blipFill>
                        <a:blip r:embed="rId6"/>
                        <a:srcRect/>
                        <a:stretch>
                          <a:fillRect/>
                        </a:stretch>
                      </p:blipFill>
                      <p:spPr bwMode="auto">
                        <a:xfrm>
                          <a:off x="2925762" y="5547899"/>
                          <a:ext cx="3322638" cy="700501"/>
                        </a:xfrm>
                        <a:prstGeom prst="rect">
                          <a:avLst/>
                        </a:prstGeom>
                        <a:noFill/>
                      </p:spPr>
                    </p:pic>
                  </p:oleObj>
                </mc:Fallback>
              </mc:AlternateContent>
            </a:graphicData>
          </a:graphic>
        </p:graphicFrame>
      </p:grpSp>
    </p:spTree>
    <p:extLst>
      <p:ext uri="{BB962C8B-B14F-4D97-AF65-F5344CB8AC3E}">
        <p14:creationId xmlns:p14="http://schemas.microsoft.com/office/powerpoint/2010/main" val="105172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1066800"/>
            <a:ext cx="8229600" cy="5086350"/>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6"/>
                </a:solidFill>
              </a:rPr>
              <a:t>B/M/O Framework,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first stage is similar to private production.  Police patrol hours (</a:t>
            </a:r>
            <a:r>
              <a:rPr lang="en-US" i="1" dirty="0">
                <a:latin typeface="Times New Roman" pitchFamily="18" charset="0"/>
                <a:cs typeface="Times New Roman" pitchFamily="18" charset="0"/>
              </a:rPr>
              <a:t>G</a:t>
            </a:r>
            <a:r>
              <a:rPr lang="en-US" dirty="0"/>
              <a:t>) as a function of police officers (</a:t>
            </a:r>
            <a:r>
              <a:rPr lang="en-US" i="1" dirty="0">
                <a:latin typeface="Times New Roman" pitchFamily="18" charset="0"/>
                <a:cs typeface="Times New Roman" pitchFamily="18" charset="0"/>
              </a:rPr>
              <a:t>L</a:t>
            </a:r>
            <a:r>
              <a:rPr lang="en-US" dirty="0"/>
              <a:t>) and police cars (</a:t>
            </a:r>
            <a:r>
              <a:rPr lang="en-US" i="1" dirty="0">
                <a:latin typeface="Times New Roman" pitchFamily="18" charset="0"/>
                <a:cs typeface="Times New Roman" pitchFamily="18" charset="0"/>
              </a:rPr>
              <a:t>K</a:t>
            </a:r>
            <a:r>
              <a:rPr lang="en-US" dirty="0"/>
              <a:t>), for example. </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But what people really care about is the final output (</a:t>
            </a:r>
            <a:r>
              <a:rPr lang="en-US" i="1" dirty="0">
                <a:latin typeface="Times New Roman" pitchFamily="18" charset="0"/>
                <a:cs typeface="Times New Roman" pitchFamily="18" charset="0"/>
              </a:rPr>
              <a:t>S</a:t>
            </a:r>
            <a:r>
              <a:rPr lang="en-US" dirty="0"/>
              <a:t>), such as protection from crime. </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key insight is that the production of </a:t>
            </a:r>
            <a:r>
              <a:rPr lang="en-US" i="1" dirty="0">
                <a:latin typeface="Times New Roman" pitchFamily="18" charset="0"/>
                <a:cs typeface="Times New Roman" pitchFamily="18" charset="0"/>
              </a:rPr>
              <a:t>S </a:t>
            </a:r>
            <a:r>
              <a:rPr lang="en-US" dirty="0"/>
              <a:t>depends on the environment (</a:t>
            </a:r>
            <a:r>
              <a:rPr lang="en-US" i="1" dirty="0">
                <a:latin typeface="Times New Roman" pitchFamily="18" charset="0"/>
                <a:cs typeface="Times New Roman" pitchFamily="18" charset="0"/>
              </a:rPr>
              <a:t>N</a:t>
            </a:r>
            <a:r>
              <a:rPr lang="en-US" dirty="0"/>
              <a:t>) in which it is produced.</a:t>
            </a:r>
          </a:p>
        </p:txBody>
      </p:sp>
    </p:spTree>
    <p:extLst>
      <p:ext uri="{BB962C8B-B14F-4D97-AF65-F5344CB8AC3E}">
        <p14:creationId xmlns:p14="http://schemas.microsoft.com/office/powerpoint/2010/main" val="127472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914400"/>
            <a:ext cx="8229600" cy="5734049"/>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6"/>
                </a:solidFill>
              </a:rPr>
              <a:t>B/M/O Framework, 4</a:t>
            </a:r>
          </a:p>
          <a:p>
            <a:pPr marL="365760" indent="-283464" fontAlgn="auto">
              <a:lnSpc>
                <a:spcPct val="50000"/>
              </a:lnSpc>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Examples of “Environment”</a:t>
            </a:r>
          </a:p>
          <a:p>
            <a:pPr marL="365760" indent="-283464" fontAlgn="auto">
              <a:lnSpc>
                <a:spcPct val="50000"/>
              </a:lnSpc>
              <a:spcAft>
                <a:spcPts val="0"/>
              </a:spcAft>
              <a:buFont typeface="Wingdings 2"/>
              <a:buChar char=""/>
              <a:defRPr/>
            </a:pPr>
            <a:endParaRPr lang="en-US" dirty="0"/>
          </a:p>
          <a:p>
            <a:pPr lvl="1" eaLnBrk="1" hangingPunct="1">
              <a:lnSpc>
                <a:spcPct val="90000"/>
              </a:lnSpc>
            </a:pPr>
            <a:r>
              <a:rPr lang="en-US" b="1" dirty="0">
                <a:solidFill>
                  <a:srgbClr val="CC3300"/>
                </a:solidFill>
              </a:rPr>
              <a:t>Police</a:t>
            </a:r>
            <a:r>
              <a:rPr lang="en-US" dirty="0"/>
              <a:t>:  Poor people are more likely to be victims of crime and to be desperate enough to turn to crime,</a:t>
            </a:r>
          </a:p>
          <a:p>
            <a:pPr lvl="1" eaLnBrk="1" hangingPunct="1">
              <a:lnSpc>
                <a:spcPct val="90000"/>
              </a:lnSpc>
            </a:pPr>
            <a:endParaRPr lang="en-US" dirty="0"/>
          </a:p>
          <a:p>
            <a:pPr lvl="1" eaLnBrk="1" hangingPunct="1">
              <a:lnSpc>
                <a:spcPct val="90000"/>
              </a:lnSpc>
            </a:pPr>
            <a:r>
              <a:rPr lang="en-US" b="1" dirty="0">
                <a:solidFill>
                  <a:srgbClr val="CC3300"/>
                </a:solidFill>
              </a:rPr>
              <a:t>Fire</a:t>
            </a:r>
            <a:r>
              <a:rPr lang="en-US" dirty="0"/>
              <a:t>:  Old houses catch fire more often and burn faster; fire spreads faster when housing is closely packed.</a:t>
            </a:r>
          </a:p>
          <a:p>
            <a:pPr lvl="1" eaLnBrk="1" hangingPunct="1">
              <a:lnSpc>
                <a:spcPct val="90000"/>
              </a:lnSpc>
            </a:pPr>
            <a:endParaRPr lang="en-US" dirty="0"/>
          </a:p>
          <a:p>
            <a:pPr lvl="1" eaLnBrk="1" hangingPunct="1">
              <a:lnSpc>
                <a:spcPct val="90000"/>
              </a:lnSpc>
            </a:pPr>
            <a:r>
              <a:rPr lang="en-US" b="1" dirty="0">
                <a:solidFill>
                  <a:srgbClr val="CC3300"/>
                </a:solidFill>
              </a:rPr>
              <a:t>Education</a:t>
            </a:r>
            <a:r>
              <a:rPr lang="en-US" dirty="0"/>
              <a:t>:  Children from poor families are more likely to bring health or behavioral problems to school, and less likely to have lessons reinforced at home.</a:t>
            </a:r>
          </a:p>
          <a:p>
            <a:pPr marL="640398" lvl="1" indent="-283464" fontAlgn="auto">
              <a:lnSpc>
                <a:spcPct val="50000"/>
              </a:lnSpc>
              <a:spcAft>
                <a:spcPts val="0"/>
              </a:spcAft>
              <a:buFont typeface="Wingdings 2"/>
              <a:buChar char=""/>
              <a:defRPr/>
            </a:pPr>
            <a:endParaRPr lang="en-US" dirty="0"/>
          </a:p>
        </p:txBody>
      </p:sp>
    </p:spTree>
    <p:extLst>
      <p:ext uri="{BB962C8B-B14F-4D97-AF65-F5344CB8AC3E}">
        <p14:creationId xmlns:p14="http://schemas.microsoft.com/office/powerpoint/2010/main" val="414216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84994" y="1066800"/>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B/M/O Framework, 5</a:t>
            </a:r>
          </a:p>
          <a:p>
            <a:pPr marL="365760" indent="-283464" fontAlgn="auto">
              <a:lnSpc>
                <a:spcPct val="4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Adding input prices (</a:t>
            </a:r>
            <a:r>
              <a:rPr lang="en-US" i="1" dirty="0">
                <a:latin typeface="Times New Roman" pitchFamily="18" charset="0"/>
                <a:cs typeface="Times New Roman" pitchFamily="18" charset="0"/>
              </a:rPr>
              <a:t>P</a:t>
            </a:r>
            <a:r>
              <a:rPr lang="en-US" dirty="0"/>
              <a:t>) and a random error (</a:t>
            </a:r>
            <a:r>
              <a:rPr lang="el-GR" i="1" dirty="0">
                <a:latin typeface="Times New Roman"/>
                <a:cs typeface="Times New Roman"/>
              </a:rPr>
              <a:t>ε</a:t>
            </a:r>
            <a:r>
              <a:rPr lang="en-US" dirty="0"/>
              <a:t>) leads to the 1</a:t>
            </a:r>
            <a:r>
              <a:rPr lang="en-US" baseline="30000" dirty="0"/>
              <a:t>st</a:t>
            </a:r>
            <a:r>
              <a:rPr lang="en-US" dirty="0"/>
              <a:t>-stage cost function:</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Now insert the inverted 2</a:t>
            </a:r>
            <a:r>
              <a:rPr lang="en-US" baseline="30000" dirty="0"/>
              <a:t>nd</a:t>
            </a:r>
            <a:r>
              <a:rPr lang="en-US" dirty="0"/>
              <a:t>-stage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To get the 2</a:t>
            </a:r>
            <a:r>
              <a:rPr lang="en-US" baseline="30000" dirty="0"/>
              <a:t>nd</a:t>
            </a:r>
            <a:r>
              <a:rPr lang="en-US" dirty="0"/>
              <a:t>-stage cost function:</a:t>
            </a:r>
          </a:p>
          <a:p>
            <a:pPr marL="365760" indent="-283464" fontAlgn="auto">
              <a:spcAft>
                <a:spcPts val="0"/>
              </a:spcAft>
              <a:buFont typeface="Wingdings 2"/>
              <a:buChar char=""/>
              <a:defRPr/>
            </a:pPr>
            <a:endParaRPr lang="en-US" dirty="0"/>
          </a:p>
        </p:txBody>
      </p:sp>
      <p:grpSp>
        <p:nvGrpSpPr>
          <p:cNvPr id="8" name="Equations" descr="Please contact Professor Yinger for details regarding figures and graphs.">
            <a:extLst>
              <a:ext uri="{FF2B5EF4-FFF2-40B4-BE49-F238E27FC236}">
                <a16:creationId xmlns:a16="http://schemas.microsoft.com/office/drawing/2014/main" id="{8484AE58-E704-4CC5-AA4E-05826E84ACE8}"/>
              </a:ext>
            </a:extLst>
          </p:cNvPr>
          <p:cNvGrpSpPr/>
          <p:nvPr/>
        </p:nvGrpSpPr>
        <p:grpSpPr>
          <a:xfrm>
            <a:off x="1066800" y="2665413"/>
            <a:ext cx="7588250" cy="3222624"/>
            <a:chOff x="1066800" y="2665413"/>
            <a:chExt cx="7588250" cy="3222624"/>
          </a:xfrm>
        </p:grpSpPr>
        <p:graphicFrame>
          <p:nvGraphicFramePr>
            <p:cNvPr id="3"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870387293"/>
                </p:ext>
              </p:extLst>
            </p:nvPr>
          </p:nvGraphicFramePr>
          <p:xfrm>
            <a:off x="3141663" y="2665413"/>
            <a:ext cx="3116262" cy="534987"/>
          </p:xfrm>
          <a:graphic>
            <a:graphicData uri="http://schemas.openxmlformats.org/presentationml/2006/ole">
              <mc:AlternateContent xmlns:mc="http://schemas.openxmlformats.org/markup-compatibility/2006">
                <mc:Choice xmlns:v="urn:schemas-microsoft-com:vml" Requires="v">
                  <p:oleObj spid="_x0000_s2286" name="Equation" r:id="rId3" imgW="1155600" imgH="253800" progId="Equation.DSMT4">
                    <p:embed/>
                  </p:oleObj>
                </mc:Choice>
                <mc:Fallback>
                  <p:oleObj name="Equation" r:id="rId3" imgW="1155600" imgH="253800" progId="Equation.DSMT4">
                    <p:embed/>
                    <p:pic>
                      <p:nvPicPr>
                        <p:cNvPr id="0" name="Object 1"/>
                        <p:cNvPicPr>
                          <a:picLocks noChangeAspect="1" noChangeArrowheads="1"/>
                        </p:cNvPicPr>
                        <p:nvPr/>
                      </p:nvPicPr>
                      <p:blipFill>
                        <a:blip r:embed="rId4"/>
                        <a:srcRect/>
                        <a:stretch>
                          <a:fillRect/>
                        </a:stretch>
                      </p:blipFill>
                      <p:spPr bwMode="auto">
                        <a:xfrm>
                          <a:off x="3141663" y="2665413"/>
                          <a:ext cx="3116262" cy="534987"/>
                        </a:xfrm>
                        <a:prstGeom prst="rect">
                          <a:avLst/>
                        </a:prstGeom>
                        <a:noFill/>
                      </p:spPr>
                    </p:pic>
                  </p:oleObj>
                </mc:Fallback>
              </mc:AlternateContent>
            </a:graphicData>
          </a:graphic>
        </p:graphicFrame>
        <p:graphicFrame>
          <p:nvGraphicFramePr>
            <p:cNvPr id="5"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33026604"/>
                </p:ext>
              </p:extLst>
            </p:nvPr>
          </p:nvGraphicFramePr>
          <p:xfrm>
            <a:off x="3213894" y="3886200"/>
            <a:ext cx="2971800" cy="615950"/>
          </p:xfrm>
          <a:graphic>
            <a:graphicData uri="http://schemas.openxmlformats.org/presentationml/2006/ole">
              <mc:AlternateContent xmlns:mc="http://schemas.openxmlformats.org/markup-compatibility/2006">
                <mc:Choice xmlns:v="urn:schemas-microsoft-com:vml" Requires="v">
                  <p:oleObj spid="_x0000_s2287" name="Equation" r:id="rId5" imgW="1091880" imgH="304560" progId="Equation.DSMT4">
                    <p:embed/>
                  </p:oleObj>
                </mc:Choice>
                <mc:Fallback>
                  <p:oleObj name="Equation" r:id="rId5" imgW="1091880" imgH="304560" progId="Equation.DSMT4">
                    <p:embed/>
                    <p:pic>
                      <p:nvPicPr>
                        <p:cNvPr id="0" name="Object 3"/>
                        <p:cNvPicPr>
                          <a:picLocks noChangeAspect="1" noChangeArrowheads="1"/>
                        </p:cNvPicPr>
                        <p:nvPr/>
                      </p:nvPicPr>
                      <p:blipFill>
                        <a:blip r:embed="rId6"/>
                        <a:srcRect/>
                        <a:stretch>
                          <a:fillRect/>
                        </a:stretch>
                      </p:blipFill>
                      <p:spPr bwMode="auto">
                        <a:xfrm>
                          <a:off x="3213894" y="3886200"/>
                          <a:ext cx="2971800" cy="615950"/>
                        </a:xfrm>
                        <a:prstGeom prst="rect">
                          <a:avLst/>
                        </a:prstGeom>
                        <a:noFill/>
                      </p:spPr>
                    </p:pic>
                  </p:oleObj>
                </mc:Fallback>
              </mc:AlternateContent>
            </a:graphicData>
          </a:graphic>
        </p:graphicFrame>
        <p:graphicFrame>
          <p:nvGraphicFramePr>
            <p:cNvPr id="7"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1057164766"/>
                </p:ext>
              </p:extLst>
            </p:nvPr>
          </p:nvGraphicFramePr>
          <p:xfrm>
            <a:off x="1066800" y="5105400"/>
            <a:ext cx="7588250" cy="782637"/>
          </p:xfrm>
          <a:graphic>
            <a:graphicData uri="http://schemas.openxmlformats.org/presentationml/2006/ole">
              <mc:AlternateContent xmlns:mc="http://schemas.openxmlformats.org/markup-compatibility/2006">
                <mc:Choice xmlns:v="urn:schemas-microsoft-com:vml" Requires="v">
                  <p:oleObj spid="_x0000_s2288" name="Equation" r:id="rId7" imgW="2374560" imgH="279360" progId="Equation.DSMT4">
                    <p:embed/>
                  </p:oleObj>
                </mc:Choice>
                <mc:Fallback>
                  <p:oleObj name="Equation" r:id="rId7" imgW="2374560" imgH="279360" progId="Equation.DSMT4">
                    <p:embed/>
                    <p:pic>
                      <p:nvPicPr>
                        <p:cNvPr id="0" name="Object 5"/>
                        <p:cNvPicPr>
                          <a:picLocks noChangeAspect="1" noChangeArrowheads="1"/>
                        </p:cNvPicPr>
                        <p:nvPr/>
                      </p:nvPicPr>
                      <p:blipFill>
                        <a:blip r:embed="rId8"/>
                        <a:srcRect/>
                        <a:stretch>
                          <a:fillRect/>
                        </a:stretch>
                      </p:blipFill>
                      <p:spPr bwMode="auto">
                        <a:xfrm>
                          <a:off x="1066800" y="5105400"/>
                          <a:ext cx="7588250" cy="782637"/>
                        </a:xfrm>
                        <a:prstGeom prst="rect">
                          <a:avLst/>
                        </a:prstGeom>
                        <a:noFill/>
                      </p:spPr>
                    </p:pic>
                  </p:oleObj>
                </mc:Fallback>
              </mc:AlternateContent>
            </a:graphicData>
          </a:graphic>
        </p:graphicFrame>
      </p:grpSp>
    </p:spTree>
    <p:extLst>
      <p:ext uri="{BB962C8B-B14F-4D97-AF65-F5344CB8AC3E}">
        <p14:creationId xmlns:p14="http://schemas.microsoft.com/office/powerpoint/2010/main" val="118015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990600"/>
            <a:ext cx="8229600" cy="57340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Issues in Estimating Cost Functions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Cost-function studies should address 5 key questions (See Duncombe/Nguyen-Hoang/Yinger in AEFP Handbook).</a:t>
            </a:r>
          </a:p>
          <a:p>
            <a:pPr marL="365760" indent="-283464" fontAlgn="auto">
              <a:spcBef>
                <a:spcPts val="0"/>
              </a:spcBef>
              <a:spcAft>
                <a:spcPts val="0"/>
              </a:spcAft>
              <a:buFont typeface="Wingdings 2"/>
              <a:buChar char=""/>
              <a:defRPr/>
            </a:pPr>
            <a:endParaRPr lang="en-US" dirty="0"/>
          </a:p>
          <a:p>
            <a:pPr marL="640398" lvl="1" indent="-283464" fontAlgn="auto">
              <a:spcAft>
                <a:spcPts val="0"/>
              </a:spcAft>
              <a:buFont typeface="Wingdings 2"/>
              <a:buChar char=""/>
              <a:defRPr/>
            </a:pPr>
            <a:r>
              <a:rPr lang="en-US" dirty="0"/>
              <a:t>What is the output?</a:t>
            </a:r>
          </a:p>
          <a:p>
            <a:pPr marL="640398" lvl="1" indent="-283464" fontAlgn="auto">
              <a:spcAft>
                <a:spcPts val="0"/>
              </a:spcAft>
              <a:buFont typeface="Wingdings 2"/>
              <a:buChar char=""/>
              <a:defRPr/>
            </a:pPr>
            <a:r>
              <a:rPr lang="en-US" dirty="0"/>
              <a:t>What is the best way to account for inefficiency?</a:t>
            </a:r>
          </a:p>
          <a:p>
            <a:pPr marL="640398" lvl="1" indent="-283464" fontAlgn="auto">
              <a:spcAft>
                <a:spcPts val="0"/>
              </a:spcAft>
              <a:buFont typeface="Wingdings 2"/>
              <a:buChar char=""/>
              <a:defRPr/>
            </a:pPr>
            <a:r>
              <a:rPr lang="en-US" dirty="0"/>
              <a:t>What student traits should be included?</a:t>
            </a:r>
          </a:p>
          <a:p>
            <a:pPr marL="640398" lvl="1" indent="-283464" fontAlgn="auto">
              <a:spcAft>
                <a:spcPts val="0"/>
              </a:spcAft>
              <a:buFont typeface="Wingdings 2"/>
              <a:buChar char=""/>
              <a:defRPr/>
            </a:pPr>
            <a:r>
              <a:rPr lang="en-US" dirty="0"/>
              <a:t>How should the endogeneity of output and wages be handled?</a:t>
            </a:r>
          </a:p>
          <a:p>
            <a:pPr marL="640398" lvl="1" indent="-283464" fontAlgn="auto">
              <a:spcAft>
                <a:spcPts val="0"/>
              </a:spcAft>
              <a:buFont typeface="Wingdings 2"/>
              <a:buChar char=""/>
              <a:defRPr/>
            </a:pPr>
            <a:r>
              <a:rPr lang="en-US" dirty="0"/>
              <a:t>What is the best functional form?</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434980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97902" y="990600"/>
            <a:ext cx="8229600" cy="5086350"/>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6"/>
                </a:solidFill>
              </a:rPr>
              <a:t>Picking the Output </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Public services are often complex and output measures (</a:t>
            </a:r>
            <a:r>
              <a:rPr lang="en-US" i="1" dirty="0">
                <a:latin typeface="Times New Roman" panose="02020603050405020304" pitchFamily="18" charset="0"/>
                <a:cs typeface="Times New Roman" panose="02020603050405020304" pitchFamily="18" charset="0"/>
              </a:rPr>
              <a:t>S</a:t>
            </a:r>
            <a:r>
              <a:rPr lang="en-US" dirty="0"/>
              <a:t>) are often difficult to find.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Some studies use determinants of voter demand for the output, such income, instead of measuring output directly.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Starting with </a:t>
            </a:r>
            <a:r>
              <a:rPr lang="en-US" dirty="0" err="1"/>
              <a:t>Downes</a:t>
            </a:r>
            <a:r>
              <a:rPr lang="en-US" dirty="0"/>
              <a:t> and Pogue (</a:t>
            </a:r>
            <a:r>
              <a:rPr lang="en-US" i="1" dirty="0"/>
              <a:t>NTJ</a:t>
            </a:r>
            <a:r>
              <a:rPr lang="en-US" dirty="0"/>
              <a:t> 1994) education cost function studies now use output measures.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465996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1066800"/>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Picking the Output, 2 </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So what are good output measures?</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Fire:  Probability of fire and loss from a fire.</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Education:  Test scores (what grade? what test?), graduation rate (based on what cohort?), ….</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Assessment: COD</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511592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947821"/>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Accounting for Efficiency</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is defined as </a:t>
            </a:r>
            <a:r>
              <a:rPr lang="en-US" b="1" dirty="0">
                <a:solidFill>
                  <a:schemeClr val="accent4"/>
                </a:solidFill>
              </a:rPr>
              <a:t>minimum possible spending </a:t>
            </a:r>
            <a:r>
              <a:rPr lang="en-US" dirty="0"/>
              <a:t>or spending using best practices.</a:t>
            </a:r>
          </a:p>
          <a:p>
            <a:pPr marL="365760" indent="-283464" fontAlgn="auto">
              <a:lnSpc>
                <a:spcPct val="6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We only observe </a:t>
            </a:r>
            <a:r>
              <a:rPr lang="en-US" b="1" dirty="0">
                <a:solidFill>
                  <a:schemeClr val="accent4"/>
                </a:solidFill>
              </a:rPr>
              <a:t>actual spending</a:t>
            </a:r>
            <a:r>
              <a:rPr lang="en-US" dirty="0"/>
              <a:t>, which also reflects deviations from best practices = deviations from efficiency (</a:t>
            </a:r>
            <a:r>
              <a:rPr lang="en-US" i="1" dirty="0">
                <a:latin typeface="Times New Roman" pitchFamily="18" charset="0"/>
                <a:cs typeface="Times New Roman" pitchFamily="18" charset="0"/>
              </a:rPr>
              <a:t>e = </a:t>
            </a:r>
            <a:r>
              <a:rPr lang="en-US" dirty="0">
                <a:latin typeface="Times New Roman" pitchFamily="18" charset="0"/>
                <a:cs typeface="Times New Roman" pitchFamily="18" charset="0"/>
              </a:rPr>
              <a:t>1</a:t>
            </a:r>
            <a:r>
              <a:rPr lang="en-US" dirty="0"/>
              <a:t>).</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Thus, a more accurate formulation is</a:t>
            </a:r>
          </a:p>
          <a:p>
            <a:pPr marL="365760" indent="-283464" fontAlgn="auto">
              <a:spcAft>
                <a:spcPts val="0"/>
              </a:spcAft>
              <a:buFont typeface="Wingdings 2"/>
              <a:buChar char=""/>
              <a:defRPr/>
            </a:pPr>
            <a:endParaRPr lang="en-US" dirty="0"/>
          </a:p>
        </p:txBody>
      </p:sp>
      <p:graphicFrame>
        <p:nvGraphicFramePr>
          <p:cNvPr id="3"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538570903"/>
              </p:ext>
            </p:extLst>
          </p:nvPr>
        </p:nvGraphicFramePr>
        <p:xfrm>
          <a:off x="3013074" y="5562600"/>
          <a:ext cx="3265099" cy="927100"/>
        </p:xfrm>
        <a:graphic>
          <a:graphicData uri="http://schemas.openxmlformats.org/presentationml/2006/ole">
            <mc:AlternateContent xmlns:mc="http://schemas.openxmlformats.org/markup-compatibility/2006">
              <mc:Choice xmlns:v="urn:schemas-microsoft-com:vml" Requires="v">
                <p:oleObj spid="_x0000_s4175" name="Equation" r:id="rId3" imgW="1054080" imgH="419040" progId="Equation.DSMT4">
                  <p:embed/>
                </p:oleObj>
              </mc:Choice>
              <mc:Fallback>
                <p:oleObj name="Equation" r:id="rId3" imgW="1054080" imgH="419040" progId="Equation.DSMT4">
                  <p:embed/>
                  <p:pic>
                    <p:nvPicPr>
                      <p:cNvPr id="0" name="Object 1"/>
                      <p:cNvPicPr>
                        <a:picLocks noChangeAspect="1" noChangeArrowheads="1"/>
                      </p:cNvPicPr>
                      <p:nvPr/>
                    </p:nvPicPr>
                    <p:blipFill>
                      <a:blip r:embed="rId4"/>
                      <a:srcRect/>
                      <a:stretch>
                        <a:fillRect/>
                      </a:stretch>
                    </p:blipFill>
                    <p:spPr bwMode="auto">
                      <a:xfrm>
                        <a:off x="3013074" y="5562600"/>
                        <a:ext cx="3265099" cy="927100"/>
                      </a:xfrm>
                      <a:prstGeom prst="rect">
                        <a:avLst/>
                      </a:prstGeom>
                      <a:noFill/>
                    </p:spPr>
                  </p:pic>
                </p:oleObj>
              </mc:Fallback>
            </mc:AlternateContent>
          </a:graphicData>
        </a:graphic>
      </p:graphicFrame>
    </p:spTree>
    <p:extLst>
      <p:ext uri="{BB962C8B-B14F-4D97-AF65-F5344CB8AC3E}">
        <p14:creationId xmlns:p14="http://schemas.microsoft.com/office/powerpoint/2010/main" val="1194335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971551"/>
            <a:ext cx="8229600" cy="5886449"/>
          </a:xfrm>
        </p:spPr>
        <p:txBody>
          <a:bodyPr>
            <a:normAutofit fontScale="92500" lnSpcReduction="20000"/>
          </a:bodyPr>
          <a:lstStyle/>
          <a:p>
            <a:pPr marL="365760" indent="-283464" algn="ctr" fontAlgn="auto">
              <a:spcAft>
                <a:spcPts val="0"/>
              </a:spcAft>
              <a:buFont typeface="Wingdings" pitchFamily="2" charset="2"/>
              <a:buNone/>
              <a:defRPr/>
            </a:pPr>
            <a:r>
              <a:rPr lang="en-US" b="1" dirty="0">
                <a:solidFill>
                  <a:schemeClr val="accent6"/>
                </a:solidFill>
              </a:rPr>
              <a:t>Accounting for Efficiency,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Some perspective: </a:t>
            </a:r>
          </a:p>
          <a:p>
            <a:pPr marL="640398" lvl="1" indent="-283464" fontAlgn="auto">
              <a:spcAft>
                <a:spcPts val="0"/>
              </a:spcAft>
              <a:buFont typeface="Wingdings 2"/>
              <a:buChar char=""/>
              <a:defRPr/>
            </a:pPr>
            <a:r>
              <a:rPr lang="en-US" b="1" i="1" dirty="0">
                <a:solidFill>
                  <a:schemeClr val="accent4"/>
                </a:solidFill>
                <a:latin typeface="Times New Roman" pitchFamily="18" charset="0"/>
                <a:cs typeface="Times New Roman" pitchFamily="18" charset="0"/>
              </a:rPr>
              <a:t>e</a:t>
            </a:r>
            <a:r>
              <a:rPr lang="en-US" b="1" dirty="0">
                <a:solidFill>
                  <a:schemeClr val="accent4"/>
                </a:solidFill>
              </a:rPr>
              <a:t> depends on </a:t>
            </a:r>
            <a:r>
              <a:rPr lang="en-US" b="1" i="1" dirty="0">
                <a:solidFill>
                  <a:schemeClr val="accent4"/>
                </a:solidFill>
                <a:latin typeface="Times New Roman" pitchFamily="18" charset="0"/>
                <a:cs typeface="Times New Roman" pitchFamily="18" charset="0"/>
              </a:rPr>
              <a:t>S </a:t>
            </a:r>
            <a:r>
              <a:rPr lang="en-US" b="1" dirty="0">
                <a:solidFill>
                  <a:schemeClr val="accent4"/>
                </a:solidFill>
              </a:rPr>
              <a:t>.</a:t>
            </a:r>
          </a:p>
          <a:p>
            <a:pPr marL="640398" lvl="1" indent="-283464" fontAlgn="auto">
              <a:spcAft>
                <a:spcPts val="0"/>
              </a:spcAft>
              <a:buFont typeface="Wingdings 2"/>
              <a:buChar char=""/>
              <a:defRPr/>
            </a:pPr>
            <a:r>
              <a:rPr lang="en-US" b="1" dirty="0">
                <a:solidFill>
                  <a:schemeClr val="accent4"/>
                </a:solidFill>
              </a:rPr>
              <a:t>There is no such thing as efficiency in general—only in efficiency in producing a specified </a:t>
            </a:r>
            <a:r>
              <a:rPr lang="en-US" b="1" i="1" dirty="0">
                <a:solidFill>
                  <a:schemeClr val="accent4"/>
                </a:solidFill>
                <a:latin typeface="Times New Roman" pitchFamily="18" charset="0"/>
                <a:cs typeface="Times New Roman" pitchFamily="18" charset="0"/>
              </a:rPr>
              <a:t>S .</a:t>
            </a:r>
          </a:p>
          <a:p>
            <a:pPr marL="640398" lvl="1" indent="-283464" fontAlgn="auto">
              <a:spcAft>
                <a:spcPts val="0"/>
              </a:spcAft>
              <a:buFont typeface="Wingdings 2"/>
              <a:buChar char=""/>
              <a:defRPr/>
            </a:pPr>
            <a:endParaRPr lang="en-US" b="1" i="1" dirty="0">
              <a:solidFill>
                <a:schemeClr val="accent4"/>
              </a:solidFill>
              <a:latin typeface="Times New Roman" pitchFamily="18" charset="0"/>
              <a:cs typeface="Times New Roman" pitchFamily="18" charset="0"/>
            </a:endParaRPr>
          </a:p>
          <a:p>
            <a:pPr marL="365760" indent="-283464" fontAlgn="auto">
              <a:spcAft>
                <a:spcPts val="0"/>
              </a:spcAft>
              <a:buFont typeface="Wingdings 2"/>
              <a:buChar char=""/>
              <a:defRPr/>
            </a:pPr>
            <a:r>
              <a:rPr lang="en-US" dirty="0"/>
              <a:t>If </a:t>
            </a:r>
            <a:r>
              <a:rPr lang="en-US" i="1" dirty="0">
                <a:latin typeface="Times New Roman" pitchFamily="18" charset="0"/>
                <a:cs typeface="Times New Roman" pitchFamily="18" charset="0"/>
              </a:rPr>
              <a:t>S</a:t>
            </a:r>
            <a:r>
              <a:rPr lang="en-US" b="1" i="1" dirty="0">
                <a:solidFill>
                  <a:schemeClr val="accent4"/>
                </a:solidFill>
                <a:latin typeface="Times New Roman" pitchFamily="18" charset="0"/>
                <a:cs typeface="Times New Roman" pitchFamily="18" charset="0"/>
              </a:rPr>
              <a:t> </a:t>
            </a:r>
            <a:r>
              <a:rPr lang="en-US" dirty="0"/>
              <a:t>is defined as math and English scores, a school district that provides extensive science, social studies, art, and music may be judged to be efficient. </a:t>
            </a:r>
          </a:p>
          <a:p>
            <a:pPr marL="365760" indent="-283464" fontAlgn="auto">
              <a:spcAft>
                <a:spcPts val="0"/>
              </a:spcAft>
              <a:buFont typeface="Wingdings 2"/>
              <a:buChar char=""/>
              <a:defRPr/>
            </a:pPr>
            <a:endParaRPr lang="en-US" dirty="0">
              <a:latin typeface="Times New Roman" pitchFamily="18" charset="0"/>
              <a:cs typeface="Times New Roman" pitchFamily="18" charset="0"/>
            </a:endParaRPr>
          </a:p>
          <a:p>
            <a:pPr marL="365760" indent="-283464" fontAlgn="auto">
              <a:spcAft>
                <a:spcPts val="0"/>
              </a:spcAft>
              <a:buFont typeface="Wingdings 2"/>
              <a:buChar char=""/>
              <a:defRPr/>
            </a:pPr>
            <a:r>
              <a:rPr lang="en-US" dirty="0"/>
              <a:t>If </a:t>
            </a:r>
            <a:r>
              <a:rPr lang="en-US" i="1" dirty="0">
                <a:latin typeface="Times New Roman" pitchFamily="18" charset="0"/>
                <a:cs typeface="Times New Roman" pitchFamily="18" charset="0"/>
              </a:rPr>
              <a:t>S</a:t>
            </a:r>
            <a:r>
              <a:rPr lang="en-US" b="1" i="1" dirty="0">
                <a:solidFill>
                  <a:schemeClr val="accent4"/>
                </a:solidFill>
                <a:latin typeface="Times New Roman" pitchFamily="18" charset="0"/>
                <a:cs typeface="Times New Roman" pitchFamily="18" charset="0"/>
              </a:rPr>
              <a:t> </a:t>
            </a:r>
            <a:r>
              <a:rPr lang="en-US" dirty="0"/>
              <a:t>is defined as music contest victories, school districts with great math and English scores may be judged inefficient.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A wasteful district may be judged inefficient in everything, but waste is only a subset of inefficiency.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281036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1033400"/>
            <a:ext cx="8229600" cy="5505449"/>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6"/>
                </a:solidFill>
              </a:rPr>
              <a:t>Accounting for Efficiency,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The problem: </a:t>
            </a:r>
          </a:p>
          <a:p>
            <a:pPr marL="640398" lvl="1" indent="-283464" fontAlgn="auto">
              <a:spcAft>
                <a:spcPts val="0"/>
              </a:spcAft>
              <a:buFont typeface="Wingdings 2"/>
              <a:buChar char=""/>
              <a:defRPr/>
            </a:pPr>
            <a:r>
              <a:rPr lang="en-US" b="1" i="1" dirty="0">
                <a:solidFill>
                  <a:schemeClr val="accent4"/>
                </a:solidFill>
                <a:latin typeface="Times New Roman" pitchFamily="18" charset="0"/>
                <a:cs typeface="Times New Roman" pitchFamily="18" charset="0"/>
              </a:rPr>
              <a:t>e</a:t>
            </a:r>
            <a:r>
              <a:rPr lang="en-US" b="1" dirty="0">
                <a:solidFill>
                  <a:schemeClr val="accent4"/>
                </a:solidFill>
              </a:rPr>
              <a:t> cannot be directly observed</a:t>
            </a:r>
            <a:r>
              <a:rPr lang="en-US" dirty="0"/>
              <a:t>.</a:t>
            </a:r>
          </a:p>
          <a:p>
            <a:pPr marL="640398" lvl="1" indent="-283464" fontAlgn="auto">
              <a:lnSpc>
                <a:spcPct val="50000"/>
              </a:lnSpc>
              <a:spcBef>
                <a:spcPts val="0"/>
              </a:spcBef>
              <a:spcAft>
                <a:spcPts val="0"/>
              </a:spcAft>
              <a:buFont typeface="Wingdings 2"/>
              <a:buChar char=""/>
              <a:defRPr/>
            </a:pPr>
            <a:endParaRPr lang="en-US" dirty="0"/>
          </a:p>
          <a:p>
            <a:pPr marL="365760" indent="-283464" fontAlgn="auto">
              <a:spcAft>
                <a:spcPts val="0"/>
              </a:spcAft>
              <a:buFont typeface="Wingdings 2"/>
              <a:buChar char=""/>
              <a:defRPr/>
            </a:pPr>
            <a:r>
              <a:rPr lang="en-US" dirty="0"/>
              <a:t>Several methods are available.</a:t>
            </a:r>
          </a:p>
          <a:p>
            <a:pPr marL="640398" lvl="1" indent="-283464" fontAlgn="auto">
              <a:spcAft>
                <a:spcPts val="0"/>
              </a:spcAft>
              <a:buFont typeface="Wingdings 2"/>
              <a:buChar char=""/>
              <a:defRPr/>
            </a:pPr>
            <a:r>
              <a:rPr lang="en-US" dirty="0"/>
              <a:t>Include variables that determine </a:t>
            </a:r>
            <a:r>
              <a:rPr lang="en-US" i="1" dirty="0">
                <a:latin typeface="Times New Roman" pitchFamily="18" charset="0"/>
                <a:cs typeface="Times New Roman" pitchFamily="18" charset="0"/>
              </a:rPr>
              <a:t>e </a:t>
            </a:r>
            <a:r>
              <a:rPr lang="en-US" dirty="0"/>
              <a:t>(examples below). </a:t>
            </a:r>
            <a:endParaRPr lang="en-US" i="1" dirty="0">
              <a:latin typeface="Times New Roman" pitchFamily="18" charset="0"/>
              <a:cs typeface="Times New Roman" pitchFamily="18" charset="0"/>
            </a:endParaRPr>
          </a:p>
          <a:p>
            <a:pPr marL="640398" lvl="1" indent="-283464" fontAlgn="auto">
              <a:spcAft>
                <a:spcPts val="0"/>
              </a:spcAft>
              <a:buFont typeface="Wingdings 2"/>
              <a:buChar char=""/>
              <a:defRPr/>
            </a:pPr>
            <a:r>
              <a:rPr lang="en-US" dirty="0"/>
              <a:t>Use data envelopment analysis (e.g. D/Y, </a:t>
            </a:r>
            <a:r>
              <a:rPr lang="en-US" i="1" dirty="0"/>
              <a:t>NTJ</a:t>
            </a:r>
            <a:r>
              <a:rPr lang="en-US" dirty="0"/>
              <a:t>, June 1998). </a:t>
            </a:r>
          </a:p>
          <a:p>
            <a:pPr marL="640398" lvl="1" indent="-283464" fontAlgn="auto">
              <a:spcAft>
                <a:spcPts val="0"/>
              </a:spcAft>
              <a:buFont typeface="Wingdings 2"/>
              <a:buChar char=""/>
              <a:defRPr/>
            </a:pPr>
            <a:r>
              <a:rPr lang="en-US" dirty="0"/>
              <a:t>Use stochastic frontiers analysis (e.g. </a:t>
            </a:r>
            <a:r>
              <a:rPr lang="en-US" dirty="0" err="1"/>
              <a:t>Gronberg</a:t>
            </a:r>
            <a:r>
              <a:rPr lang="en-US" dirty="0"/>
              <a:t>, Janson, and Taylor, </a:t>
            </a:r>
            <a:r>
              <a:rPr lang="en-US" i="1" dirty="0"/>
              <a:t>PJE</a:t>
            </a:r>
            <a:r>
              <a:rPr lang="en-US" dirty="0"/>
              <a:t>, 2011).</a:t>
            </a:r>
          </a:p>
          <a:p>
            <a:pPr marL="640398" lvl="1" indent="-283464" fontAlgn="auto">
              <a:spcAft>
                <a:spcPts val="0"/>
              </a:spcAft>
              <a:buFont typeface="Wingdings 2"/>
              <a:buChar char=""/>
              <a:defRPr/>
            </a:pPr>
            <a:r>
              <a:rPr lang="en-US" dirty="0"/>
              <a:t>Use district fixed effects (Downes and Pogue, </a:t>
            </a:r>
            <a:r>
              <a:rPr lang="en-US" i="1" dirty="0"/>
              <a:t>NTJ</a:t>
            </a:r>
            <a:r>
              <a:rPr lang="en-US" dirty="0"/>
              <a:t> 1994).</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286558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1219200"/>
            <a:ext cx="81534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Class Outline</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and Production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 Bradford/Malt/Oates Framework</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Issues in Estimating Cost Functions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222367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1912" y="1001316"/>
            <a:ext cx="8229600" cy="55054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Accounting for Efficiency, 4</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Key Assumptions:</a:t>
            </a:r>
          </a:p>
          <a:p>
            <a:pPr marL="640398" lvl="1" indent="-283464" fontAlgn="auto">
              <a:spcAft>
                <a:spcPts val="0"/>
              </a:spcAft>
              <a:buFont typeface="Wingdings 2"/>
              <a:buChar char=""/>
              <a:defRPr/>
            </a:pPr>
            <a:r>
              <a:rPr lang="en-US" dirty="0"/>
              <a:t>1</a:t>
            </a:r>
            <a:r>
              <a:rPr lang="en-US" baseline="30000" dirty="0"/>
              <a:t>st</a:t>
            </a:r>
            <a:r>
              <a:rPr lang="en-US" dirty="0"/>
              <a:t> Approach: Can identify variables that influence </a:t>
            </a:r>
            <a:r>
              <a:rPr lang="en-US" i="1" dirty="0">
                <a:latin typeface="Times New Roman" pitchFamily="18" charset="0"/>
                <a:cs typeface="Times New Roman" pitchFamily="18" charset="0"/>
              </a:rPr>
              <a:t>e</a:t>
            </a:r>
            <a:r>
              <a:rPr lang="en-US" dirty="0"/>
              <a:t>. </a:t>
            </a:r>
            <a:endParaRPr lang="en-US" i="1" dirty="0">
              <a:latin typeface="Times New Roman" pitchFamily="18" charset="0"/>
              <a:cs typeface="Times New Roman" pitchFamily="18" charset="0"/>
            </a:endParaRPr>
          </a:p>
          <a:p>
            <a:pPr marL="640398" lvl="1" indent="-283464" fontAlgn="auto">
              <a:spcAft>
                <a:spcPts val="0"/>
              </a:spcAft>
              <a:buFont typeface="Wingdings 2"/>
              <a:buChar char=""/>
              <a:defRPr/>
            </a:pPr>
            <a:r>
              <a:rPr lang="en-US" dirty="0"/>
              <a:t>2</a:t>
            </a:r>
            <a:r>
              <a:rPr lang="en-US" baseline="30000" dirty="0"/>
              <a:t>nd</a:t>
            </a:r>
            <a:r>
              <a:rPr lang="en-US" dirty="0"/>
              <a:t> Approach: The functional form restrictions in DEA are correct.</a:t>
            </a:r>
          </a:p>
          <a:p>
            <a:pPr marL="640398" lvl="1" indent="-283464" fontAlgn="auto">
              <a:spcAft>
                <a:spcPts val="0"/>
              </a:spcAft>
              <a:buFont typeface="Wingdings 2"/>
              <a:buChar char=""/>
              <a:defRPr/>
            </a:pPr>
            <a:r>
              <a:rPr lang="en-US" dirty="0"/>
              <a:t>3</a:t>
            </a:r>
            <a:r>
              <a:rPr lang="en-US" baseline="30000" dirty="0"/>
              <a:t>rd</a:t>
            </a:r>
            <a:r>
              <a:rPr lang="en-US" dirty="0"/>
              <a:t> Approach: </a:t>
            </a:r>
            <a:r>
              <a:rPr lang="en-US" i="1" dirty="0">
                <a:latin typeface="Times New Roman" panose="02020603050405020304" pitchFamily="18" charset="0"/>
                <a:cs typeface="Times New Roman" panose="02020603050405020304" pitchFamily="18" charset="0"/>
              </a:rPr>
              <a:t>e</a:t>
            </a:r>
            <a:r>
              <a:rPr lang="en-US" dirty="0"/>
              <a:t> is not correlated with observable factors in the cost regression.</a:t>
            </a:r>
          </a:p>
          <a:p>
            <a:pPr marL="640398" lvl="1" indent="-283464" fontAlgn="auto">
              <a:spcAft>
                <a:spcPts val="0"/>
              </a:spcAft>
              <a:buFont typeface="Wingdings 2"/>
              <a:buChar char=""/>
              <a:defRPr/>
            </a:pPr>
            <a:r>
              <a:rPr lang="en-US" dirty="0"/>
              <a:t>4</a:t>
            </a:r>
            <a:r>
              <a:rPr lang="en-US" baseline="30000" dirty="0"/>
              <a:t>th</a:t>
            </a:r>
            <a:r>
              <a:rPr lang="en-US" dirty="0"/>
              <a:t> Approach: Ignores efficiency factors that vary over time.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003579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85870" y="914400"/>
            <a:ext cx="8229600" cy="57340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Student Traits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Many student traits might affect costs, including:</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Coming from a family below the poverty line, </a:t>
            </a:r>
          </a:p>
          <a:p>
            <a:pPr marL="640398" lvl="1" indent="-283464" fontAlgn="auto">
              <a:spcAft>
                <a:spcPts val="0"/>
              </a:spcAft>
              <a:buFont typeface="Wingdings 2"/>
              <a:buChar char=""/>
              <a:defRPr/>
            </a:pPr>
            <a:r>
              <a:rPr lang="en-US" dirty="0"/>
              <a:t>Speaking English as a second language, </a:t>
            </a:r>
          </a:p>
          <a:p>
            <a:pPr marL="640398" lvl="1" indent="-283464" fontAlgn="auto">
              <a:spcAft>
                <a:spcPts val="0"/>
              </a:spcAft>
              <a:buFont typeface="Wingdings 2"/>
              <a:buChar char=""/>
              <a:defRPr/>
            </a:pPr>
            <a:r>
              <a:rPr lang="en-US" dirty="0"/>
              <a:t>Being an immigrant,</a:t>
            </a:r>
          </a:p>
          <a:p>
            <a:pPr marL="640398" lvl="1" indent="-283464" fontAlgn="auto">
              <a:spcAft>
                <a:spcPts val="0"/>
              </a:spcAft>
              <a:buFont typeface="Wingdings 2"/>
              <a:buChar char=""/>
              <a:defRPr/>
            </a:pPr>
            <a:r>
              <a:rPr lang="en-US" dirty="0"/>
              <a:t>Having special needs.</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Enrollment also matters; most studies find a U-shaped link between enrollment and costs.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511339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1066800"/>
            <a:ext cx="8229600" cy="58864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Cost Indexes and Pupil Weights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 some applications, it is helpful to have a cost index for each district.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Cost indexes are equivalent (exactly in some cases) to pupil weights plus a teacher-cost adjustment.</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See Duncombe and Yinger. 2005. “How Much More Does a Disadvantaged Student Cost?” </a:t>
            </a:r>
            <a:r>
              <a:rPr lang="en-US" i="1" dirty="0"/>
              <a:t>Economics of Education Review </a:t>
            </a:r>
            <a:r>
              <a:rPr lang="en-US" dirty="0"/>
              <a:t>(October).</a:t>
            </a:r>
          </a:p>
        </p:txBody>
      </p:sp>
    </p:spTree>
    <p:extLst>
      <p:ext uri="{BB962C8B-B14F-4D97-AF65-F5344CB8AC3E}">
        <p14:creationId xmlns:p14="http://schemas.microsoft.com/office/powerpoint/2010/main" val="3042686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914400"/>
            <a:ext cx="8229600" cy="57340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Functional Form</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Most Studies Use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But a few studies use trans-log or some other more general method; these methods require larger sample sizes than are generally available.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graphicFrame>
        <p:nvGraphicFramePr>
          <p:cNvPr id="3" name="Equations" descr="Please contact Professor Yinger for details regarding figures and graphs."/>
          <p:cNvGraphicFramePr>
            <a:graphicFrameLocks noChangeAspect="1"/>
          </p:cNvGraphicFramePr>
          <p:nvPr>
            <p:extLst>
              <p:ext uri="{D42A27DB-BD31-4B8C-83A1-F6EECF244321}">
                <p14:modId xmlns:p14="http://schemas.microsoft.com/office/powerpoint/2010/main" val="3398591714"/>
              </p:ext>
            </p:extLst>
          </p:nvPr>
        </p:nvGraphicFramePr>
        <p:xfrm>
          <a:off x="987425" y="2343150"/>
          <a:ext cx="8123238" cy="1543050"/>
        </p:xfrm>
        <a:graphic>
          <a:graphicData uri="http://schemas.openxmlformats.org/presentationml/2006/ole">
            <mc:AlternateContent xmlns:mc="http://schemas.openxmlformats.org/markup-compatibility/2006">
              <mc:Choice xmlns:v="urn:schemas-microsoft-com:vml" Requires="v">
                <p:oleObj spid="_x0000_s3153" name="Equation" r:id="rId3" imgW="3492360" imgH="761760" progId="Equation.DSMT4">
                  <p:embed/>
                </p:oleObj>
              </mc:Choice>
              <mc:Fallback>
                <p:oleObj name="Equation" r:id="rId3" imgW="3492360" imgH="761760" progId="Equation.DSMT4">
                  <p:embed/>
                  <p:pic>
                    <p:nvPicPr>
                      <p:cNvPr id="0" name="Object 1"/>
                      <p:cNvPicPr>
                        <a:picLocks noChangeAspect="1" noChangeArrowheads="1"/>
                      </p:cNvPicPr>
                      <p:nvPr/>
                    </p:nvPicPr>
                    <p:blipFill>
                      <a:blip r:embed="rId4"/>
                      <a:srcRect/>
                      <a:stretch>
                        <a:fillRect/>
                      </a:stretch>
                    </p:blipFill>
                    <p:spPr bwMode="auto">
                      <a:xfrm>
                        <a:off x="987425" y="2343150"/>
                        <a:ext cx="8123238" cy="1543050"/>
                      </a:xfrm>
                      <a:prstGeom prst="rect">
                        <a:avLst/>
                      </a:prstGeom>
                      <a:noFill/>
                    </p:spPr>
                  </p:pic>
                </p:oleObj>
              </mc:Fallback>
            </mc:AlternateContent>
          </a:graphicData>
        </a:graphic>
      </p:graphicFrame>
    </p:spTree>
    <p:extLst>
      <p:ext uri="{BB962C8B-B14F-4D97-AF65-F5344CB8AC3E}">
        <p14:creationId xmlns:p14="http://schemas.microsoft.com/office/powerpoint/2010/main" val="2232847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933" y="1219200"/>
            <a:ext cx="82296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Endogeneity</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Performance is endogenous because it is a product of the same set of decisions (and unobserved district traits) as is spending.</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Teacher wages are endogenous because they may reflect unobserved district traits that affect both bargaining and spending.</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232290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742950"/>
            <a:ext cx="8229600" cy="5962650"/>
          </a:xfrm>
        </p:spPr>
        <p:txBody>
          <a:bodyPr>
            <a:normAutofit fontScale="85000" lnSpcReduction="20000"/>
          </a:bodyPr>
          <a:lstStyle/>
          <a:p>
            <a:pPr marL="365760" indent="-283464" algn="ctr" fontAlgn="auto">
              <a:spcAft>
                <a:spcPts val="0"/>
              </a:spcAft>
              <a:buFont typeface="Wingdings" pitchFamily="2" charset="2"/>
              <a:buNone/>
              <a:defRPr/>
            </a:pPr>
            <a:r>
              <a:rPr lang="en-US" b="1" dirty="0">
                <a:solidFill>
                  <a:schemeClr val="accent6"/>
                </a:solidFill>
              </a:rPr>
              <a:t>Endogeneity,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Instruments for performance are difficult to come by.</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Bill Duncombe and I draw on the “copy-cat” or “yardstick” theory, which is that districts are influenced by the decisions of similar districts.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Our instruments are exogenous characteristics of comparison districts.</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We do not use choices by comparison districts because the copy-cat theory says causation runs in both directions!</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We do not use traits of neighboring districts, because these traits might reflect household sorting across districts in response to performance.</a:t>
            </a:r>
          </a:p>
          <a:p>
            <a:pPr marL="640398" lvl="1"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Some other scholars use the number of districts or the presence of private schools as indicators of competition.</a:t>
            </a:r>
          </a:p>
        </p:txBody>
      </p:sp>
    </p:spTree>
    <p:extLst>
      <p:ext uri="{BB962C8B-B14F-4D97-AF65-F5344CB8AC3E}">
        <p14:creationId xmlns:p14="http://schemas.microsoft.com/office/powerpoint/2010/main" val="2276339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742950"/>
            <a:ext cx="8229600" cy="5962650"/>
          </a:xfrm>
        </p:spPr>
        <p:txBody>
          <a:bodyPr>
            <a:normAutofit fontScale="92500" lnSpcReduction="20000"/>
          </a:bodyPr>
          <a:lstStyle/>
          <a:p>
            <a:pPr marL="365760" indent="-283464" algn="ctr" fontAlgn="auto">
              <a:spcAft>
                <a:spcPts val="0"/>
              </a:spcAft>
              <a:buFont typeface="Wingdings" pitchFamily="2" charset="2"/>
              <a:buNone/>
              <a:defRPr/>
            </a:pPr>
            <a:r>
              <a:rPr lang="en-US" b="1" dirty="0">
                <a:solidFill>
                  <a:schemeClr val="accent6"/>
                </a:solidFill>
              </a:rPr>
              <a:t>Endogeneity, 3</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Instruments for wages are not so difficult to find.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First, make the wage variable comparable across districts by controlling for teacher experience.</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Use starting wages or wages at a certain level of experience.</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Then use some measure of private sector wages as a control.</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Private sector wages in a particular sector or occupation roughly comparable to teaching.</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Metropolitan  area population, which clearly affects wages.</a:t>
            </a:r>
          </a:p>
        </p:txBody>
      </p:sp>
    </p:spTree>
    <p:extLst>
      <p:ext uri="{BB962C8B-B14F-4D97-AF65-F5344CB8AC3E}">
        <p14:creationId xmlns:p14="http://schemas.microsoft.com/office/powerpoint/2010/main" val="1386054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701675" y="1276351"/>
            <a:ext cx="8229600" cy="55816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Example: D/Y, </a:t>
            </a:r>
            <a:r>
              <a:rPr lang="en-US" b="1" i="1" dirty="0">
                <a:solidFill>
                  <a:schemeClr val="accent6"/>
                </a:solidFill>
              </a:rPr>
              <a:t>ITPF</a:t>
            </a:r>
            <a:r>
              <a:rPr lang="en-US" b="1" dirty="0">
                <a:solidFill>
                  <a:schemeClr val="accent6"/>
                </a:solidFill>
              </a:rPr>
              <a:t> 2011</a:t>
            </a:r>
          </a:p>
          <a:p>
            <a:pPr marL="365760" indent="-283464" fontAlgn="auto">
              <a:lnSpc>
                <a:spcPct val="50000"/>
              </a:lnSpc>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A study of school districts in California.</a:t>
            </a:r>
          </a:p>
          <a:p>
            <a:pPr marL="365760" indent="-283464" fontAlgn="auto">
              <a:spcAft>
                <a:spcPts val="0"/>
              </a:spcAft>
              <a:buFont typeface="Wingdings 2"/>
              <a:buChar char=""/>
              <a:defRPr/>
            </a:pPr>
            <a:endParaRPr lang="en-US" dirty="0"/>
          </a:p>
          <a:p>
            <a:pPr marL="365760" indent="-283464" fontAlgn="auto">
              <a:spcBef>
                <a:spcPts val="0"/>
              </a:spcBef>
              <a:spcAft>
                <a:spcPts val="0"/>
              </a:spcAft>
              <a:buFont typeface="Wingdings 2"/>
              <a:buChar char=""/>
              <a:defRPr/>
            </a:pPr>
            <a:r>
              <a:rPr lang="en-US" dirty="0"/>
              <a:t>Data for 2003-04 and 2004-05 are pooled; year fixed effects.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District fixed effects are not included because there is not enough over-time variation to estimate the model’s coefficients.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027579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925116"/>
            <a:ext cx="8229600" cy="5581649"/>
          </a:xfrm>
        </p:spPr>
        <p:txBody>
          <a:bodyPr>
            <a:normAutofit fontScale="92500" lnSpcReduction="10000"/>
          </a:bodyPr>
          <a:lstStyle/>
          <a:p>
            <a:pPr marL="365760" indent="-283464" algn="ctr" fontAlgn="auto">
              <a:spcAft>
                <a:spcPts val="0"/>
              </a:spcAft>
              <a:buFont typeface="Wingdings" pitchFamily="2" charset="2"/>
              <a:buNone/>
              <a:defRPr/>
            </a:pPr>
            <a:r>
              <a:rPr lang="en-US" b="1" dirty="0">
                <a:solidFill>
                  <a:schemeClr val="accent6"/>
                </a:solidFill>
              </a:rPr>
              <a:t>Example: D/Y, </a:t>
            </a:r>
            <a:r>
              <a:rPr lang="en-US" b="1" i="1" dirty="0">
                <a:solidFill>
                  <a:schemeClr val="accent6"/>
                </a:solidFill>
              </a:rPr>
              <a:t>ITPF</a:t>
            </a:r>
            <a:r>
              <a:rPr lang="en-US" b="1" dirty="0">
                <a:solidFill>
                  <a:schemeClr val="accent6"/>
                </a:solidFill>
              </a:rPr>
              <a:t> 2011</a:t>
            </a:r>
          </a:p>
          <a:p>
            <a:pPr marL="365760" indent="-283464" fontAlgn="auto">
              <a:lnSpc>
                <a:spcPct val="50000"/>
              </a:lnSpc>
              <a:spcAft>
                <a:spcPts val="0"/>
              </a:spcAft>
              <a:buFont typeface="Wingdings 2"/>
              <a:buChar char=""/>
              <a:defRPr/>
            </a:pPr>
            <a:endParaRPr lang="en-US" dirty="0"/>
          </a:p>
          <a:p>
            <a:r>
              <a:rPr lang="en-US" dirty="0"/>
              <a:t>The instruments for </a:t>
            </a:r>
            <a:r>
              <a:rPr lang="en-US" i="1" dirty="0">
                <a:latin typeface="Times New Roman" panose="02020603050405020304" pitchFamily="18" charset="0"/>
                <a:cs typeface="Times New Roman" panose="02020603050405020304" pitchFamily="18" charset="0"/>
              </a:rPr>
              <a:t>S</a:t>
            </a:r>
            <a:r>
              <a:rPr lang="en-US" i="1" dirty="0"/>
              <a:t> </a:t>
            </a:r>
            <a:r>
              <a:rPr lang="en-US" dirty="0"/>
              <a:t>come from the copy-cat (or yardstick competition) theory.</a:t>
            </a:r>
          </a:p>
          <a:p>
            <a:pPr lvl="1"/>
            <a:r>
              <a:rPr lang="en-US" dirty="0"/>
              <a:t>The comparison-district characteristics we include are the share of students in poverty, the share of the student who are African-American, and median house value.</a:t>
            </a:r>
          </a:p>
          <a:p>
            <a:pPr lvl="1"/>
            <a:r>
              <a:rPr lang="en-US" dirty="0"/>
              <a:t>Comparison districts are districts in the same labor market area = MSA.</a:t>
            </a:r>
          </a:p>
          <a:p>
            <a:r>
              <a:rPr lang="en-US" dirty="0"/>
              <a:t>“Our instrument for teacher salaries is the log of estimated comparable private wages in the same labor market area.”</a:t>
            </a:r>
          </a:p>
          <a:p>
            <a:r>
              <a:rPr lang="en-US" dirty="0"/>
              <a:t>Tests for weak instruments and instrument exogeneity.</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010107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p:cNvSpPr>
            <a:spLocks noGrp="1" noChangeArrowheads="1"/>
          </p:cNvSpPr>
          <p:nvPr>
            <p:ph type="title"/>
          </p:nvPr>
        </p:nvSpPr>
        <p:spPr>
          <a:xfrm rot="16200000">
            <a:off x="-1350129" y="2658705"/>
            <a:ext cx="3568224" cy="410765"/>
          </a:xfrm>
        </p:spPr>
        <p:txBody>
          <a:bodyPr>
            <a:normAutofit fontScale="90000"/>
          </a:bodyPr>
          <a:lstStyle/>
          <a:p>
            <a:pPr fontAlgn="auto">
              <a:spcAft>
                <a:spcPts val="0"/>
              </a:spcAft>
              <a:defRPr/>
            </a:pPr>
            <a:r>
              <a:rPr lang="en-US" sz="2400" b="1" dirty="0">
                <a:solidFill>
                  <a:schemeClr val="tx2">
                    <a:satMod val="130000"/>
                  </a:schemeClr>
                </a:solidFill>
              </a:rPr>
              <a:t>Cost Functions:  D/Y 2011</a:t>
            </a:r>
          </a:p>
        </p:txBody>
      </p:sp>
      <p:pic>
        <p:nvPicPr>
          <p:cNvPr id="4" name="Table"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4" y="167796"/>
            <a:ext cx="6429376" cy="6650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0789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13944" y="990600"/>
            <a:ext cx="8229600" cy="57340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Cost Functions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Production functions lead to cost functions.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Production functions indicate the maximum output at a given level of inputs.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indicate the minimum spending required to produce a given output at given input prices.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Both assume maximizing behavior.</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290517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p:cNvSpPr>
            <a:spLocks noGrp="1" noChangeArrowheads="1"/>
          </p:cNvSpPr>
          <p:nvPr>
            <p:ph type="title"/>
          </p:nvPr>
        </p:nvSpPr>
        <p:spPr>
          <a:xfrm rot="16200000">
            <a:off x="-1350129" y="2658705"/>
            <a:ext cx="3568224" cy="410765"/>
          </a:xfrm>
        </p:spPr>
        <p:txBody>
          <a:bodyPr>
            <a:normAutofit fontScale="90000"/>
          </a:bodyPr>
          <a:lstStyle/>
          <a:p>
            <a:pPr fontAlgn="auto">
              <a:spcAft>
                <a:spcPts val="0"/>
              </a:spcAft>
              <a:defRPr/>
            </a:pPr>
            <a:r>
              <a:rPr lang="en-US" sz="2400" b="1" dirty="0">
                <a:solidFill>
                  <a:schemeClr val="tx2">
                    <a:satMod val="130000"/>
                  </a:schemeClr>
                </a:solidFill>
              </a:rPr>
              <a:t>Cost Functions:  D/Y 2011</a:t>
            </a:r>
          </a:p>
        </p:txBody>
      </p:sp>
      <p:pic>
        <p:nvPicPr>
          <p:cNvPr id="7170" name="Table 1"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587" y="228600"/>
            <a:ext cx="7447413" cy="397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Table 2" descr="Please contact Professor Yinger for details regarding figures and graph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332287"/>
            <a:ext cx="7585225" cy="206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861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1143000"/>
            <a:ext cx="8229600" cy="5581649"/>
          </a:xfrm>
        </p:spPr>
        <p:txBody>
          <a:bodyPr>
            <a:normAutofit/>
          </a:bodyPr>
          <a:lstStyle/>
          <a:p>
            <a:pPr marL="365760" indent="-283464" algn="ctr" fontAlgn="auto">
              <a:spcAft>
                <a:spcPts val="0"/>
              </a:spcAft>
              <a:buNone/>
              <a:defRPr/>
            </a:pPr>
            <a:r>
              <a:rPr lang="en-US" b="1" dirty="0">
                <a:solidFill>
                  <a:schemeClr val="accent6"/>
                </a:solidFill>
              </a:rPr>
              <a:t>Example: N-H/Y, </a:t>
            </a:r>
            <a:r>
              <a:rPr lang="en-US" b="1" i="1" dirty="0">
                <a:solidFill>
                  <a:schemeClr val="accent6"/>
                </a:solidFill>
              </a:rPr>
              <a:t>JEF</a:t>
            </a:r>
            <a:r>
              <a:rPr lang="en-US" b="1" dirty="0">
                <a:solidFill>
                  <a:schemeClr val="accent6"/>
                </a:solidFill>
              </a:rPr>
              <a:t> 2014</a:t>
            </a:r>
          </a:p>
          <a:p>
            <a:pPr marL="365760" indent="-283464" fontAlgn="auto">
              <a:lnSpc>
                <a:spcPct val="50000"/>
              </a:lnSpc>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A study of school districts in Massachusetts.</a:t>
            </a:r>
          </a:p>
          <a:p>
            <a:pPr marL="365760" indent="-283464" fontAlgn="auto">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Data for 2001-2006; 296 districts.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District and year fixed effects are included.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705316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925116"/>
            <a:ext cx="8229600" cy="5581649"/>
          </a:xfrm>
        </p:spPr>
        <p:txBody>
          <a:bodyPr>
            <a:normAutofit fontScale="85000" lnSpcReduction="20000"/>
          </a:bodyPr>
          <a:lstStyle/>
          <a:p>
            <a:pPr marL="365760" indent="-283464" algn="ctr" fontAlgn="auto">
              <a:spcAft>
                <a:spcPts val="0"/>
              </a:spcAft>
              <a:buNone/>
              <a:defRPr/>
            </a:pPr>
            <a:r>
              <a:rPr lang="en-US" b="1" dirty="0">
                <a:solidFill>
                  <a:schemeClr val="accent6"/>
                </a:solidFill>
              </a:rPr>
              <a:t>Example: N-H/Y, </a:t>
            </a:r>
            <a:r>
              <a:rPr lang="en-US" b="1" i="1" dirty="0">
                <a:solidFill>
                  <a:schemeClr val="accent6"/>
                </a:solidFill>
              </a:rPr>
              <a:t>JEF</a:t>
            </a:r>
            <a:r>
              <a:rPr lang="en-US" b="1" dirty="0">
                <a:solidFill>
                  <a:schemeClr val="accent6"/>
                </a:solidFill>
              </a:rPr>
              <a:t> 2014</a:t>
            </a:r>
          </a:p>
          <a:p>
            <a:pPr marL="365760" indent="-283464" fontAlgn="auto">
              <a:lnSpc>
                <a:spcPct val="50000"/>
              </a:lnSpc>
              <a:spcAft>
                <a:spcPts val="0"/>
              </a:spcAft>
              <a:buFont typeface="Wingdings 2"/>
              <a:buChar char=""/>
              <a:defRPr/>
            </a:pPr>
            <a:endParaRPr lang="en-US" dirty="0"/>
          </a:p>
          <a:p>
            <a:r>
              <a:rPr lang="en-US" dirty="0"/>
              <a:t>“We designate all of the other districts in the same county as comparison jurisdictions; this approach ensures that the comparison jurisdictions are close enough to be visible but are not limited to neighboring jurisdictions, which might share a district’s unobservable traits.</a:t>
            </a:r>
          </a:p>
          <a:p>
            <a:endParaRPr lang="en-US" dirty="0"/>
          </a:p>
          <a:p>
            <a:r>
              <a:rPr lang="en-US" dirty="0"/>
              <a:t>The yardstick competition theory indicates that a jurisdiction responds to the performance of jurisdictions in its comparison group. Therefore, we use as IVs exogenous traits of comparison jurisdictions that influence their performance.</a:t>
            </a:r>
          </a:p>
          <a:p>
            <a:endParaRPr lang="en-US" dirty="0"/>
          </a:p>
          <a:p>
            <a:pPr lvl="1"/>
            <a:r>
              <a:rPr lang="en-US" dirty="0"/>
              <a:t>More specifically, the IVs are the average percentages of low-income and special education students in comparison school districts.”</a:t>
            </a:r>
          </a:p>
          <a:p>
            <a:pPr lvl="1"/>
            <a:endParaRPr lang="en-US" dirty="0"/>
          </a:p>
          <a:p>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86771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838200"/>
            <a:ext cx="8229600" cy="5581649"/>
          </a:xfrm>
        </p:spPr>
        <p:txBody>
          <a:bodyPr>
            <a:normAutofit fontScale="92500" lnSpcReduction="10000"/>
          </a:bodyPr>
          <a:lstStyle/>
          <a:p>
            <a:pPr marL="365760" indent="-283464" algn="ctr" fontAlgn="auto">
              <a:spcAft>
                <a:spcPts val="0"/>
              </a:spcAft>
              <a:buNone/>
              <a:defRPr/>
            </a:pPr>
            <a:r>
              <a:rPr lang="en-US" b="1" dirty="0">
                <a:solidFill>
                  <a:schemeClr val="accent6"/>
                </a:solidFill>
              </a:rPr>
              <a:t>Example: N-H/Y, </a:t>
            </a:r>
            <a:r>
              <a:rPr lang="en-US" b="1" i="1" dirty="0">
                <a:solidFill>
                  <a:schemeClr val="accent6"/>
                </a:solidFill>
              </a:rPr>
              <a:t>JEF</a:t>
            </a:r>
            <a:r>
              <a:rPr lang="en-US" b="1" dirty="0">
                <a:solidFill>
                  <a:schemeClr val="accent6"/>
                </a:solidFill>
              </a:rPr>
              <a:t> 2014</a:t>
            </a:r>
          </a:p>
          <a:p>
            <a:pPr marL="365760" indent="-283464" fontAlgn="auto">
              <a:lnSpc>
                <a:spcPct val="50000"/>
              </a:lnSpc>
              <a:spcAft>
                <a:spcPts val="0"/>
              </a:spcAft>
              <a:buFont typeface="Wingdings 2"/>
              <a:buChar char=""/>
              <a:defRPr/>
            </a:pPr>
            <a:endParaRPr lang="en-US" dirty="0"/>
          </a:p>
          <a:p>
            <a:r>
              <a:rPr lang="en-US" dirty="0"/>
              <a:t>Our two IVs for </a:t>
            </a:r>
            <a:r>
              <a:rPr lang="en-US" i="1" dirty="0">
                <a:latin typeface="Times New Roman" panose="02020603050405020304" pitchFamily="18" charset="0"/>
                <a:cs typeface="Times New Roman" panose="02020603050405020304" pitchFamily="18" charset="0"/>
              </a:rPr>
              <a:t>W</a:t>
            </a:r>
            <a:r>
              <a:rPr lang="en-US" i="1" dirty="0"/>
              <a:t> </a:t>
            </a:r>
            <a:r>
              <a:rPr lang="en-US" dirty="0"/>
              <a:t>[teacher wages] are the log of the annual average wage in comparable private sector jobs and the average share of African American population in comparison districts.</a:t>
            </a:r>
          </a:p>
          <a:p>
            <a:endParaRPr lang="en-US" dirty="0"/>
          </a:p>
          <a:p>
            <a:r>
              <a:rPr lang="en-US" dirty="0"/>
              <a:t>The yardstick competition discussed previously justifies the use of the second IV, as several studies show that teacher mobility—and thus salaries to attract and retain them—varies significantly, depending on the district demographics.</a:t>
            </a:r>
          </a:p>
          <a:p>
            <a:endParaRPr lang="en-US" dirty="0"/>
          </a:p>
          <a:p>
            <a:r>
              <a:rPr lang="en-US" dirty="0"/>
              <a:t>Tests for weak instruments and instrument exogeneity.</a:t>
            </a:r>
          </a:p>
          <a:p>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219410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p:cNvSpPr>
            <a:spLocks noGrp="1" noChangeArrowheads="1"/>
          </p:cNvSpPr>
          <p:nvPr>
            <p:ph type="title"/>
          </p:nvPr>
        </p:nvSpPr>
        <p:spPr>
          <a:xfrm rot="16200000">
            <a:off x="-1921629" y="3230206"/>
            <a:ext cx="4711226" cy="410765"/>
          </a:xfrm>
        </p:spPr>
        <p:txBody>
          <a:bodyPr>
            <a:normAutofit fontScale="90000"/>
          </a:bodyPr>
          <a:lstStyle/>
          <a:p>
            <a:pPr fontAlgn="auto">
              <a:spcAft>
                <a:spcPts val="0"/>
              </a:spcAft>
              <a:defRPr/>
            </a:pPr>
            <a:r>
              <a:rPr lang="en-US" sz="2400" b="1" dirty="0">
                <a:solidFill>
                  <a:schemeClr val="tx2">
                    <a:satMod val="130000"/>
                  </a:schemeClr>
                </a:solidFill>
              </a:rPr>
              <a:t>Cost Functions:  N-H/Y, </a:t>
            </a:r>
            <a:r>
              <a:rPr lang="en-US" sz="2400" b="1" i="1" dirty="0">
                <a:solidFill>
                  <a:schemeClr val="tx2">
                    <a:satMod val="130000"/>
                  </a:schemeClr>
                </a:solidFill>
              </a:rPr>
              <a:t>ITPF</a:t>
            </a:r>
            <a:r>
              <a:rPr lang="en-US" sz="2400" b="1" dirty="0">
                <a:solidFill>
                  <a:schemeClr val="tx2">
                    <a:satMod val="130000"/>
                  </a:schemeClr>
                </a:solidFill>
              </a:rPr>
              <a:t> 2014</a:t>
            </a:r>
          </a:p>
        </p:txBody>
      </p:sp>
      <p:pic>
        <p:nvPicPr>
          <p:cNvPr id="4" name="Table" descr="Please contact Professor Yinger for details regarding figures and graphs."/>
          <p:cNvPicPr>
            <a:picLocks noChangeAspect="1"/>
          </p:cNvPicPr>
          <p:nvPr/>
        </p:nvPicPr>
        <p:blipFill>
          <a:blip r:embed="rId2"/>
          <a:stretch>
            <a:fillRect/>
          </a:stretch>
        </p:blipFill>
        <p:spPr>
          <a:xfrm>
            <a:off x="1066800" y="304800"/>
            <a:ext cx="7772400" cy="5904826"/>
          </a:xfrm>
          <a:prstGeom prst="rect">
            <a:avLst/>
          </a:prstGeom>
        </p:spPr>
      </p:pic>
    </p:spTree>
    <p:extLst>
      <p:ext uri="{BB962C8B-B14F-4D97-AF65-F5344CB8AC3E}">
        <p14:creationId xmlns:p14="http://schemas.microsoft.com/office/powerpoint/2010/main" val="3425738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p:cNvSpPr>
            <a:spLocks noGrp="1" noChangeArrowheads="1"/>
          </p:cNvSpPr>
          <p:nvPr>
            <p:ph type="title"/>
          </p:nvPr>
        </p:nvSpPr>
        <p:spPr>
          <a:xfrm rot="16200000">
            <a:off x="-1921629" y="3230206"/>
            <a:ext cx="4711226" cy="410765"/>
          </a:xfrm>
        </p:spPr>
        <p:txBody>
          <a:bodyPr>
            <a:normAutofit fontScale="90000"/>
          </a:bodyPr>
          <a:lstStyle/>
          <a:p>
            <a:pPr fontAlgn="auto">
              <a:spcAft>
                <a:spcPts val="0"/>
              </a:spcAft>
              <a:defRPr/>
            </a:pPr>
            <a:r>
              <a:rPr lang="en-US" sz="2400" b="1" dirty="0">
                <a:solidFill>
                  <a:schemeClr val="tx2">
                    <a:satMod val="130000"/>
                  </a:schemeClr>
                </a:solidFill>
              </a:rPr>
              <a:t>Cost Functions:  N-H/Y, </a:t>
            </a:r>
            <a:r>
              <a:rPr lang="en-US" sz="2400" b="1" i="1" dirty="0">
                <a:solidFill>
                  <a:schemeClr val="tx2">
                    <a:satMod val="130000"/>
                  </a:schemeClr>
                </a:solidFill>
              </a:rPr>
              <a:t>ITPF</a:t>
            </a:r>
            <a:r>
              <a:rPr lang="en-US" sz="2400" b="1" dirty="0">
                <a:solidFill>
                  <a:schemeClr val="tx2">
                    <a:satMod val="130000"/>
                  </a:schemeClr>
                </a:solidFill>
              </a:rPr>
              <a:t> 2014</a:t>
            </a:r>
          </a:p>
        </p:txBody>
      </p:sp>
      <p:pic>
        <p:nvPicPr>
          <p:cNvPr id="3" name="Table" descr="Please contact Professor Yinger for details regarding figures and graphs."/>
          <p:cNvPicPr>
            <a:picLocks noChangeAspect="1"/>
          </p:cNvPicPr>
          <p:nvPr/>
        </p:nvPicPr>
        <p:blipFill>
          <a:blip r:embed="rId2"/>
          <a:stretch>
            <a:fillRect/>
          </a:stretch>
        </p:blipFill>
        <p:spPr>
          <a:xfrm>
            <a:off x="1003956" y="914400"/>
            <a:ext cx="7987644" cy="4435238"/>
          </a:xfrm>
          <a:prstGeom prst="rect">
            <a:avLst/>
          </a:prstGeom>
        </p:spPr>
      </p:pic>
    </p:spTree>
    <p:extLst>
      <p:ext uri="{BB962C8B-B14F-4D97-AF65-F5344CB8AC3E}">
        <p14:creationId xmlns:p14="http://schemas.microsoft.com/office/powerpoint/2010/main" val="1075848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990600"/>
            <a:ext cx="8229600" cy="5581649"/>
          </a:xfrm>
        </p:spPr>
        <p:txBody>
          <a:bodyPr>
            <a:normAutofit/>
          </a:bodyPr>
          <a:lstStyle/>
          <a:p>
            <a:pPr marL="365760" indent="-283464" algn="ctr" fontAlgn="auto">
              <a:spcAft>
                <a:spcPts val="1800"/>
              </a:spcAft>
              <a:buFont typeface="Wingdings" pitchFamily="2" charset="2"/>
              <a:buNone/>
              <a:defRPr/>
            </a:pPr>
            <a:r>
              <a:rPr lang="en-US" b="1" dirty="0">
                <a:solidFill>
                  <a:schemeClr val="accent6"/>
                </a:solidFill>
              </a:rPr>
              <a:t>Example: E/D/N-H/Y, </a:t>
            </a:r>
            <a:r>
              <a:rPr lang="en-US" b="1" i="1" dirty="0">
                <a:solidFill>
                  <a:schemeClr val="accent6"/>
                </a:solidFill>
              </a:rPr>
              <a:t>EF&amp;P</a:t>
            </a:r>
            <a:r>
              <a:rPr lang="en-US" b="1" dirty="0">
                <a:solidFill>
                  <a:schemeClr val="accent6"/>
                </a:solidFill>
              </a:rPr>
              <a:t> 2014</a:t>
            </a:r>
          </a:p>
          <a:p>
            <a:pPr marL="365760" indent="-283464" fontAlgn="auto">
              <a:lnSpc>
                <a:spcPct val="50000"/>
              </a:lnSpc>
              <a:spcAft>
                <a:spcPts val="0"/>
              </a:spcAft>
              <a:buFont typeface="Wingdings 2"/>
              <a:buChar char=""/>
              <a:defRPr/>
            </a:pPr>
            <a:endParaRPr lang="en-US" dirty="0"/>
          </a:p>
          <a:p>
            <a:pPr marL="365760" indent="-283464" fontAlgn="auto">
              <a:lnSpc>
                <a:spcPct val="50000"/>
              </a:lnSpc>
              <a:spcAft>
                <a:spcPts val="0"/>
              </a:spcAft>
              <a:buFont typeface="Wingdings 2"/>
              <a:buChar char=""/>
              <a:defRPr/>
            </a:pPr>
            <a:r>
              <a:rPr lang="en-US" dirty="0"/>
              <a:t>A study of school districts in New York.</a:t>
            </a:r>
          </a:p>
          <a:p>
            <a:pPr marL="365760" indent="-283464" fontAlgn="auto">
              <a:spcAft>
                <a:spcPts val="0"/>
              </a:spcAft>
              <a:buFont typeface="Wingdings 2"/>
              <a:buChar char=""/>
              <a:defRPr/>
            </a:pPr>
            <a:endParaRPr lang="en-US" dirty="0"/>
          </a:p>
          <a:p>
            <a:pPr marL="365760" indent="-283464" fontAlgn="auto">
              <a:spcBef>
                <a:spcPts val="0"/>
              </a:spcBef>
              <a:spcAft>
                <a:spcPts val="0"/>
              </a:spcAft>
              <a:buFont typeface="Wingdings 2"/>
              <a:buChar char=""/>
              <a:defRPr/>
            </a:pPr>
            <a:r>
              <a:rPr lang="en-US" dirty="0"/>
              <a:t>Data for 1999-2011; about 610 districts.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District and year fixed effects are included.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376425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93891" y="786063"/>
            <a:ext cx="8229600" cy="5581649"/>
          </a:xfrm>
        </p:spPr>
        <p:txBody>
          <a:bodyPr>
            <a:normAutofit lnSpcReduction="10000"/>
          </a:bodyPr>
          <a:lstStyle/>
          <a:p>
            <a:pPr marL="365760" indent="-283464" algn="ctr" fontAlgn="auto">
              <a:spcAft>
                <a:spcPts val="0"/>
              </a:spcAft>
              <a:buFont typeface="Wingdings" pitchFamily="2" charset="2"/>
              <a:buNone/>
              <a:defRPr/>
            </a:pPr>
            <a:r>
              <a:rPr lang="en-US" b="1" dirty="0">
                <a:solidFill>
                  <a:schemeClr val="accent6"/>
                </a:solidFill>
              </a:rPr>
              <a:t>Example: E/D/N-H/Y, </a:t>
            </a:r>
            <a:r>
              <a:rPr lang="en-US" b="1" i="1" dirty="0">
                <a:solidFill>
                  <a:schemeClr val="accent6"/>
                </a:solidFill>
              </a:rPr>
              <a:t>EF&amp;P</a:t>
            </a:r>
            <a:r>
              <a:rPr lang="en-US" b="1" dirty="0">
                <a:solidFill>
                  <a:schemeClr val="accent6"/>
                </a:solidFill>
              </a:rPr>
              <a:t> 2014</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Instruments for student performance: </a:t>
            </a:r>
          </a:p>
          <a:p>
            <a:pPr marL="640398" lvl="1" indent="-283464" fontAlgn="auto">
              <a:spcAft>
                <a:spcPts val="0"/>
              </a:spcAft>
              <a:buFont typeface="Wingdings 2"/>
              <a:buChar char=""/>
              <a:defRPr/>
            </a:pPr>
            <a:r>
              <a:rPr lang="en-US" dirty="0"/>
              <a:t>Average percent of high cost students in the rest of the county</a:t>
            </a:r>
          </a:p>
          <a:p>
            <a:pPr marL="640398" lvl="1" indent="-283464" fontAlgn="auto">
              <a:spcAft>
                <a:spcPts val="0"/>
              </a:spcAft>
              <a:buFont typeface="Wingdings 2"/>
              <a:buChar char=""/>
              <a:defRPr/>
            </a:pPr>
            <a:r>
              <a:rPr lang="en-US" dirty="0"/>
              <a:t>Average percent of LEP students in the rest of the county</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Instrument for teacher wage:</a:t>
            </a:r>
          </a:p>
          <a:p>
            <a:pPr marL="640398" lvl="1" indent="-283464" fontAlgn="auto">
              <a:spcAft>
                <a:spcPts val="0"/>
              </a:spcAft>
              <a:buFont typeface="Wingdings 2"/>
              <a:buChar char=""/>
              <a:defRPr/>
            </a:pPr>
            <a:r>
              <a:rPr lang="en-US" dirty="0"/>
              <a:t>Annual county average salary of manufacturing jobs</a:t>
            </a:r>
          </a:p>
          <a:p>
            <a:pPr marL="640398" lvl="1"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Tests for weak instruments and instrument exogeneity.</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3181526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p:cNvSpPr>
            <a:spLocks noGrp="1" noChangeArrowheads="1"/>
          </p:cNvSpPr>
          <p:nvPr>
            <p:ph type="title"/>
          </p:nvPr>
        </p:nvSpPr>
        <p:spPr>
          <a:xfrm rot="16200000">
            <a:off x="-2309215" y="2918818"/>
            <a:ext cx="5486402" cy="410765"/>
          </a:xfrm>
        </p:spPr>
        <p:txBody>
          <a:bodyPr>
            <a:normAutofit fontScale="90000"/>
          </a:bodyPr>
          <a:lstStyle/>
          <a:p>
            <a:pPr fontAlgn="auto">
              <a:spcAft>
                <a:spcPts val="0"/>
              </a:spcAft>
              <a:defRPr/>
            </a:pPr>
            <a:r>
              <a:rPr lang="en-US" sz="2400" b="1" dirty="0">
                <a:solidFill>
                  <a:schemeClr val="tx2">
                    <a:satMod val="130000"/>
                  </a:schemeClr>
                </a:solidFill>
              </a:rPr>
              <a:t>Cost Functions:  E/D/N-H/Y </a:t>
            </a:r>
            <a:r>
              <a:rPr lang="en-US" sz="2400" b="1" i="1" dirty="0">
                <a:solidFill>
                  <a:schemeClr val="tx2">
                    <a:satMod val="130000"/>
                  </a:schemeClr>
                </a:solidFill>
              </a:rPr>
              <a:t>EF&amp;P</a:t>
            </a:r>
            <a:r>
              <a:rPr lang="en-US" sz="2400" b="1" dirty="0">
                <a:solidFill>
                  <a:schemeClr val="tx2">
                    <a:satMod val="130000"/>
                  </a:schemeClr>
                </a:solidFill>
              </a:rPr>
              <a:t> 2014</a:t>
            </a:r>
          </a:p>
        </p:txBody>
      </p:sp>
      <p:pic>
        <p:nvPicPr>
          <p:cNvPr id="3" name="Table" descr="All seminars for the 2020-21 academic year will be held virtually."/>
          <p:cNvPicPr>
            <a:picLocks noChangeAspect="1"/>
          </p:cNvPicPr>
          <p:nvPr/>
        </p:nvPicPr>
        <p:blipFill>
          <a:blip r:embed="rId2"/>
          <a:stretch>
            <a:fillRect/>
          </a:stretch>
        </p:blipFill>
        <p:spPr>
          <a:xfrm>
            <a:off x="2362200" y="114350"/>
            <a:ext cx="4419600" cy="6629300"/>
          </a:xfrm>
          <a:prstGeom prst="rect">
            <a:avLst/>
          </a:prstGeom>
        </p:spPr>
      </p:pic>
    </p:spTree>
    <p:extLst>
      <p:ext uri="{BB962C8B-B14F-4D97-AF65-F5344CB8AC3E}">
        <p14:creationId xmlns:p14="http://schemas.microsoft.com/office/powerpoint/2010/main" val="2023146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1066800"/>
            <a:ext cx="8229600" cy="5581649"/>
          </a:xfrm>
        </p:spPr>
        <p:txBody>
          <a:bodyPr>
            <a:normAutofit fontScale="77500" lnSpcReduction="20000"/>
          </a:bodyPr>
          <a:lstStyle/>
          <a:p>
            <a:pPr marL="365760" indent="-283464" algn="ctr" fontAlgn="auto">
              <a:spcAft>
                <a:spcPts val="0"/>
              </a:spcAft>
              <a:buFont typeface="Wingdings" pitchFamily="2" charset="2"/>
              <a:buNone/>
              <a:defRPr/>
            </a:pPr>
            <a:r>
              <a:rPr lang="en-US" b="1" dirty="0">
                <a:solidFill>
                  <a:schemeClr val="accent6"/>
                </a:solidFill>
              </a:rPr>
              <a:t>E/D/N-H/Y, Results</a:t>
            </a:r>
          </a:p>
          <a:p>
            <a:pPr marL="365760" indent="-283464" fontAlgn="auto">
              <a:lnSpc>
                <a:spcPct val="50000"/>
              </a:lnSpc>
              <a:spcAft>
                <a:spcPts val="0"/>
              </a:spcAft>
              <a:buFont typeface="Wingdings 2"/>
              <a:buChar char=""/>
              <a:defRPr/>
            </a:pPr>
            <a:endParaRPr lang="en-US" dirty="0"/>
          </a:p>
          <a:p>
            <a:pPr marL="365760" indent="-283464" fontAlgn="auto">
              <a:spcAft>
                <a:spcPts val="1200"/>
              </a:spcAft>
              <a:buFont typeface="Wingdings 2"/>
              <a:buChar char=""/>
              <a:defRPr/>
            </a:pPr>
            <a:r>
              <a:rPr lang="en-US" dirty="0"/>
              <a:t>The performance coefficient(instrumented) shows that money matters!!</a:t>
            </a:r>
          </a:p>
          <a:p>
            <a:pPr marL="365760" indent="-283464" fontAlgn="auto">
              <a:spcAft>
                <a:spcPts val="1200"/>
              </a:spcAft>
              <a:buFont typeface="Wingdings 2"/>
              <a:buChar char=""/>
              <a:defRPr/>
            </a:pPr>
            <a:r>
              <a:rPr lang="en-US" dirty="0"/>
              <a:t>Costs rise with teacher salaries (instrumented).</a:t>
            </a:r>
          </a:p>
          <a:p>
            <a:pPr marL="365760" indent="-283464" fontAlgn="auto">
              <a:spcAft>
                <a:spcPts val="1200"/>
              </a:spcAft>
              <a:buFont typeface="Wingdings 2"/>
              <a:buChar char=""/>
              <a:defRPr/>
            </a:pPr>
            <a:r>
              <a:rPr lang="en-US" dirty="0"/>
              <a:t>It costs about 140% more for a poor kid than for a non-poor kid to reach the same performance.</a:t>
            </a:r>
          </a:p>
          <a:p>
            <a:pPr marL="365760" indent="-283464" fontAlgn="auto">
              <a:spcAft>
                <a:spcPts val="1200"/>
              </a:spcAft>
              <a:buFont typeface="Wingdings 2"/>
              <a:buChar char=""/>
              <a:defRPr/>
            </a:pPr>
            <a:r>
              <a:rPr lang="en-US" dirty="0"/>
              <a:t>Kids with severe disabilities raise costs for other kids.</a:t>
            </a:r>
          </a:p>
          <a:p>
            <a:pPr marL="365760" indent="-283464" fontAlgn="auto">
              <a:spcAft>
                <a:spcPts val="1200"/>
              </a:spcAft>
              <a:buFont typeface="Wingdings 2"/>
              <a:buChar char=""/>
              <a:defRPr/>
            </a:pPr>
            <a:r>
              <a:rPr lang="en-US" dirty="0"/>
              <a:t>Costs are a U-shaped function of enrollment (although 2</a:t>
            </a:r>
            <a:r>
              <a:rPr lang="en-US" baseline="30000" dirty="0"/>
              <a:t>nd</a:t>
            </a:r>
            <a:r>
              <a:rPr lang="en-US" dirty="0"/>
              <a:t> term is not significant).</a:t>
            </a:r>
          </a:p>
          <a:p>
            <a:pPr marL="365760" indent="-283464" fontAlgn="auto">
              <a:spcAft>
                <a:spcPts val="1200"/>
              </a:spcAft>
              <a:buFont typeface="Wingdings 2"/>
              <a:buChar char=""/>
              <a:defRPr/>
            </a:pPr>
            <a:r>
              <a:rPr lang="en-US" dirty="0"/>
              <a:t>In the short run, an increase in enrollment decreases costs per pupil (by raising class size—ask SU!), and a decrease in enrollment raises costs (by shrinking class size).</a:t>
            </a:r>
          </a:p>
          <a:p>
            <a:pPr marL="365760" indent="-283464" fontAlgn="auto">
              <a:spcAft>
                <a:spcPts val="1200"/>
              </a:spcAft>
              <a:buFont typeface="Wingdings 2"/>
              <a:buChar char=""/>
              <a:defRPr/>
            </a:pPr>
            <a:r>
              <a:rPr lang="en-US" dirty="0"/>
              <a:t>Efficiency controls work as expected.</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209458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933" y="1156035"/>
            <a:ext cx="8229600" cy="57340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Which is the Best Approach?</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Although they both shed light on the technology of public production, cost functions and production functions have different strengths and weaknesses for empirical analysis.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You have to figure out the best approach given the question you want to answer and the data that are available to you. </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5201633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A6997908-BBEE-4CB1-9128-8D4195ECDC09}"/>
              </a:ext>
            </a:extLst>
          </p:cNvPr>
          <p:cNvSpPr txBox="1">
            <a:spLocks noGrp="1" noChangeArrowheads="1"/>
          </p:cNvSpPr>
          <p:nvPr>
            <p:ph type="title" idx="4294967295"/>
          </p:nvPr>
        </p:nvSpPr>
        <p:spPr>
          <a:xfrm>
            <a:off x="1066800" y="351235"/>
            <a:ext cx="7499351" cy="4107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rtl="0" eaLnBrk="1" latinLnBrk="0" hangingPunct="1">
              <a:spcBef>
                <a:spcPct val="0"/>
              </a:spcBef>
              <a:buNone/>
              <a:defRPr kumimoji="0"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satMod val="130000"/>
                  </a:schemeClr>
                </a:solidFill>
                <a:effectLst/>
                <a:uLnTx/>
                <a:uFillTx/>
                <a:latin typeface="+mj-lt"/>
                <a:ea typeface="+mj-ea"/>
                <a:cs typeface="+mj-cs"/>
              </a:rPr>
              <a:t>Cost Functions</a:t>
            </a:r>
          </a:p>
        </p:txBody>
      </p:sp>
      <p:sp>
        <p:nvSpPr>
          <p:cNvPr id="5" name="Rectangle 2"/>
          <p:cNvSpPr txBox="1">
            <a:spLocks noChangeArrowheads="1"/>
          </p:cNvSpPr>
          <p:nvPr/>
        </p:nvSpPr>
        <p:spPr bwMode="auto">
          <a:xfrm>
            <a:off x="639366" y="914400"/>
            <a:ext cx="8229600" cy="558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indent="-283464" algn="ctr" fontAlgn="auto">
              <a:spcAft>
                <a:spcPts val="0"/>
              </a:spcAft>
              <a:buFont typeface="Wingdings" pitchFamily="2" charset="2"/>
              <a:buNone/>
              <a:defRPr/>
            </a:pPr>
            <a:r>
              <a:rPr lang="en-US" b="1" dirty="0">
                <a:solidFill>
                  <a:schemeClr val="accent6"/>
                </a:solidFill>
              </a:rPr>
              <a:t>Other Examples</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Downes and Pogue (</a:t>
            </a:r>
            <a:r>
              <a:rPr lang="en-US" i="1" dirty="0"/>
              <a:t>NTJ</a:t>
            </a:r>
            <a:r>
              <a:rPr lang="en-US" dirty="0"/>
              <a:t> 1994) </a:t>
            </a:r>
          </a:p>
          <a:p>
            <a:pPr marL="365760" indent="-283464" fontAlgn="auto">
              <a:spcAft>
                <a:spcPts val="0"/>
              </a:spcAft>
              <a:buFont typeface="Wingdings 2"/>
              <a:buChar char=""/>
              <a:defRPr/>
            </a:pPr>
            <a:r>
              <a:rPr lang="en-US" dirty="0"/>
              <a:t>Reschovsky/Imazeki (</a:t>
            </a:r>
            <a:r>
              <a:rPr lang="en-US" i="1" dirty="0"/>
              <a:t>NTJ</a:t>
            </a:r>
            <a:r>
              <a:rPr lang="en-US" dirty="0"/>
              <a:t> 2004)</a:t>
            </a:r>
          </a:p>
          <a:p>
            <a:pPr marL="365760" indent="-283464" fontAlgn="auto">
              <a:spcAft>
                <a:spcPts val="0"/>
              </a:spcAft>
              <a:buFont typeface="Wingdings 2"/>
              <a:buChar char=""/>
              <a:defRPr/>
            </a:pPr>
            <a:r>
              <a:rPr lang="en-US" dirty="0"/>
              <a:t>Imazeki (</a:t>
            </a:r>
            <a:r>
              <a:rPr lang="en-US" i="1" dirty="0"/>
              <a:t>EF&amp;P</a:t>
            </a:r>
            <a:r>
              <a:rPr lang="en-US" dirty="0"/>
              <a:t> 2008)</a:t>
            </a:r>
          </a:p>
          <a:p>
            <a:pPr marL="365760" indent="-283464" fontAlgn="auto">
              <a:spcAft>
                <a:spcPts val="0"/>
              </a:spcAft>
              <a:buFont typeface="Wingdings 2"/>
              <a:buChar char=""/>
              <a:defRPr/>
            </a:pPr>
            <a:r>
              <a:rPr lang="en-US" dirty="0"/>
              <a:t>Review by Golebiewski (</a:t>
            </a:r>
            <a:r>
              <a:rPr lang="en-US" i="1" dirty="0"/>
              <a:t>PJE</a:t>
            </a:r>
            <a:r>
              <a:rPr lang="en-US" dirty="0"/>
              <a:t> 2011)</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41343444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a:extLst>
              <a:ext uri="{FF2B5EF4-FFF2-40B4-BE49-F238E27FC236}">
                <a16:creationId xmlns:a16="http://schemas.microsoft.com/office/drawing/2014/main" id="{850704F8-C6B2-47ED-A63B-F62347C5B7AE}"/>
              </a:ext>
            </a:extLst>
          </p:cNvPr>
          <p:cNvSpPr txBox="1">
            <a:spLocks noGrp="1" noChangeArrowheads="1"/>
          </p:cNvSpPr>
          <p:nvPr>
            <p:ph type="title" idx="4294967295"/>
          </p:nvPr>
        </p:nvSpPr>
        <p:spPr>
          <a:xfrm>
            <a:off x="1066800" y="351235"/>
            <a:ext cx="7499351" cy="4107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rtl="0" eaLnBrk="1" latinLnBrk="0" hangingPunct="1">
              <a:spcBef>
                <a:spcPct val="0"/>
              </a:spcBef>
              <a:buNone/>
              <a:defRPr kumimoji="0"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chemeClr val="tx2">
                    <a:satMod val="130000"/>
                  </a:schemeClr>
                </a:solidFill>
                <a:effectLst/>
                <a:uLnTx/>
                <a:uFillTx/>
                <a:latin typeface="+mj-lt"/>
                <a:ea typeface="+mj-ea"/>
                <a:cs typeface="+mj-cs"/>
              </a:rPr>
              <a:t>Cost Functions</a:t>
            </a:r>
          </a:p>
        </p:txBody>
      </p:sp>
      <p:sp>
        <p:nvSpPr>
          <p:cNvPr id="5" name="Rectangle 2"/>
          <p:cNvSpPr txBox="1">
            <a:spLocks noChangeArrowheads="1"/>
          </p:cNvSpPr>
          <p:nvPr/>
        </p:nvSpPr>
        <p:spPr bwMode="auto">
          <a:xfrm>
            <a:off x="533400" y="925116"/>
            <a:ext cx="8229600" cy="558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365760" indent="-283464" fontAlgn="auto">
              <a:spcAft>
                <a:spcPts val="0"/>
              </a:spcAft>
              <a:buFont typeface="Wingdings" pitchFamily="2" charset="2"/>
              <a:buNone/>
              <a:defRPr/>
            </a:pPr>
            <a:r>
              <a:rPr lang="en-US" b="1" dirty="0">
                <a:solidFill>
                  <a:srgbClr val="FF0000"/>
                </a:solidFill>
              </a:rPr>
              <a:t>Questions</a:t>
            </a:r>
          </a:p>
          <a:p>
            <a:pPr marL="365760" indent="-283464" fontAlgn="auto">
              <a:lnSpc>
                <a:spcPct val="50000"/>
              </a:lnSpc>
              <a:spcBef>
                <a:spcPts val="0"/>
              </a:spcBef>
              <a:spcAft>
                <a:spcPts val="1200"/>
              </a:spcAft>
              <a:buFont typeface="Wingdings 2"/>
              <a:buChar char=""/>
              <a:defRPr/>
            </a:pPr>
            <a:endParaRPr lang="en-US" dirty="0"/>
          </a:p>
          <a:p>
            <a:pPr marL="365760" indent="-283464" fontAlgn="auto">
              <a:spcBef>
                <a:spcPts val="0"/>
              </a:spcBef>
              <a:spcAft>
                <a:spcPts val="1200"/>
              </a:spcAft>
              <a:buFont typeface="Wingdings 2"/>
              <a:buChar char=""/>
              <a:defRPr/>
            </a:pPr>
            <a:r>
              <a:rPr lang="en-US" dirty="0">
                <a:solidFill>
                  <a:schemeClr val="accent2"/>
                </a:solidFill>
              </a:rPr>
              <a:t>What is a public cost function and how can it be estimated?</a:t>
            </a:r>
          </a:p>
          <a:p>
            <a:pPr marL="365760" indent="-283464" fontAlgn="auto">
              <a:spcBef>
                <a:spcPts val="0"/>
              </a:spcBef>
              <a:spcAft>
                <a:spcPts val="1200"/>
              </a:spcAft>
              <a:buFont typeface="Wingdings 2"/>
              <a:buChar char=""/>
              <a:defRPr/>
            </a:pPr>
            <a:r>
              <a:rPr lang="en-US" dirty="0">
                <a:solidFill>
                  <a:schemeClr val="accent2"/>
                </a:solidFill>
              </a:rPr>
              <a:t>What are the advantages and disadvantages of estimating cost functions instead of production functions?</a:t>
            </a:r>
          </a:p>
          <a:p>
            <a:pPr marL="365760" indent="-283464" fontAlgn="auto">
              <a:spcBef>
                <a:spcPts val="0"/>
              </a:spcBef>
              <a:spcAft>
                <a:spcPts val="1200"/>
              </a:spcAft>
              <a:buFont typeface="Wingdings 2"/>
              <a:buChar char=""/>
              <a:defRPr/>
            </a:pPr>
            <a:r>
              <a:rPr lang="en-US" dirty="0">
                <a:solidFill>
                  <a:schemeClr val="accent2"/>
                </a:solidFill>
              </a:rPr>
              <a:t>What is the role of the “environment” in a public cost function?</a:t>
            </a:r>
          </a:p>
          <a:p>
            <a:pPr marL="365760" indent="-283464" fontAlgn="auto">
              <a:spcBef>
                <a:spcPts val="0"/>
              </a:spcBef>
              <a:spcAft>
                <a:spcPts val="1200"/>
              </a:spcAft>
              <a:buFont typeface="Wingdings 2"/>
              <a:buChar char=""/>
              <a:defRPr/>
            </a:pPr>
            <a:r>
              <a:rPr lang="en-US" dirty="0">
                <a:solidFill>
                  <a:schemeClr val="accent2"/>
                </a:solidFill>
              </a:rPr>
              <a:t>What are the endogeneity problems in estimating a public cost function?</a:t>
            </a:r>
          </a:p>
          <a:p>
            <a:pPr marL="365760" indent="-283464" fontAlgn="auto">
              <a:spcBef>
                <a:spcPts val="0"/>
              </a:spcBef>
              <a:spcAft>
                <a:spcPts val="1200"/>
              </a:spcAft>
              <a:buFont typeface="Wingdings 2"/>
              <a:buChar char=""/>
              <a:defRPr/>
            </a:pPr>
            <a:r>
              <a:rPr lang="en-US" dirty="0">
                <a:solidFill>
                  <a:schemeClr val="accent2"/>
                </a:solidFill>
              </a:rPr>
              <a:t>How can a scholar account for inefficiency in estimating a public cost function?</a:t>
            </a:r>
            <a:endParaRPr lang="en-US" dirty="0"/>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37445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1017358"/>
            <a:ext cx="8153400" cy="55054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Cost Functions in Education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are ideal at the school district level, where spending and output are observed.</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A cost function, unlike a production function, can include many outputs.</a:t>
            </a:r>
          </a:p>
          <a:p>
            <a:pPr marL="640398" lvl="1"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Many public policies, such as state aid, are linked to the district level, so district-level cost studies link directly to policy.</a:t>
            </a:r>
          </a:p>
        </p:txBody>
      </p:sp>
    </p:spTree>
    <p:extLst>
      <p:ext uri="{BB962C8B-B14F-4D97-AF65-F5344CB8AC3E}">
        <p14:creationId xmlns:p14="http://schemas.microsoft.com/office/powerpoint/2010/main" val="1100612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577849" y="1143000"/>
            <a:ext cx="8153400" cy="55054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Cost Functions in Education,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Cost functions do not work well for other scales, however.</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It is not possible to estimate cost functions at the individual or classroom level because the dependent variable, spending, is unavailable (and even hard to define). </a:t>
            </a:r>
          </a:p>
          <a:p>
            <a:pPr marL="365760" indent="-283464" fontAlgn="auto">
              <a:spcAft>
                <a:spcPts val="0"/>
              </a:spcAft>
              <a:buFont typeface="Wingdings 2"/>
              <a:buChar char=""/>
              <a:defRPr/>
            </a:pPr>
            <a:endParaRPr lang="en-US" dirty="0"/>
          </a:p>
          <a:p>
            <a:pPr marL="640398" lvl="1" indent="-283464" fontAlgn="auto">
              <a:spcAft>
                <a:spcPts val="0"/>
              </a:spcAft>
              <a:buFont typeface="Wingdings 2"/>
              <a:buChar char=""/>
              <a:defRPr/>
            </a:pPr>
            <a:r>
              <a:rPr lang="en-US" dirty="0"/>
              <a:t>Studies of school-level cost functions run into serious endogeneity problems without obvious instruments.</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168518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990600"/>
            <a:ext cx="8153400" cy="5086350"/>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  District Production Functions in Education</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As we have seen, production functions work well with student-level data.</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Several studies use classroom data.</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They do not work well at the school or district level, however, because many inputs (e.g. counseling) cannot be observed.</a:t>
            </a:r>
          </a:p>
          <a:p>
            <a:pPr marL="365760" indent="-283464" fontAlgn="auto">
              <a:spcAft>
                <a:spcPts val="0"/>
              </a:spcAft>
              <a:buFont typeface="Wingdings 2"/>
              <a:buChar char=""/>
              <a:defRPr/>
            </a:pPr>
            <a:endParaRPr lang="en-US" dirty="0"/>
          </a:p>
        </p:txBody>
      </p:sp>
    </p:spTree>
    <p:extLst>
      <p:ext uri="{BB962C8B-B14F-4D97-AF65-F5344CB8AC3E}">
        <p14:creationId xmlns:p14="http://schemas.microsoft.com/office/powerpoint/2010/main" val="803906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600" y="914400"/>
            <a:ext cx="8153400" cy="5886449"/>
          </a:xfrm>
        </p:spPr>
        <p:txBody>
          <a:bodyPr>
            <a:normAutofit fontScale="85000" lnSpcReduction="20000"/>
          </a:bodyPr>
          <a:lstStyle/>
          <a:p>
            <a:pPr marL="365760" indent="-283464" algn="ctr" fontAlgn="auto">
              <a:spcAft>
                <a:spcPts val="0"/>
              </a:spcAft>
              <a:buFont typeface="Wingdings" pitchFamily="2" charset="2"/>
              <a:buNone/>
              <a:defRPr/>
            </a:pPr>
            <a:r>
              <a:rPr lang="en-US" b="1" dirty="0">
                <a:solidFill>
                  <a:schemeClr val="accent6"/>
                </a:solidFill>
              </a:rPr>
              <a:t>District Production Functions in Education, 2</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Hanushek has argued (in presentations at AEFP and, with co-authors, in the </a:t>
            </a:r>
            <a:r>
              <a:rPr lang="en-US" i="1" dirty="0"/>
              <a:t>Peabody Journal of Education</a:t>
            </a:r>
            <a:r>
              <a:rPr lang="en-US" dirty="0"/>
              <a:t> (2008)) that one can estimate production functions with “spending” as the input.  </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Using this approach, he finds that spending does not affect performance.</a:t>
            </a:r>
          </a:p>
          <a:p>
            <a:pPr marL="365760" indent="-283464" fontAlgn="auto">
              <a:lnSpc>
                <a:spcPct val="7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I disagree.</a:t>
            </a:r>
          </a:p>
          <a:p>
            <a:pPr marL="365760"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The assumption that spending is the input, implies that any equal-cost combination of inputs yields the same performance.</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Spending includes inefficiency, so this approach has a huge errors-in-variables problem.</a:t>
            </a:r>
          </a:p>
          <a:p>
            <a:pPr marL="640398" lvl="1" indent="-283464" fontAlgn="auto">
              <a:lnSpc>
                <a:spcPct val="70000"/>
              </a:lnSpc>
              <a:spcAft>
                <a:spcPts val="0"/>
              </a:spcAft>
              <a:buFont typeface="Wingdings 2"/>
              <a:buChar char=""/>
              <a:defRPr/>
            </a:pPr>
            <a:endParaRPr lang="en-US" dirty="0"/>
          </a:p>
          <a:p>
            <a:pPr marL="640398" lvl="1" indent="-283464" fontAlgn="auto">
              <a:spcAft>
                <a:spcPts val="0"/>
              </a:spcAft>
              <a:buFont typeface="Wingdings 2"/>
              <a:buChar char=""/>
              <a:defRPr/>
            </a:pPr>
            <a:r>
              <a:rPr lang="en-US" dirty="0"/>
              <a:t>See Duncombe/Yinger in the </a:t>
            </a:r>
            <a:r>
              <a:rPr lang="en-US" i="1" dirty="0"/>
              <a:t>Peabody Journal </a:t>
            </a:r>
            <a:r>
              <a:rPr lang="en-US" dirty="0"/>
              <a:t>in 2011.</a:t>
            </a:r>
          </a:p>
        </p:txBody>
      </p:sp>
    </p:spTree>
    <p:extLst>
      <p:ext uri="{BB962C8B-B14F-4D97-AF65-F5344CB8AC3E}">
        <p14:creationId xmlns:p14="http://schemas.microsoft.com/office/powerpoint/2010/main" val="2714850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066800" y="351235"/>
            <a:ext cx="7499351" cy="410765"/>
          </a:xfrm>
        </p:spPr>
        <p:txBody>
          <a:bodyPr>
            <a:normAutofit fontScale="90000"/>
          </a:bodyPr>
          <a:lstStyle/>
          <a:p>
            <a:pPr fontAlgn="auto">
              <a:spcAft>
                <a:spcPts val="0"/>
              </a:spcAft>
              <a:defRPr/>
            </a:pPr>
            <a:r>
              <a:rPr lang="en-US" sz="2400" b="1" dirty="0">
                <a:solidFill>
                  <a:schemeClr val="tx2">
                    <a:satMod val="130000"/>
                  </a:schemeClr>
                </a:solidFill>
              </a:rPr>
              <a:t>Cost Functions</a:t>
            </a:r>
          </a:p>
        </p:txBody>
      </p:sp>
      <p:sp>
        <p:nvSpPr>
          <p:cNvPr id="6147" name="Rectangle 2"/>
          <p:cNvSpPr>
            <a:spLocks noGrp="1" noChangeArrowheads="1"/>
          </p:cNvSpPr>
          <p:nvPr>
            <p:ph idx="1"/>
          </p:nvPr>
        </p:nvSpPr>
        <p:spPr>
          <a:xfrm>
            <a:off x="609933" y="889021"/>
            <a:ext cx="8229600" cy="5657849"/>
          </a:xfrm>
        </p:spPr>
        <p:txBody>
          <a:bodyPr>
            <a:normAutofit/>
          </a:bodyPr>
          <a:lstStyle/>
          <a:p>
            <a:pPr marL="365760" indent="-283464" algn="ctr" fontAlgn="auto">
              <a:spcAft>
                <a:spcPts val="0"/>
              </a:spcAft>
              <a:buFont typeface="Wingdings" pitchFamily="2" charset="2"/>
              <a:buNone/>
              <a:defRPr/>
            </a:pPr>
            <a:r>
              <a:rPr lang="en-US" b="1" dirty="0">
                <a:solidFill>
                  <a:schemeClr val="accent6"/>
                </a:solidFill>
              </a:rPr>
              <a:t>B/M/O Framework</a:t>
            </a:r>
          </a:p>
          <a:p>
            <a:pPr marL="365760" indent="-283464" fontAlgn="auto">
              <a:lnSpc>
                <a:spcPct val="50000"/>
              </a:lnSpc>
              <a:spcAft>
                <a:spcPts val="0"/>
              </a:spcAft>
              <a:buFont typeface="Wingdings 2"/>
              <a:buChar char=""/>
              <a:defRPr/>
            </a:pPr>
            <a:endParaRPr lang="en-US" dirty="0"/>
          </a:p>
          <a:p>
            <a:pPr marL="365760" indent="-283464" fontAlgn="auto">
              <a:spcAft>
                <a:spcPts val="0"/>
              </a:spcAft>
              <a:buFont typeface="Wingdings 2"/>
              <a:buChar char=""/>
              <a:defRPr/>
            </a:pPr>
            <a:r>
              <a:rPr lang="en-US" dirty="0"/>
              <a:t>Research on public cost functions builds on a framework first proposed in a famous 1969 </a:t>
            </a:r>
            <a:r>
              <a:rPr lang="en-US" i="1" dirty="0"/>
              <a:t>NTJ</a:t>
            </a:r>
            <a:r>
              <a:rPr lang="en-US" dirty="0"/>
              <a:t> article by Bradford, Malt, and Oates.</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They model government production in two stages and argue that “environmental” conditions, defined below, play a big role.</a:t>
            </a:r>
          </a:p>
          <a:p>
            <a:pPr marL="365760" indent="-283464" fontAlgn="auto">
              <a:spcAft>
                <a:spcPts val="0"/>
              </a:spcAft>
              <a:buFont typeface="Wingdings 2"/>
              <a:buChar char=""/>
              <a:defRPr/>
            </a:pPr>
            <a:endParaRPr lang="en-US" dirty="0"/>
          </a:p>
          <a:p>
            <a:pPr marL="365760" indent="-283464" fontAlgn="auto">
              <a:spcAft>
                <a:spcPts val="0"/>
              </a:spcAft>
              <a:buFont typeface="Wingdings 2"/>
              <a:buChar char=""/>
              <a:defRPr/>
            </a:pPr>
            <a:r>
              <a:rPr lang="en-US" dirty="0"/>
              <a:t>They show that these conditions need to be considered in any cost function estimation.</a:t>
            </a:r>
          </a:p>
        </p:txBody>
      </p:sp>
    </p:spTree>
    <p:extLst>
      <p:ext uri="{BB962C8B-B14F-4D97-AF65-F5344CB8AC3E}">
        <p14:creationId xmlns:p14="http://schemas.microsoft.com/office/powerpoint/2010/main" val="4293618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741">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heme741" id="{FB12F6B8-781A-4F67-A0D0-16709F52E14F}" vid="{94AD2C9A-E51A-4F17-8DC6-DC9DB7D06B6E}"/>
    </a:ext>
  </a:extLst>
</a:theme>
</file>

<file path=docProps/app.xml><?xml version="1.0" encoding="utf-8"?>
<Properties xmlns="http://schemas.openxmlformats.org/officeDocument/2006/extended-properties" xmlns:vt="http://schemas.openxmlformats.org/officeDocument/2006/docPropsVTypes">
  <Template>Theme741</Template>
  <TotalTime>58589</TotalTime>
  <Words>2360</Words>
  <Application>Microsoft Office PowerPoint</Application>
  <PresentationFormat>On-screen Show (4:3)</PresentationFormat>
  <Paragraphs>338</Paragraphs>
  <Slides>41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8" baseType="lpstr">
      <vt:lpstr>Georgia</vt:lpstr>
      <vt:lpstr>Times New Roman</vt:lpstr>
      <vt:lpstr>Trebuchet MS</vt:lpstr>
      <vt:lpstr>Wingdings</vt:lpstr>
      <vt:lpstr>Wingdings 2</vt:lpstr>
      <vt:lpstr>Theme741</vt:lpstr>
      <vt:lpstr>Equation</vt:lpstr>
      <vt:lpstr>ECN741:  Urban Economics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vt:lpstr>
      <vt:lpstr>Cost Functions:  D/Y 2011</vt:lpstr>
      <vt:lpstr>Cost Functions:  D/Y 2011</vt:lpstr>
      <vt:lpstr>Cost Functions</vt:lpstr>
      <vt:lpstr>Cost Functions</vt:lpstr>
      <vt:lpstr>Cost Functions</vt:lpstr>
      <vt:lpstr>Cost Functions:  N-H/Y, ITPF 2014</vt:lpstr>
      <vt:lpstr>Cost Functions:  N-H/Y, ITPF 2014</vt:lpstr>
      <vt:lpstr>Cost Functions</vt:lpstr>
      <vt:lpstr>Cost Functions</vt:lpstr>
      <vt:lpstr>Cost Functions:  E/D/N-H/Y EF&amp;P 2014</vt:lpstr>
      <vt:lpstr>Cost Functions</vt:lpstr>
      <vt:lpstr>Cost Functions</vt:lpstr>
      <vt:lpstr>Cost Functions</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Post Cost Functions</dc:title>
  <dc:creator>joyinger</dc:creator>
  <cp:lastModifiedBy>Emily Rose Minnoe</cp:lastModifiedBy>
  <cp:revision>98</cp:revision>
  <dcterms:created xsi:type="dcterms:W3CDTF">2005-12-18T15:49:22Z</dcterms:created>
  <dcterms:modified xsi:type="dcterms:W3CDTF">2020-08-04T16:17:54Z</dcterms:modified>
</cp:coreProperties>
</file>