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8" r:id="rId3"/>
    <p:sldId id="305" r:id="rId4"/>
    <p:sldId id="259" r:id="rId5"/>
    <p:sldId id="260" r:id="rId6"/>
    <p:sldId id="261" r:id="rId7"/>
    <p:sldId id="262" r:id="rId8"/>
    <p:sldId id="306" r:id="rId9"/>
    <p:sldId id="296" r:id="rId10"/>
    <p:sldId id="297" r:id="rId11"/>
    <p:sldId id="298" r:id="rId12"/>
    <p:sldId id="299" r:id="rId13"/>
    <p:sldId id="300" r:id="rId14"/>
    <p:sldId id="310" r:id="rId15"/>
    <p:sldId id="301" r:id="rId16"/>
    <p:sldId id="303" r:id="rId17"/>
    <p:sldId id="304" r:id="rId18"/>
    <p:sldId id="309" r:id="rId19"/>
    <p:sldId id="311" r:id="rId20"/>
    <p:sldId id="307" r:id="rId21"/>
    <p:sldId id="263" r:id="rId22"/>
    <p:sldId id="283" r:id="rId23"/>
    <p:sldId id="265" r:id="rId24"/>
    <p:sldId id="284" r:id="rId25"/>
    <p:sldId id="285" r:id="rId26"/>
    <p:sldId id="286" r:id="rId27"/>
    <p:sldId id="287" r:id="rId28"/>
    <p:sldId id="288" r:id="rId29"/>
    <p:sldId id="289" r:id="rId30"/>
    <p:sldId id="308" r:id="rId31"/>
    <p:sldId id="290" r:id="rId32"/>
    <p:sldId id="291" r:id="rId33"/>
    <p:sldId id="292" r:id="rId34"/>
    <p:sldId id="295" r:id="rId35"/>
    <p:sldId id="293" r:id="rId36"/>
    <p:sldId id="294" r:id="rId37"/>
    <p:sldId id="266" r:id="rId38"/>
    <p:sldId id="31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2.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79873-CB7C-4553-B2FD-285C63018552}" type="datetimeFigureOut">
              <a:rPr lang="en-US" smtClean="0"/>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61004-D34B-498B-8F14-9903016582A4}" type="slidenum">
              <a:rPr lang="en-US" smtClean="0"/>
              <a:t>‹#›</a:t>
            </a:fld>
            <a:endParaRPr lang="en-US"/>
          </a:p>
        </p:txBody>
      </p:sp>
    </p:spTree>
    <p:extLst>
      <p:ext uri="{BB962C8B-B14F-4D97-AF65-F5344CB8AC3E}">
        <p14:creationId xmlns:p14="http://schemas.microsoft.com/office/powerpoint/2010/main" val="246351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61004-D34B-498B-8F14-9903016582A4}" type="slidenum">
              <a:rPr lang="en-US" smtClean="0"/>
              <a:t>4</a:t>
            </a:fld>
            <a:endParaRPr lang="en-US"/>
          </a:p>
        </p:txBody>
      </p:sp>
    </p:spTree>
    <p:extLst>
      <p:ext uri="{BB962C8B-B14F-4D97-AF65-F5344CB8AC3E}">
        <p14:creationId xmlns:p14="http://schemas.microsoft.com/office/powerpoint/2010/main" val="359373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8/4/2020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8/4/2020</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8/4/2020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8/4/2020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 Id="rId9"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 Id="rId9"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4.wmf"/><Relationship Id="rId11" Type="http://schemas.openxmlformats.org/officeDocument/2006/relationships/image" Target="../media/image2.wmf"/><Relationship Id="rId5" Type="http://schemas.openxmlformats.org/officeDocument/2006/relationships/oleObject" Target="../embeddings/oleObject22.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4.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wmf"/><Relationship Id="rId4" Type="http://schemas.openxmlformats.org/officeDocument/2006/relationships/image" Target="../media/image2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wmf"/><Relationship Id="rId4" Type="http://schemas.openxmlformats.org/officeDocument/2006/relationships/image" Target="../media/image2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0.wmf"/><Relationship Id="rId5" Type="http://schemas.openxmlformats.org/officeDocument/2006/relationships/oleObject" Target="../embeddings/oleObject28.bin"/><Relationship Id="rId4" Type="http://schemas.openxmlformats.org/officeDocument/2006/relationships/image" Target="../media/image2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2.wmf"/><Relationship Id="rId5" Type="http://schemas.openxmlformats.org/officeDocument/2006/relationships/oleObject" Target="../embeddings/oleObject30.bin"/><Relationship Id="rId4" Type="http://schemas.openxmlformats.org/officeDocument/2006/relationships/image" Target="../media/image31.wmf"/></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 Id="rId9" Type="http://schemas.openxmlformats.org/officeDocument/2006/relationships/image" Target="../media/image2.wmf"/></Relationships>
</file>

<file path=ppt/slides/_rels/slide3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8.wmf"/><Relationship Id="rId11" Type="http://schemas.openxmlformats.org/officeDocument/2006/relationships/image" Target="../media/image2.wmf"/><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2.wmf"/><Relationship Id="rId9" Type="http://schemas.openxmlformats.org/officeDocument/2006/relationships/oleObject" Target="../embeddings/oleObject39.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image" Target="../media/image41.wmf"/></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ECN741:  Urban Economics</a:t>
            </a:r>
          </a:p>
        </p:txBody>
      </p:sp>
      <p:sp>
        <p:nvSpPr>
          <p:cNvPr id="3" name="Subtitle"/>
          <p:cNvSpPr>
            <a:spLocks noGrp="1"/>
          </p:cNvSpPr>
          <p:nvPr>
            <p:ph type="subTitle" idx="1"/>
          </p:nvPr>
        </p:nvSpPr>
        <p:spPr>
          <a:xfrm>
            <a:off x="457200" y="3899938"/>
            <a:ext cx="5410200" cy="1752600"/>
          </a:xfrm>
        </p:spPr>
        <p:txBody>
          <a:bodyPr>
            <a:normAutofit lnSpcReduction="10000"/>
          </a:bodyPr>
          <a:lstStyle/>
          <a:p>
            <a:r>
              <a:rPr lang="en-US" sz="4000" dirty="0"/>
              <a:t>More General Treatment of Housing Demand</a:t>
            </a:r>
          </a:p>
        </p:txBody>
      </p:sp>
      <p:sp>
        <p:nvSpPr>
          <p:cNvPr id="5" name="TextBox"/>
          <p:cNvSpPr txBox="1"/>
          <p:nvPr/>
        </p:nvSpPr>
        <p:spPr>
          <a:xfrm>
            <a:off x="533400" y="6019800"/>
            <a:ext cx="7543800" cy="369332"/>
          </a:xfrm>
          <a:prstGeom prst="rect">
            <a:avLst/>
          </a:prstGeom>
          <a:noFill/>
        </p:spPr>
        <p:txBody>
          <a:bodyPr wrap="square" rtlCol="0">
            <a:spAutoFit/>
          </a:bodyPr>
          <a:lstStyle/>
          <a:p>
            <a:r>
              <a:rPr lang="en-US" dirty="0"/>
              <a:t>Professor John Yinger, The Maxwell School, Syracuse University, 2020</a:t>
            </a:r>
          </a:p>
        </p:txBody>
      </p:sp>
      <p:pic>
        <p:nvPicPr>
          <p:cNvPr id="1026" name="Picture"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2</a:t>
            </a:r>
          </a:p>
          <a:p>
            <a:pPr marL="231775" lvl="2" indent="0">
              <a:buNone/>
            </a:pPr>
            <a:endParaRPr lang="en-US" dirty="0"/>
          </a:p>
          <a:p>
            <a:pPr marL="574675" lvl="2" indent="-342900"/>
            <a:r>
              <a:rPr lang="en-US" dirty="0"/>
              <a:t>Start with the standard locational equilibrium condition and assume that the demand for housing takes a constant elasticity form.</a:t>
            </a:r>
          </a:p>
          <a:p>
            <a:pPr marL="574675" lvl="2" indent="-342900"/>
            <a:endParaRPr lang="en-US" dirty="0"/>
          </a:p>
          <a:p>
            <a:pPr marL="574675" lvl="2" indent="-342900"/>
            <a:r>
              <a:rPr lang="en-US" dirty="0"/>
              <a:t>A constant elasticity form, by the way, can be derived from an “incomplete demand system,” which has a composite commodity essentially as a residual.</a:t>
            </a:r>
          </a:p>
          <a:p>
            <a:pPr marL="574675" lvl="2" indent="-342900"/>
            <a:endParaRPr lang="en-US" dirty="0"/>
          </a:p>
          <a:p>
            <a:pPr marL="830707" lvl="3" indent="-342900"/>
            <a:r>
              <a:rPr lang="en-US" dirty="0"/>
              <a:t>See LaFrance, </a:t>
            </a:r>
            <a:r>
              <a:rPr lang="en-US" i="1" dirty="0"/>
              <a:t>American Journal of Agricultural Economics</a:t>
            </a:r>
            <a:r>
              <a:rPr lang="en-US" dirty="0"/>
              <a:t>,  August 1986.</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67359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3</a:t>
            </a:r>
          </a:p>
          <a:p>
            <a:pPr marL="231775" lvl="2" indent="0">
              <a:buNone/>
            </a:pPr>
            <a:endParaRPr lang="en-US" dirty="0"/>
          </a:p>
          <a:p>
            <a:pPr marL="574675" lvl="2" indent="-342900"/>
            <a:r>
              <a:rPr lang="en-US" dirty="0"/>
              <a:t>So we have</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Putting these together leads to the differential equation</a:t>
            </a:r>
          </a:p>
          <a:p>
            <a:pPr lvl="2">
              <a:buNone/>
            </a:pPr>
            <a:endParaRPr lang="en-US" dirty="0"/>
          </a:p>
          <a:p>
            <a:pPr lvl="2">
              <a:buNone/>
            </a:pPr>
            <a:endParaRPr lang="en-US" dirty="0"/>
          </a:p>
          <a:p>
            <a:pPr lvl="2"/>
            <a:endParaRPr lang="en-US" dirty="0"/>
          </a:p>
        </p:txBody>
      </p:sp>
      <p:grpSp>
        <p:nvGrpSpPr>
          <p:cNvPr id="11" name="Equations" descr="Please contact Professor Yinger for details regarding figures and graphs.">
            <a:extLst>
              <a:ext uri="{FF2B5EF4-FFF2-40B4-BE49-F238E27FC236}">
                <a16:creationId xmlns:a16="http://schemas.microsoft.com/office/drawing/2014/main" id="{930DAF13-8DF4-4B31-984C-6B6C7A2D3A2A}"/>
              </a:ext>
            </a:extLst>
          </p:cNvPr>
          <p:cNvGrpSpPr/>
          <p:nvPr/>
        </p:nvGrpSpPr>
        <p:grpSpPr>
          <a:xfrm>
            <a:off x="2374755" y="2514600"/>
            <a:ext cx="4242955" cy="3429000"/>
            <a:chOff x="2374755" y="2514600"/>
            <a:chExt cx="4242955" cy="3429000"/>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455064686"/>
                </p:ext>
              </p:extLst>
            </p:nvPr>
          </p:nvGraphicFramePr>
          <p:xfrm>
            <a:off x="3276600" y="2514600"/>
            <a:ext cx="2057400" cy="1016306"/>
          </p:xfrm>
          <a:graphic>
            <a:graphicData uri="http://schemas.openxmlformats.org/presentationml/2006/ole">
              <mc:AlternateContent xmlns:mc="http://schemas.openxmlformats.org/markup-compatibility/2006">
                <mc:Choice xmlns:v="urn:schemas-microsoft-com:vml" Requires="v">
                  <p:oleObj spid="_x0000_s14487" name="Equation" r:id="rId3" imgW="787058" imgH="393529" progId="Equation.DSMT4">
                    <p:embed/>
                  </p:oleObj>
                </mc:Choice>
                <mc:Fallback>
                  <p:oleObj name="Equation" r:id="rId3" imgW="787058"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14600"/>
                          <a:ext cx="2057400" cy="1016306"/>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898337489"/>
                </p:ext>
              </p:extLst>
            </p:nvPr>
          </p:nvGraphicFramePr>
          <p:xfrm>
            <a:off x="2794000" y="3657600"/>
            <a:ext cx="3530600" cy="609600"/>
          </p:xfrm>
          <a:graphic>
            <a:graphicData uri="http://schemas.openxmlformats.org/presentationml/2006/ole">
              <mc:AlternateContent xmlns:mc="http://schemas.openxmlformats.org/markup-compatibility/2006">
                <mc:Choice xmlns:v="urn:schemas-microsoft-com:vml" Requires="v">
                  <p:oleObj spid="_x0000_s14488" name="Equation" r:id="rId5" imgW="1320800" imgH="228600" progId="Equation.DSMT4">
                    <p:embed/>
                  </p:oleObj>
                </mc:Choice>
                <mc:Fallback>
                  <p:oleObj name="Equation" r:id="rId5" imgW="13208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4000" y="3657600"/>
                          <a:ext cx="3530600" cy="609600"/>
                        </a:xfrm>
                        <a:prstGeom prst="rect">
                          <a:avLst/>
                        </a:prstGeom>
                        <a:noFill/>
                      </p:spPr>
                    </p:pic>
                  </p:oleObj>
                </mc:Fallback>
              </mc:AlternateContent>
            </a:graphicData>
          </a:graphic>
        </p:graphicFrame>
        <p:graphicFrame>
          <p:nvGraphicFramePr>
            <p:cNvPr id="10" name="Equation 3"/>
            <p:cNvGraphicFramePr>
              <a:graphicFrameLocks noChangeAspect="1"/>
            </p:cNvGraphicFramePr>
            <p:nvPr>
              <p:extLst>
                <p:ext uri="{D42A27DB-BD31-4B8C-83A1-F6EECF244321}">
                  <p14:modId xmlns:p14="http://schemas.microsoft.com/office/powerpoint/2010/main" val="2700300960"/>
                </p:ext>
              </p:extLst>
            </p:nvPr>
          </p:nvGraphicFramePr>
          <p:xfrm>
            <a:off x="2374755" y="4876800"/>
            <a:ext cx="4242955" cy="1066800"/>
          </p:xfrm>
          <a:graphic>
            <a:graphicData uri="http://schemas.openxmlformats.org/presentationml/2006/ole">
              <mc:AlternateContent xmlns:mc="http://schemas.openxmlformats.org/markup-compatibility/2006">
                <mc:Choice xmlns:v="urn:schemas-microsoft-com:vml" Requires="v">
                  <p:oleObj spid="_x0000_s14489" name="Equation" r:id="rId7" imgW="1663700" imgH="419100" progId="Equation.DSMT4">
                    <p:embed/>
                  </p:oleObj>
                </mc:Choice>
                <mc:Fallback>
                  <p:oleObj name="Equation" r:id="rId7" imgW="1663700" imgH="4191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4755" y="4876800"/>
                          <a:ext cx="4242955" cy="1066800"/>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90087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4</a:t>
            </a:r>
          </a:p>
          <a:p>
            <a:pPr marL="231775" lvl="2" indent="0">
              <a:buNone/>
            </a:pPr>
            <a:endParaRPr lang="en-US" dirty="0"/>
          </a:p>
          <a:p>
            <a:pPr marL="574675" lvl="2" indent="-342900"/>
            <a:r>
              <a:rPr lang="en-US" dirty="0"/>
              <a:t>The general solution to this differential equation is:</a:t>
            </a:r>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where </a:t>
            </a:r>
            <a:r>
              <a:rPr lang="en-US" i="1" dirty="0">
                <a:latin typeface="Times New Roman" pitchFamily="18" charset="0"/>
                <a:cs typeface="Times New Roman" pitchFamily="18" charset="0"/>
              </a:rPr>
              <a:t>Q</a:t>
            </a:r>
            <a:r>
              <a:rPr lang="en-US" dirty="0"/>
              <a:t> is a constant of integration.</a:t>
            </a:r>
          </a:p>
          <a:p>
            <a:pPr marL="574675" lvl="2" indent="-342900"/>
            <a:endParaRPr lang="en-US" dirty="0"/>
          </a:p>
          <a:p>
            <a:pPr marL="574675" lvl="2" indent="-342900"/>
            <a:r>
              <a:rPr lang="en-US" dirty="0"/>
              <a:t>This obviously yields a pretty messy nonlinear form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and hence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and </a:t>
            </a:r>
            <a:r>
              <a:rPr lang="en-US" i="1" dirty="0">
                <a:latin typeface="Times New Roman" pitchFamily="18" charset="0"/>
                <a:cs typeface="Times New Roman" pitchFamily="18" charset="0"/>
              </a:rPr>
              <a:t>D</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a:t>
            </a:r>
          </a:p>
          <a:p>
            <a:pPr marL="574675" lvl="2" indent="-342900"/>
            <a:endParaRPr lang="en-US" dirty="0"/>
          </a:p>
          <a:p>
            <a:pPr marL="574675" lvl="2" indent="-342900"/>
            <a:r>
              <a:rPr lang="en-US" dirty="0"/>
              <a:t>It does not lead to an exponential form!</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572496824"/>
              </p:ext>
            </p:extLst>
          </p:nvPr>
        </p:nvGraphicFramePr>
        <p:xfrm>
          <a:off x="2590799" y="2743200"/>
          <a:ext cx="3988341" cy="1143000"/>
        </p:xfrm>
        <a:graphic>
          <a:graphicData uri="http://schemas.openxmlformats.org/presentationml/2006/ole">
            <mc:AlternateContent xmlns:mc="http://schemas.openxmlformats.org/markup-compatibility/2006">
              <mc:Choice xmlns:v="urn:schemas-microsoft-com:vml" Requires="v">
                <p:oleObj spid="_x0000_s15414" name="Equation" r:id="rId3" imgW="1562040" imgH="444240" progId="Equation.DSMT4">
                  <p:embed/>
                </p:oleObj>
              </mc:Choice>
              <mc:Fallback>
                <p:oleObj name="Equation" r:id="rId3" imgW="1562040" imgH="444240" progId="Equation.DSMT4">
                  <p:embed/>
                  <p:pic>
                    <p:nvPicPr>
                      <p:cNvPr id="0" name="Object 1"/>
                      <p:cNvPicPr>
                        <a:picLocks noChangeAspect="1" noChangeArrowheads="1"/>
                      </p:cNvPicPr>
                      <p:nvPr/>
                    </p:nvPicPr>
                    <p:blipFill>
                      <a:blip r:embed="rId4"/>
                      <a:srcRect/>
                      <a:stretch>
                        <a:fillRect/>
                      </a:stretch>
                    </p:blipFill>
                    <p:spPr bwMode="auto">
                      <a:xfrm>
                        <a:off x="2590799" y="2743200"/>
                        <a:ext cx="3988341" cy="11430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0287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5</a:t>
            </a:r>
          </a:p>
          <a:p>
            <a:pPr marL="231775" lvl="2" indent="0">
              <a:buNone/>
            </a:pPr>
            <a:endParaRPr lang="en-US" dirty="0"/>
          </a:p>
          <a:p>
            <a:pPr marL="574675" lvl="2" indent="-342900"/>
            <a:r>
              <a:rPr lang="en-US" dirty="0"/>
              <a:t>We can simplify this result by assuming that the price elasticity of demand for </a:t>
            </a:r>
            <a:r>
              <a:rPr lang="en-US" i="1" dirty="0">
                <a:latin typeface="Times New Roman" pitchFamily="18" charset="0"/>
                <a:cs typeface="Times New Roman" pitchFamily="18" charset="0"/>
              </a:rPr>
              <a:t>H, </a:t>
            </a:r>
            <a:r>
              <a:rPr lang="el-GR" i="1" dirty="0">
                <a:latin typeface="Times New Roman"/>
                <a:cs typeface="Times New Roman"/>
              </a:rPr>
              <a:t>μ</a:t>
            </a:r>
            <a:r>
              <a:rPr lang="en-US" i="1" dirty="0">
                <a:latin typeface="Times New Roman"/>
                <a:cs typeface="Times New Roman"/>
              </a:rPr>
              <a:t>,</a:t>
            </a:r>
            <a:r>
              <a:rPr lang="en-US" dirty="0"/>
              <a:t> is -1.  This leads to </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solution to this differential equation is</a:t>
            </a:r>
          </a:p>
          <a:p>
            <a:pPr marL="574675" lvl="2" indent="-342900"/>
            <a:endParaRPr lang="en-US" dirty="0"/>
          </a:p>
          <a:p>
            <a:pPr marL="574675" lvl="2" indent="-342900"/>
            <a:endParaRPr lang="en-US" dirty="0"/>
          </a:p>
          <a:p>
            <a:pPr marL="574675" lvl="2" indent="-342900"/>
            <a:endParaRPr lang="en-US" dirty="0"/>
          </a:p>
          <a:p>
            <a:pPr marL="574675" lvl="2" indent="-342900"/>
            <a:r>
              <a:rPr lang="en-US" dirty="0"/>
              <a:t>This won’t lead to an exponential density, either!</a:t>
            </a:r>
          </a:p>
          <a:p>
            <a:pPr lvl="2">
              <a:buNone/>
            </a:pPr>
            <a:endParaRPr lang="en-US" dirty="0"/>
          </a:p>
          <a:p>
            <a:pPr lvl="2">
              <a:buNone/>
            </a:pPr>
            <a:endParaRPr lang="en-US" dirty="0"/>
          </a:p>
          <a:p>
            <a:pPr lvl="2"/>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D71D6CBD-F993-4336-B5AF-58B0A99D23B5}"/>
              </a:ext>
            </a:extLst>
          </p:cNvPr>
          <p:cNvGrpSpPr/>
          <p:nvPr/>
        </p:nvGrpSpPr>
        <p:grpSpPr>
          <a:xfrm>
            <a:off x="2743200" y="3200400"/>
            <a:ext cx="3790544" cy="2565846"/>
            <a:chOff x="2743200" y="3200400"/>
            <a:chExt cx="3790544" cy="2565846"/>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206844780"/>
                </p:ext>
              </p:extLst>
            </p:nvPr>
          </p:nvGraphicFramePr>
          <p:xfrm>
            <a:off x="3125067" y="3200400"/>
            <a:ext cx="2843644" cy="914400"/>
          </p:xfrm>
          <a:graphic>
            <a:graphicData uri="http://schemas.openxmlformats.org/presentationml/2006/ole">
              <mc:AlternateContent xmlns:mc="http://schemas.openxmlformats.org/markup-compatibility/2006">
                <mc:Choice xmlns:v="urn:schemas-microsoft-com:vml" Requires="v">
                  <p:oleObj spid="_x0000_s16485" name="Equation" r:id="rId3" imgW="1307880" imgH="419040" progId="Equation.DSMT4">
                    <p:embed/>
                  </p:oleObj>
                </mc:Choice>
                <mc:Fallback>
                  <p:oleObj name="Equation" r:id="rId3" imgW="1307880" imgH="419040" progId="Equation.DSMT4">
                    <p:embed/>
                    <p:pic>
                      <p:nvPicPr>
                        <p:cNvPr id="0" name="Object 1"/>
                        <p:cNvPicPr>
                          <a:picLocks noChangeAspect="1" noChangeArrowheads="1"/>
                        </p:cNvPicPr>
                        <p:nvPr/>
                      </p:nvPicPr>
                      <p:blipFill>
                        <a:blip r:embed="rId4"/>
                        <a:srcRect/>
                        <a:stretch>
                          <a:fillRect/>
                        </a:stretch>
                      </p:blipFill>
                      <p:spPr bwMode="auto">
                        <a:xfrm>
                          <a:off x="3125067" y="3200400"/>
                          <a:ext cx="2843644" cy="914400"/>
                        </a:xfrm>
                        <a:prstGeom prst="rect">
                          <a:avLst/>
                        </a:prstGeom>
                        <a:noFill/>
                      </p:spPr>
                    </p:pic>
                  </p:oleObj>
                </mc:Fallback>
              </mc:AlternateContent>
            </a:graphicData>
          </a:graphic>
        </p:graphicFrame>
        <p:graphicFrame>
          <p:nvGraphicFramePr>
            <p:cNvPr id="8" name="Equation 2"/>
            <p:cNvGraphicFramePr>
              <a:graphicFrameLocks noChangeAspect="1"/>
            </p:cNvGraphicFramePr>
            <p:nvPr>
              <p:extLst>
                <p:ext uri="{D42A27DB-BD31-4B8C-83A1-F6EECF244321}">
                  <p14:modId xmlns:p14="http://schemas.microsoft.com/office/powerpoint/2010/main" val="1468527974"/>
                </p:ext>
              </p:extLst>
            </p:nvPr>
          </p:nvGraphicFramePr>
          <p:xfrm>
            <a:off x="2743200" y="4724400"/>
            <a:ext cx="3790544" cy="1041846"/>
          </p:xfrm>
          <a:graphic>
            <a:graphicData uri="http://schemas.openxmlformats.org/presentationml/2006/ole">
              <mc:AlternateContent xmlns:mc="http://schemas.openxmlformats.org/markup-compatibility/2006">
                <mc:Choice xmlns:v="urn:schemas-microsoft-com:vml" Requires="v">
                  <p:oleObj spid="_x0000_s16486" name="Equation" r:id="rId5" imgW="1624895" imgH="444307" progId="Equation.DSMT4">
                    <p:embed/>
                  </p:oleObj>
                </mc:Choice>
                <mc:Fallback>
                  <p:oleObj name="Equation" r:id="rId5" imgW="1624895" imgH="44430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724400"/>
                          <a:ext cx="3790544" cy="1041846"/>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03038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6</a:t>
            </a:r>
          </a:p>
          <a:p>
            <a:pPr marL="231775" lvl="2" indent="0">
              <a:lnSpc>
                <a:spcPct val="50000"/>
              </a:lnSpc>
              <a:buNone/>
            </a:pPr>
            <a:endParaRPr lang="en-US" dirty="0"/>
          </a:p>
          <a:p>
            <a:pPr marL="574675" lvl="2" indent="-342900"/>
            <a:r>
              <a:rPr lang="en-US" dirty="0"/>
              <a:t>Now let’s use gross income in the demand function:</a:t>
            </a:r>
          </a:p>
          <a:p>
            <a:pPr marL="574675" lvl="2" indent="-342900"/>
            <a:endParaRPr lang="en-US" dirty="0"/>
          </a:p>
          <a:p>
            <a:pPr marL="574675" lvl="2" indent="-342900">
              <a:lnSpc>
                <a:spcPct val="50000"/>
              </a:lnSpc>
            </a:pPr>
            <a:endParaRPr lang="en-US" dirty="0"/>
          </a:p>
          <a:p>
            <a:pPr marL="574675" lvl="2" indent="-342900"/>
            <a:r>
              <a:rPr lang="en-US" dirty="0"/>
              <a:t>This formulation, which is used by Mills and </a:t>
            </a:r>
            <a:r>
              <a:rPr lang="en-US" dirty="0" err="1"/>
              <a:t>Muth</a:t>
            </a:r>
            <a:r>
              <a:rPr lang="en-US" dirty="0"/>
              <a:t>, assumes that households do not consider commuting costs when they decide how much housing to buy.</a:t>
            </a:r>
          </a:p>
          <a:p>
            <a:pPr marL="574675" lvl="2" indent="-342900"/>
            <a:endParaRPr lang="en-US" dirty="0"/>
          </a:p>
          <a:p>
            <a:pPr marL="574675" lvl="2" indent="-342900"/>
            <a:r>
              <a:rPr lang="en-US" dirty="0"/>
              <a:t>One interpretation is that households have separate mental accounts for housing purchases and transportation. </a:t>
            </a:r>
          </a:p>
          <a:p>
            <a:pPr marL="830707" lvl="3" indent="-342900"/>
            <a:endParaRPr lang="en-US" dirty="0"/>
          </a:p>
          <a:p>
            <a:pPr marL="830707" lvl="3" indent="-342900"/>
            <a:r>
              <a:rPr lang="en-US" dirty="0"/>
              <a:t>Mental accounts are discussed in </a:t>
            </a:r>
            <a:r>
              <a:rPr lang="en-US" dirty="0" err="1"/>
              <a:t>Thaler</a:t>
            </a:r>
            <a:r>
              <a:rPr lang="en-US" dirty="0"/>
              <a:t> (1999).</a:t>
            </a:r>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4283561893"/>
              </p:ext>
            </p:extLst>
          </p:nvPr>
        </p:nvGraphicFramePr>
        <p:xfrm>
          <a:off x="3167063" y="2520950"/>
          <a:ext cx="2606675" cy="609600"/>
        </p:xfrm>
        <a:graphic>
          <a:graphicData uri="http://schemas.openxmlformats.org/presentationml/2006/ole">
            <mc:AlternateContent xmlns:mc="http://schemas.openxmlformats.org/markup-compatibility/2006">
              <mc:Choice xmlns:v="urn:schemas-microsoft-com:vml" Requires="v">
                <p:oleObj spid="_x0000_s24591" name="Equation" r:id="rId3" imgW="977760" imgH="228600" progId="Equation.DSMT4">
                  <p:embed/>
                </p:oleObj>
              </mc:Choice>
              <mc:Fallback>
                <p:oleObj name="Equation" r:id="rId3" imgW="977760" imgH="228600" progId="Equation.DSMT4">
                  <p:embed/>
                  <p:pic>
                    <p:nvPicPr>
                      <p:cNvPr id="6" name="Object 5"/>
                      <p:cNvPicPr>
                        <a:picLocks noChangeAspect="1" noChangeArrowheads="1"/>
                      </p:cNvPicPr>
                      <p:nvPr/>
                    </p:nvPicPr>
                    <p:blipFill>
                      <a:blip r:embed="rId4"/>
                      <a:srcRect/>
                      <a:stretch>
                        <a:fillRect/>
                      </a:stretch>
                    </p:blipFill>
                    <p:spPr bwMode="auto">
                      <a:xfrm>
                        <a:off x="3167063" y="2520950"/>
                        <a:ext cx="2606675" cy="6096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8474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 6</a:t>
            </a:r>
          </a:p>
          <a:p>
            <a:pPr marL="231775" lvl="2" indent="0">
              <a:lnSpc>
                <a:spcPct val="50000"/>
              </a:lnSpc>
              <a:buNone/>
            </a:pPr>
            <a:endParaRPr lang="en-US" dirty="0"/>
          </a:p>
          <a:p>
            <a:pPr marL="574675" lvl="2" indent="-342900"/>
            <a:r>
              <a:rPr lang="en-US" dirty="0"/>
              <a:t>This step changes the differential equation to</a:t>
            </a:r>
          </a:p>
          <a:p>
            <a:pPr marL="574675" lvl="2" indent="-342900"/>
            <a:endParaRPr lang="en-US" dirty="0"/>
          </a:p>
          <a:p>
            <a:pPr marL="574675" lvl="2" indent="-342900">
              <a:lnSpc>
                <a:spcPct val="50000"/>
              </a:lnSpc>
            </a:pPr>
            <a:endParaRPr lang="en-US" dirty="0"/>
          </a:p>
          <a:p>
            <a:pPr marL="574675" lvl="2" indent="-342900"/>
            <a:r>
              <a:rPr lang="en-US" dirty="0"/>
              <a:t>and the solution to</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pSp>
        <p:nvGrpSpPr>
          <p:cNvPr id="11" name="Equations" descr="Please contact Professor Yinger for details regarding figures and graphs.">
            <a:extLst>
              <a:ext uri="{FF2B5EF4-FFF2-40B4-BE49-F238E27FC236}">
                <a16:creationId xmlns:a16="http://schemas.microsoft.com/office/drawing/2014/main" id="{F88828E6-499E-41B5-9BA4-1374D01458EC}"/>
              </a:ext>
            </a:extLst>
          </p:cNvPr>
          <p:cNvGrpSpPr/>
          <p:nvPr/>
        </p:nvGrpSpPr>
        <p:grpSpPr>
          <a:xfrm>
            <a:off x="2895600" y="2520950"/>
            <a:ext cx="3513056" cy="4238216"/>
            <a:chOff x="2895600" y="2520950"/>
            <a:chExt cx="3513056" cy="4238216"/>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462916121"/>
                </p:ext>
              </p:extLst>
            </p:nvPr>
          </p:nvGraphicFramePr>
          <p:xfrm>
            <a:off x="3167063" y="2520950"/>
            <a:ext cx="2606675" cy="609600"/>
          </p:xfrm>
          <a:graphic>
            <a:graphicData uri="http://schemas.openxmlformats.org/presentationml/2006/ole">
              <mc:AlternateContent xmlns:mc="http://schemas.openxmlformats.org/markup-compatibility/2006">
                <mc:Choice xmlns:v="urn:schemas-microsoft-com:vml" Requires="v">
                  <p:oleObj spid="_x0000_s17562" name="Equation" r:id="rId3" imgW="977760" imgH="228600" progId="Equation.DSMT4">
                    <p:embed/>
                  </p:oleObj>
                </mc:Choice>
                <mc:Fallback>
                  <p:oleObj name="Equation" r:id="rId3" imgW="977760" imgH="228600" progId="Equation.DSMT4">
                    <p:embed/>
                    <p:pic>
                      <p:nvPicPr>
                        <p:cNvPr id="0" name="Object 1"/>
                        <p:cNvPicPr>
                          <a:picLocks noChangeAspect="1" noChangeArrowheads="1"/>
                        </p:cNvPicPr>
                        <p:nvPr/>
                      </p:nvPicPr>
                      <p:blipFill>
                        <a:blip r:embed="rId4"/>
                        <a:srcRect/>
                        <a:stretch>
                          <a:fillRect/>
                        </a:stretch>
                      </p:blipFill>
                      <p:spPr bwMode="auto">
                        <a:xfrm>
                          <a:off x="3167063" y="2520950"/>
                          <a:ext cx="2606675" cy="609600"/>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6067951"/>
                </p:ext>
              </p:extLst>
            </p:nvPr>
          </p:nvGraphicFramePr>
          <p:xfrm>
            <a:off x="3352800" y="3520698"/>
            <a:ext cx="2078182" cy="914400"/>
          </p:xfrm>
          <a:graphic>
            <a:graphicData uri="http://schemas.openxmlformats.org/presentationml/2006/ole">
              <mc:AlternateContent xmlns:mc="http://schemas.openxmlformats.org/markup-compatibility/2006">
                <mc:Choice xmlns:v="urn:schemas-microsoft-com:vml" Requires="v">
                  <p:oleObj spid="_x0000_s17563" name="Equation" r:id="rId5" imgW="952087" imgH="418918" progId="Equation.DSMT4">
                    <p:embed/>
                  </p:oleObj>
                </mc:Choice>
                <mc:Fallback>
                  <p:oleObj name="Equation" r:id="rId5" imgW="952087" imgH="418918"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520698"/>
                          <a:ext cx="2078182" cy="914400"/>
                        </a:xfrm>
                        <a:prstGeom prst="rect">
                          <a:avLst/>
                        </a:prstGeom>
                        <a:noFill/>
                      </p:spPr>
                    </p:pic>
                  </p:oleObj>
                </mc:Fallback>
              </mc:AlternateContent>
            </a:graphicData>
          </a:graphic>
        </p:graphicFrame>
        <p:graphicFrame>
          <p:nvGraphicFramePr>
            <p:cNvPr id="10"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1999663999"/>
                </p:ext>
              </p:extLst>
            </p:nvPr>
          </p:nvGraphicFramePr>
          <p:xfrm>
            <a:off x="2895600" y="4693915"/>
            <a:ext cx="3513056" cy="2065251"/>
          </p:xfrm>
          <a:graphic>
            <a:graphicData uri="http://schemas.openxmlformats.org/presentationml/2006/ole">
              <mc:AlternateContent xmlns:mc="http://schemas.openxmlformats.org/markup-compatibility/2006">
                <mc:Choice xmlns:v="urn:schemas-microsoft-com:vml" Requires="v">
                  <p:oleObj spid="_x0000_s17564" name="Equation" r:id="rId7" imgW="1574640" imgH="927000" progId="Equation.DSMT4">
                    <p:embed/>
                  </p:oleObj>
                </mc:Choice>
                <mc:Fallback>
                  <p:oleObj name="Equation" r:id="rId7" imgW="1574640" imgH="927000" progId="Equation.DSMT4">
                    <p:embed/>
                    <p:pic>
                      <p:nvPicPr>
                        <p:cNvPr id="0" name="Object 5"/>
                        <p:cNvPicPr>
                          <a:picLocks noChangeAspect="1" noChangeArrowheads="1"/>
                        </p:cNvPicPr>
                        <p:nvPr/>
                      </p:nvPicPr>
                      <p:blipFill>
                        <a:blip r:embed="rId8"/>
                        <a:srcRect/>
                        <a:stretch>
                          <a:fillRect/>
                        </a:stretch>
                      </p:blipFill>
                      <p:spPr bwMode="auto">
                        <a:xfrm>
                          <a:off x="2895600" y="4693915"/>
                          <a:ext cx="3513056" cy="2065251"/>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836152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182130" y="1181039"/>
            <a:ext cx="8347497" cy="5355336"/>
          </a:xfrm>
        </p:spPr>
        <p:txBody>
          <a:bodyPr>
            <a:normAutofit fontScale="92500" lnSpcReduction="10000"/>
          </a:bodyPr>
          <a:lstStyle/>
          <a:p>
            <a:pPr marL="231775" lvl="2" indent="0" algn="ctr">
              <a:buNone/>
            </a:pPr>
            <a:r>
              <a:rPr lang="en-US" sz="2800" b="1" dirty="0">
                <a:solidFill>
                  <a:schemeClr val="accent2"/>
                </a:solidFill>
              </a:rPr>
              <a:t>An Exponential Density Function?, 7</a:t>
            </a:r>
          </a:p>
          <a:p>
            <a:pPr marL="231775" lvl="2" indent="0">
              <a:lnSpc>
                <a:spcPct val="50000"/>
              </a:lnSpc>
              <a:buNone/>
            </a:pPr>
            <a:endParaRPr lang="en-US" dirty="0"/>
          </a:p>
          <a:p>
            <a:pPr marL="574675" lvl="2" indent="-342900">
              <a:spcAft>
                <a:spcPts val="1200"/>
              </a:spcAft>
            </a:pPr>
            <a:r>
              <a:rPr lang="en-US" dirty="0"/>
              <a:t>Now combining the housing production function, the capital market equilibrium condition, the housing </a:t>
            </a:r>
            <a:r>
              <a:rPr lang="en-US" i="1" dirty="0">
                <a:latin typeface="Times New Roman" panose="02020603050405020304" pitchFamily="18" charset="0"/>
                <a:cs typeface="Times New Roman" panose="02020603050405020304" pitchFamily="18" charset="0"/>
              </a:rPr>
              <a:t>S = D </a:t>
            </a:r>
            <a:r>
              <a:rPr lang="en-US" dirty="0"/>
              <a:t>condition, and the definition of density from a basic urban model yields</a:t>
            </a:r>
          </a:p>
          <a:p>
            <a:pPr marL="574675" lvl="2" indent="-342900"/>
            <a:endParaRPr lang="en-US" dirty="0"/>
          </a:p>
          <a:p>
            <a:pPr marL="574675" lvl="2" indent="-342900"/>
            <a:endParaRPr lang="en-US" dirty="0"/>
          </a:p>
          <a:p>
            <a:pPr marL="574675" lvl="2" indent="-342900"/>
            <a:endParaRPr lang="en-US" dirty="0"/>
          </a:p>
          <a:p>
            <a:pPr marL="231775" lvl="2" indent="0">
              <a:lnSpc>
                <a:spcPct val="50000"/>
              </a:lnSpc>
              <a:buNone/>
            </a:pPr>
            <a:r>
              <a:rPr lang="en-US" dirty="0"/>
              <a:t>      where </a:t>
            </a:r>
            <a:r>
              <a:rPr lang="el-GR" dirty="0">
                <a:latin typeface="Times New Roman" panose="02020603050405020304" pitchFamily="18" charset="0"/>
                <a:cs typeface="Times New Roman" panose="02020603050405020304" pitchFamily="18" charset="0"/>
              </a:rPr>
              <a:t>Φ</a:t>
            </a:r>
            <a:r>
              <a:rPr lang="en-US" dirty="0">
                <a:latin typeface="Times New Roman" panose="02020603050405020304" pitchFamily="18" charset="0"/>
                <a:cs typeface="Times New Roman" panose="02020603050405020304" pitchFamily="18" charset="0"/>
              </a:rPr>
              <a:t> is a constant.</a:t>
            </a:r>
          </a:p>
          <a:p>
            <a:pPr marL="231775" lvl="2" indent="0">
              <a:lnSpc>
                <a:spcPct val="50000"/>
              </a:lnSpc>
              <a:buNone/>
            </a:pPr>
            <a:endParaRPr lang="en-US" dirty="0"/>
          </a:p>
          <a:p>
            <a:pPr marL="574675" lvl="2" indent="-342900"/>
            <a:r>
              <a:rPr lang="en-US" dirty="0"/>
              <a:t>With the above expression for </a:t>
            </a:r>
            <a:r>
              <a:rPr lang="en-US" i="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u</a:t>
            </a:r>
            <a:r>
              <a:rPr lang="en-US" dirty="0">
                <a:latin typeface="Times New Roman" panose="02020603050405020304" pitchFamily="18" charset="0"/>
                <a:cs typeface="Times New Roman" panose="02020603050405020304" pitchFamily="18" charset="0"/>
              </a:rPr>
              <a:t>}</a:t>
            </a:r>
            <a:r>
              <a:rPr lang="en-US" dirty="0"/>
              <a:t> and </a:t>
            </a:r>
            <a:r>
              <a:rPr lang="en-US" dirty="0">
                <a:latin typeface="Times New Roman" panose="02020603050405020304" pitchFamily="18" charset="0"/>
                <a:cs typeface="Times New Roman" panose="02020603050405020304" pitchFamily="18" charset="0"/>
              </a:rPr>
              <a:t>no commuting costs in the denominator, this equation simplifies to </a:t>
            </a:r>
          </a:p>
          <a:p>
            <a:pPr marL="574675" lvl="2" indent="-342900"/>
            <a:endParaRPr lang="en-US" dirty="0">
              <a:latin typeface="Times New Roman" panose="02020603050405020304" pitchFamily="18" charset="0"/>
              <a:cs typeface="Times New Roman" panose="02020603050405020304" pitchFamily="18" charset="0"/>
            </a:endParaRPr>
          </a:p>
          <a:p>
            <a:pPr marL="574675" lvl="2" indent="-342900"/>
            <a:endParaRPr lang="en-US" dirty="0">
              <a:latin typeface="Times New Roman" panose="02020603050405020304" pitchFamily="18" charset="0"/>
              <a:cs typeface="Times New Roman" panose="02020603050405020304" pitchFamily="18" charset="0"/>
            </a:endParaRPr>
          </a:p>
          <a:p>
            <a:pPr marL="231775" lvl="2" indent="0">
              <a:spcAft>
                <a:spcPts val="1200"/>
              </a:spcAft>
              <a:buNone/>
            </a:pPr>
            <a:r>
              <a:rPr lang="en-US" dirty="0"/>
              <a:t>     where </a:t>
            </a:r>
            <a:r>
              <a:rPr lang="en-US" i="1" dirty="0">
                <a:latin typeface="Times New Roman" panose="02020603050405020304" pitchFamily="18" charset="0"/>
                <a:cs typeface="Times New Roman" panose="02020603050405020304" pitchFamily="18" charset="0"/>
              </a:rPr>
              <a:t>D</a:t>
            </a:r>
            <a:r>
              <a:rPr lang="en-US" baseline="-25000" dirty="0">
                <a:latin typeface="Times New Roman" panose="02020603050405020304" pitchFamily="18" charset="0"/>
                <a:cs typeface="Times New Roman" panose="02020603050405020304" pitchFamily="18" charset="0"/>
              </a:rPr>
              <a:t>0</a:t>
            </a:r>
            <a:r>
              <a:rPr lang="en-US" dirty="0"/>
              <a:t> and </a:t>
            </a:r>
            <a:r>
              <a:rPr lang="el-GR" i="1" dirty="0">
                <a:latin typeface="Times New Roman" panose="02020603050405020304" pitchFamily="18" charset="0"/>
                <a:cs typeface="Times New Roman" panose="02020603050405020304" pitchFamily="18" charset="0"/>
              </a:rPr>
              <a:t>δ</a:t>
            </a:r>
            <a:r>
              <a:rPr lang="en-US" dirty="0">
                <a:latin typeface="Times New Roman" panose="02020603050405020304" pitchFamily="18" charset="0"/>
                <a:cs typeface="Times New Roman" panose="02020603050405020304" pitchFamily="18" charset="0"/>
              </a:rPr>
              <a:t> are constants.</a:t>
            </a:r>
            <a:endParaRPr lang="en-US" dirty="0"/>
          </a:p>
          <a:p>
            <a:pPr marL="574675" lvl="2" indent="-342900"/>
            <a:r>
              <a:rPr lang="en-US" dirty="0"/>
              <a:t>An exponential form at last!</a:t>
            </a:r>
          </a:p>
        </p:txBody>
      </p:sp>
      <p:grpSp>
        <p:nvGrpSpPr>
          <p:cNvPr id="6" name="Equations" descr="Please contact Professor Yinger for details regarding figures and graphs.">
            <a:extLst>
              <a:ext uri="{FF2B5EF4-FFF2-40B4-BE49-F238E27FC236}">
                <a16:creationId xmlns:a16="http://schemas.microsoft.com/office/drawing/2014/main" id="{DBA8C56E-3654-458B-A245-ED643DEE8C54}"/>
              </a:ext>
            </a:extLst>
          </p:cNvPr>
          <p:cNvGrpSpPr/>
          <p:nvPr/>
        </p:nvGrpSpPr>
        <p:grpSpPr>
          <a:xfrm>
            <a:off x="2622000" y="2810735"/>
            <a:ext cx="3397800" cy="2731515"/>
            <a:chOff x="2622000" y="2810735"/>
            <a:chExt cx="3397800" cy="2731515"/>
          </a:xfrm>
        </p:grpSpPr>
        <p:graphicFrame>
          <p:nvGraphicFramePr>
            <p:cNvPr id="1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790779016"/>
                </p:ext>
              </p:extLst>
            </p:nvPr>
          </p:nvGraphicFramePr>
          <p:xfrm>
            <a:off x="2622000" y="2810735"/>
            <a:ext cx="3397800" cy="968088"/>
          </p:xfrm>
          <a:graphic>
            <a:graphicData uri="http://schemas.openxmlformats.org/presentationml/2006/ole">
              <mc:AlternateContent xmlns:mc="http://schemas.openxmlformats.org/markup-compatibility/2006">
                <mc:Choice xmlns:v="urn:schemas-microsoft-com:vml" Requires="v">
                  <p:oleObj spid="_x0000_s19566" name="Equation" r:id="rId3" imgW="1701800" imgH="482600" progId="Equation.DSMT4">
                    <p:embed/>
                  </p:oleObj>
                </mc:Choice>
                <mc:Fallback>
                  <p:oleObj name="Equation" r:id="rId3" imgW="1701800" imgH="482600" progId="Equation.DSMT4">
                    <p:embed/>
                    <p:pic>
                      <p:nvPicPr>
                        <p:cNvPr id="0" name="Object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2000" y="2810735"/>
                          <a:ext cx="3397800" cy="968088"/>
                        </a:xfrm>
                        <a:prstGeom prst="rect">
                          <a:avLst/>
                        </a:prstGeom>
                        <a:noFill/>
                      </p:spPr>
                    </p:pic>
                  </p:oleObj>
                </mc:Fallback>
              </mc:AlternateContent>
            </a:graphicData>
          </a:graphic>
        </p:graphicFrame>
        <p:graphicFrame>
          <p:nvGraphicFramePr>
            <p:cNvPr id="10"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787894670"/>
                </p:ext>
              </p:extLst>
            </p:nvPr>
          </p:nvGraphicFramePr>
          <p:xfrm>
            <a:off x="3352800" y="5000829"/>
            <a:ext cx="2057400" cy="541421"/>
          </p:xfrm>
          <a:graphic>
            <a:graphicData uri="http://schemas.openxmlformats.org/presentationml/2006/ole">
              <mc:AlternateContent xmlns:mc="http://schemas.openxmlformats.org/markup-compatibility/2006">
                <mc:Choice xmlns:v="urn:schemas-microsoft-com:vml" Requires="v">
                  <p:oleObj spid="_x0000_s19567" name="Equation" r:id="rId5" imgW="901309" imgH="241195" progId="Equation.DSMT4">
                    <p:embed/>
                  </p:oleObj>
                </mc:Choice>
                <mc:Fallback>
                  <p:oleObj name="Equation" r:id="rId5" imgW="901309" imgH="241195" progId="Equation.DSMT4">
                    <p:embed/>
                    <p:pic>
                      <p:nvPicPr>
                        <p:cNvPr id="0" name="Object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5000829"/>
                          <a:ext cx="2057400" cy="541421"/>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813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An Exponential Density Function?, 8</a:t>
            </a:r>
          </a:p>
          <a:p>
            <a:pPr marL="231775" lvl="2" indent="0">
              <a:lnSpc>
                <a:spcPct val="50000"/>
              </a:lnSpc>
              <a:buNone/>
            </a:pPr>
            <a:endParaRPr lang="en-US" dirty="0"/>
          </a:p>
          <a:p>
            <a:pPr marL="574675" lvl="2" indent="-342900"/>
            <a:r>
              <a:rPr lang="en-US" dirty="0"/>
              <a:t>In short, to obtain an exponential density function, one has to assume that the demand for housing depends on </a:t>
            </a:r>
            <a:r>
              <a:rPr lang="en-US" i="1" dirty="0">
                <a:latin typeface="Times New Roman" pitchFamily="18" charset="0"/>
                <a:cs typeface="Times New Roman" pitchFamily="18" charset="0"/>
              </a:rPr>
              <a:t>Y</a:t>
            </a:r>
            <a:r>
              <a:rPr lang="en-US" dirty="0"/>
              <a:t>, not on (</a:t>
            </a:r>
            <a:r>
              <a:rPr lang="en-US" i="1" dirty="0">
                <a:latin typeface="Times New Roman" pitchFamily="18" charset="0"/>
                <a:cs typeface="Times New Roman" pitchFamily="18" charset="0"/>
              </a:rPr>
              <a:t>Y - </a:t>
            </a:r>
            <a:r>
              <a:rPr lang="en-US" i="1" dirty="0" err="1">
                <a:latin typeface="Times New Roman" pitchFamily="18" charset="0"/>
                <a:cs typeface="Times New Roman" pitchFamily="18" charset="0"/>
              </a:rPr>
              <a:t>tu</a:t>
            </a:r>
            <a:r>
              <a:rPr lang="en-US" dirty="0"/>
              <a:t>), and that the demand elasticity, </a:t>
            </a:r>
            <a:r>
              <a:rPr lang="el-GR" i="1" dirty="0">
                <a:latin typeface="Times New Roman" panose="02020603050405020304" pitchFamily="18" charset="0"/>
                <a:cs typeface="Times New Roman" panose="02020603050405020304" pitchFamily="18" charset="0"/>
              </a:rPr>
              <a:t>μ</a:t>
            </a:r>
            <a:r>
              <a:rPr lang="en-US" dirty="0">
                <a:latin typeface="Times New Roman" panose="02020603050405020304" pitchFamily="18" charset="0"/>
                <a:cs typeface="Times New Roman" panose="02020603050405020304" pitchFamily="18" charset="0"/>
              </a:rPr>
              <a:t>,</a:t>
            </a:r>
            <a:r>
              <a:rPr lang="en-US" dirty="0"/>
              <a:t> is -1.</a:t>
            </a:r>
          </a:p>
          <a:p>
            <a:pPr marL="574675" lvl="2" indent="-342900"/>
            <a:endParaRPr lang="en-US" dirty="0"/>
          </a:p>
          <a:p>
            <a:pPr marL="574675" lvl="2" indent="-342900"/>
            <a:r>
              <a:rPr lang="en-US" dirty="0"/>
              <a:t>In other words, households consider </a:t>
            </a:r>
            <a:r>
              <a:rPr lang="en-US" i="1" dirty="0" err="1">
                <a:latin typeface="Times New Roman" pitchFamily="18" charset="0"/>
                <a:cs typeface="Times New Roman" pitchFamily="18" charset="0"/>
              </a:rPr>
              <a:t>tu</a:t>
            </a:r>
            <a:r>
              <a:rPr lang="en-US" dirty="0"/>
              <a:t> when they decide where to live, but the impact of </a:t>
            </a:r>
            <a:r>
              <a:rPr lang="en-US" i="1" dirty="0" err="1">
                <a:latin typeface="Times New Roman" pitchFamily="18" charset="0"/>
                <a:cs typeface="Times New Roman" pitchFamily="18" charset="0"/>
              </a:rPr>
              <a:t>tu</a:t>
            </a:r>
            <a:r>
              <a:rPr lang="en-US" dirty="0"/>
              <a:t> on their net income only affects their consumption of </a:t>
            </a:r>
            <a:r>
              <a:rPr lang="en-US" i="1" dirty="0"/>
              <a:t>Z</a:t>
            </a:r>
            <a:r>
              <a:rPr lang="en-US" dirty="0"/>
              <a:t>, not of </a:t>
            </a:r>
            <a:r>
              <a:rPr lang="en-US" i="1" dirty="0"/>
              <a:t>H</a:t>
            </a:r>
            <a:r>
              <a:rPr lang="en-US" dirty="0"/>
              <a:t>.</a:t>
            </a:r>
          </a:p>
          <a:p>
            <a:pPr marL="574675" lvl="2" indent="-342900"/>
            <a:endParaRPr lang="en-US" dirty="0"/>
          </a:p>
          <a:p>
            <a:pPr marL="574675" lvl="2" indent="-342900"/>
            <a:r>
              <a:rPr lang="en-US" dirty="0"/>
              <a:t>An alternative approach that leads to an exponential density is to assume that </a:t>
            </a:r>
            <a:r>
              <a:rPr lang="el-GR" i="1" dirty="0">
                <a:latin typeface="Times New Roman"/>
                <a:cs typeface="Times New Roman"/>
              </a:rPr>
              <a:t>θ</a:t>
            </a:r>
            <a:r>
              <a:rPr lang="en-US" dirty="0">
                <a:latin typeface="Times New Roman"/>
                <a:cs typeface="Times New Roman"/>
              </a:rPr>
              <a:t> = 0 and </a:t>
            </a:r>
            <a:r>
              <a:rPr lang="el-GR" i="1" dirty="0">
                <a:latin typeface="Times New Roman" panose="02020603050405020304" pitchFamily="18" charset="0"/>
                <a:cs typeface="Times New Roman" panose="02020603050405020304" pitchFamily="18" charset="0"/>
              </a:rPr>
              <a:t>μ</a:t>
            </a:r>
            <a:r>
              <a:rPr lang="en-US" dirty="0">
                <a:latin typeface="Times New Roman"/>
                <a:cs typeface="Times New Roman"/>
              </a:rPr>
              <a:t> = -1 </a:t>
            </a:r>
            <a:r>
              <a:rPr lang="en-US" dirty="0">
                <a:cs typeface="Times New Roman"/>
              </a:rPr>
              <a:t>(Kim and McDonald, </a:t>
            </a:r>
            <a:r>
              <a:rPr lang="en-US" i="1" dirty="0">
                <a:cs typeface="Times New Roman"/>
              </a:rPr>
              <a:t>Journal of Regional Science</a:t>
            </a:r>
            <a:r>
              <a:rPr lang="en-US" dirty="0">
                <a:cs typeface="Times New Roman"/>
              </a:rPr>
              <a:t>, May 1987).  The empirical evidence (covered in the next class) does not support the first part of this assumption.</a:t>
            </a:r>
            <a:endParaRPr lang="en-US" dirty="0"/>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17887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fontScale="85000" lnSpcReduction="10000"/>
          </a:bodyPr>
          <a:lstStyle/>
          <a:p>
            <a:pPr marL="231775" lvl="2" indent="0" algn="ctr">
              <a:buNone/>
            </a:pPr>
            <a:r>
              <a:rPr lang="en-US" sz="2800" b="1" dirty="0">
                <a:solidFill>
                  <a:schemeClr val="accent2"/>
                </a:solidFill>
              </a:rPr>
              <a:t>An Exponential Density Function?, 9</a:t>
            </a:r>
          </a:p>
          <a:p>
            <a:pPr marL="231775" lvl="2" indent="0">
              <a:lnSpc>
                <a:spcPct val="50000"/>
              </a:lnSpc>
              <a:buNone/>
            </a:pPr>
            <a:endParaRPr lang="en-US" dirty="0"/>
          </a:p>
          <a:p>
            <a:pPr marL="574675" lvl="2" indent="-342900"/>
            <a:r>
              <a:rPr lang="en-US" dirty="0"/>
              <a:t>As it turns out, this analysis leaves out a step, because it focuses on deriving a bid function, not a market price function with heterogeneous households, which is what we see in an actual urban area.</a:t>
            </a:r>
          </a:p>
          <a:p>
            <a:pPr marL="574675" lvl="2" indent="-342900"/>
            <a:endParaRPr lang="en-US" dirty="0"/>
          </a:p>
          <a:p>
            <a:pPr marL="574675" lvl="2" indent="-342900"/>
            <a:r>
              <a:rPr lang="en-US" dirty="0"/>
              <a:t>The only clean way to rescue the algebra is to assume that all households are alike, which implies that the bid function equals the market price function.</a:t>
            </a:r>
          </a:p>
          <a:p>
            <a:pPr marL="574675" lvl="2" indent="-342900"/>
            <a:endParaRPr lang="en-US" dirty="0"/>
          </a:p>
          <a:p>
            <a:pPr marL="574675" lvl="2" indent="-342900"/>
            <a:r>
              <a:rPr lang="en-US" dirty="0"/>
              <a:t>If households are not all alike, the above assumptions are not sufficient to generate an exponential bid-function envelope.</a:t>
            </a:r>
          </a:p>
          <a:p>
            <a:pPr marL="574675" lvl="2" indent="-342900"/>
            <a:endParaRPr lang="en-US" dirty="0"/>
          </a:p>
          <a:p>
            <a:pPr marL="574675" lvl="2" indent="-342900"/>
            <a:r>
              <a:rPr lang="en-US" dirty="0"/>
              <a:t>In general, the form of the market price function (to be derived in a later class) is more complex than the form of a bid function—and hence is unlikely to take an exponential form.</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98715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BF38DAF4-72C5-498B-8B2F-DCF2771A7D88}"/>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Housing Demand Theory</a:t>
            </a:r>
            <a:br>
              <a:rPr lang="en-US" sz="2400"/>
            </a:br>
            <a:r>
              <a:rPr lang="en-US" sz="2400"/>
              <a:t>  </a:t>
            </a:r>
            <a:endParaRPr lang="en-US" sz="2400" dirty="0"/>
          </a:p>
        </p:txBody>
      </p:sp>
      <p:sp>
        <p:nvSpPr>
          <p:cNvPr id="2" name="Title: Questions">
            <a:extLst>
              <a:ext uri="{FF2B5EF4-FFF2-40B4-BE49-F238E27FC236}">
                <a16:creationId xmlns:a16="http://schemas.microsoft.com/office/drawing/2014/main" id="{462C833F-2F5D-4C9F-B0FC-7D17297CC254}"/>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3" name="Content Placeholder">
            <a:extLst>
              <a:ext uri="{FF2B5EF4-FFF2-40B4-BE49-F238E27FC236}">
                <a16:creationId xmlns:a16="http://schemas.microsoft.com/office/drawing/2014/main" id="{AF6B106F-BC23-489B-864E-769E0B706723}"/>
              </a:ext>
            </a:extLst>
          </p:cNvPr>
          <p:cNvSpPr txBox="1">
            <a:spLocks/>
          </p:cNvSpPr>
          <p:nvPr/>
        </p:nvSpPr>
        <p:spPr>
          <a:xfrm>
            <a:off x="457200" y="2249424"/>
            <a:ext cx="8229600" cy="4456176"/>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Why are Cobb-Douglas utility functions so common in urban models despite their strong assumptions?</a:t>
            </a:r>
          </a:p>
          <a:p>
            <a:endParaRPr lang="en-US" dirty="0"/>
          </a:p>
          <a:p>
            <a:r>
              <a:rPr lang="en-US" dirty="0"/>
              <a:t>Are there tractable alternatives to a Cobb-Douglas utility function?</a:t>
            </a:r>
          </a:p>
          <a:p>
            <a:endParaRPr lang="en-US" dirty="0"/>
          </a:p>
          <a:p>
            <a:r>
              <a:rPr lang="en-US" dirty="0"/>
              <a:t>Under what assumptions does the density function in an urban model take an exponential form?</a:t>
            </a:r>
          </a:p>
        </p:txBody>
      </p:sp>
    </p:spTree>
    <p:extLst>
      <p:ext uri="{BB962C8B-B14F-4D97-AF65-F5344CB8AC3E}">
        <p14:creationId xmlns:p14="http://schemas.microsoft.com/office/powerpoint/2010/main" val="133029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574675" lvl="2" indent="-342900"/>
            <a:endParaRPr lang="en-US" dirty="0"/>
          </a:p>
          <a:p>
            <a:pPr marL="574675" lvl="2" indent="-342900"/>
            <a:r>
              <a:rPr lang="en-US" dirty="0"/>
              <a:t>5. Introduction to Comparative Statics with General Functional Forms</a:t>
            </a:r>
          </a:p>
          <a:p>
            <a:pPr lvl="2"/>
            <a:endParaRPr lang="en-US" dirty="0"/>
          </a:p>
          <a:p>
            <a:pPr lvl="2">
              <a:buNone/>
            </a:pPr>
            <a:endParaRPr lang="en-US" dirty="0"/>
          </a:p>
          <a:p>
            <a:pPr lvl="2">
              <a:buNone/>
            </a:pPr>
            <a:endParaRPr lang="en-US" dirty="0"/>
          </a:p>
          <a:p>
            <a:pPr lvl="2"/>
            <a:endParaRPr lang="en-US" dirty="0"/>
          </a:p>
        </p:txBody>
      </p:sp>
      <p:pic>
        <p:nvPicPr>
          <p:cNvPr id="4" name="Picture"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solidFill>
                  <a:srgbClr val="FF0000"/>
                </a:solidFill>
              </a:rPr>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5059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a:t>
            </a:r>
          </a:p>
          <a:p>
            <a:pPr marL="231775" lvl="2" indent="0">
              <a:buNone/>
            </a:pPr>
            <a:endParaRPr lang="en-US" dirty="0"/>
          </a:p>
          <a:p>
            <a:pPr marL="574675" lvl="2" indent="-342900"/>
            <a:r>
              <a:rPr lang="en-US" dirty="0"/>
              <a:t>The </a:t>
            </a:r>
            <a:r>
              <a:rPr lang="en-US" b="1" dirty="0">
                <a:solidFill>
                  <a:schemeClr val="accent3"/>
                </a:solidFill>
              </a:rPr>
              <a:t>Envelope Theorem</a:t>
            </a:r>
            <a:r>
              <a:rPr lang="en-US" dirty="0"/>
              <a:t> is an important tool in economics and several scholars have employed it to good effect in the case of urban models.</a:t>
            </a:r>
          </a:p>
          <a:p>
            <a:pPr marL="574675" lvl="2" indent="-342900"/>
            <a:endParaRPr lang="en-US" dirty="0"/>
          </a:p>
          <a:p>
            <a:pPr marL="574675" lvl="2" indent="-342900"/>
            <a:r>
              <a:rPr lang="en-US" dirty="0"/>
              <a:t>We will go over what the Envelope Theorem is, including a proof, and then show how it can be used to simplify urban model comparative statics.</a:t>
            </a:r>
          </a:p>
          <a:p>
            <a:pPr marL="574675" lvl="2" indent="-342900"/>
            <a:endParaRPr lang="en-US" dirty="0"/>
          </a:p>
          <a:p>
            <a:pPr marL="574675" lvl="2" indent="-342900"/>
            <a:r>
              <a:rPr lang="en-US" dirty="0"/>
              <a:t>This is not the last class in which the Envelope Theorem will appear!</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933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The Envelope Theorem, 2</a:t>
            </a:r>
          </a:p>
          <a:p>
            <a:pPr marL="231775" lvl="2" indent="0">
              <a:buNone/>
            </a:pPr>
            <a:endParaRPr lang="en-US" dirty="0"/>
          </a:p>
          <a:p>
            <a:pPr marL="574675" lvl="2" indent="-342900"/>
            <a:r>
              <a:rPr lang="en-US" dirty="0"/>
              <a:t>Many of you may be familiar with the Envelope Theorem, but in case you are not, I’m going to prove it for you.  </a:t>
            </a:r>
          </a:p>
          <a:p>
            <a:pPr marL="574675" lvl="2" indent="-342900">
              <a:lnSpc>
                <a:spcPct val="60000"/>
              </a:lnSpc>
            </a:pPr>
            <a:endParaRPr lang="en-US" dirty="0"/>
          </a:p>
          <a:p>
            <a:pPr marL="830707" lvl="3" indent="-342900"/>
            <a:r>
              <a:rPr lang="en-US" dirty="0"/>
              <a:t>The proof also serves as an explanation.</a:t>
            </a:r>
          </a:p>
          <a:p>
            <a:pPr marL="830707" lvl="3" indent="-342900">
              <a:lnSpc>
                <a:spcPct val="60000"/>
              </a:lnSpc>
            </a:pPr>
            <a:endParaRPr lang="en-US" dirty="0"/>
          </a:p>
          <a:p>
            <a:pPr marL="830707" lvl="3" indent="-342900"/>
            <a:r>
              <a:rPr lang="en-US" dirty="0"/>
              <a:t>The history of this theorem is recounted by Silberberg (</a:t>
            </a:r>
            <a:r>
              <a:rPr lang="en-US" i="1" dirty="0"/>
              <a:t>Journal of Economic Education</a:t>
            </a:r>
            <a:r>
              <a:rPr lang="en-US" dirty="0"/>
              <a:t>, Winter 1999)</a:t>
            </a:r>
          </a:p>
          <a:p>
            <a:pPr marL="830707" lvl="3" indent="-342900"/>
            <a:endParaRPr lang="en-US" dirty="0"/>
          </a:p>
          <a:p>
            <a:pPr marL="574675" lvl="2" indent="-342900"/>
            <a:r>
              <a:rPr lang="en-US" dirty="0"/>
              <a:t>Then I am going to restate the bidding problem in an urban model and show you how you can do some comparative statics derivations by applying the Envelope Theorem to this re-formulation.</a:t>
            </a:r>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46335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3</a:t>
            </a:r>
          </a:p>
          <a:p>
            <a:pPr marL="231775" lvl="2" indent="0">
              <a:buNone/>
            </a:pPr>
            <a:endParaRPr lang="en-US" dirty="0"/>
          </a:p>
          <a:p>
            <a:pPr marL="574675" lvl="2" indent="-342900"/>
            <a:r>
              <a:rPr lang="en-US" dirty="0"/>
              <a:t>Let’s start with a standard maximization problem, which can be written as</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a:t>
            </a:r>
            <a:r>
              <a:rPr lang="en-US" dirty="0" err="1"/>
              <a:t>Lagrangian</a:t>
            </a:r>
            <a:r>
              <a:rPr lang="en-US" dirty="0"/>
              <a:t> expression for this problem is</a:t>
            </a:r>
          </a:p>
          <a:p>
            <a:pPr lvl="2"/>
            <a:endParaRPr lang="en-US" dirty="0"/>
          </a:p>
          <a:p>
            <a:pPr lvl="2">
              <a:buNone/>
            </a:pPr>
            <a:endParaRPr lang="en-US" dirty="0"/>
          </a:p>
          <a:p>
            <a:pPr lvl="2">
              <a:buNone/>
            </a:pPr>
            <a:endParaRPr lang="en-US" dirty="0"/>
          </a:p>
          <a:p>
            <a:pPr lvl="2"/>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1CF7BAA1-3375-4C65-BCB5-FE02B4B31281}"/>
              </a:ext>
            </a:extLst>
          </p:cNvPr>
          <p:cNvGrpSpPr/>
          <p:nvPr/>
        </p:nvGrpSpPr>
        <p:grpSpPr>
          <a:xfrm>
            <a:off x="2667000" y="3200400"/>
            <a:ext cx="4148138" cy="2257425"/>
            <a:chOff x="2667000" y="3200400"/>
            <a:chExt cx="4148138" cy="2257425"/>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072390248"/>
                </p:ext>
              </p:extLst>
            </p:nvPr>
          </p:nvGraphicFramePr>
          <p:xfrm>
            <a:off x="2667000" y="3200400"/>
            <a:ext cx="4148138" cy="990600"/>
          </p:xfrm>
          <a:graphic>
            <a:graphicData uri="http://schemas.openxmlformats.org/presentationml/2006/ole">
              <mc:AlternateContent xmlns:mc="http://schemas.openxmlformats.org/markup-compatibility/2006">
                <mc:Choice xmlns:v="urn:schemas-microsoft-com:vml" Requires="v">
                  <p:oleObj spid="_x0000_s1131" name="Equation" r:id="rId3" imgW="1917700" imgH="457200" progId="Equation.DSMT4">
                    <p:embed/>
                  </p:oleObj>
                </mc:Choice>
                <mc:Fallback>
                  <p:oleObj name="Equation" r:id="rId3" imgW="19177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200400"/>
                          <a:ext cx="4148138" cy="990600"/>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303524728"/>
                </p:ext>
              </p:extLst>
            </p:nvPr>
          </p:nvGraphicFramePr>
          <p:xfrm>
            <a:off x="3657600" y="4876800"/>
            <a:ext cx="2075089" cy="581025"/>
          </p:xfrm>
          <a:graphic>
            <a:graphicData uri="http://schemas.openxmlformats.org/presentationml/2006/ole">
              <mc:AlternateContent xmlns:mc="http://schemas.openxmlformats.org/markup-compatibility/2006">
                <mc:Choice xmlns:v="urn:schemas-microsoft-com:vml" Requires="v">
                  <p:oleObj spid="_x0000_s1132" name="Equation" r:id="rId5" imgW="710891" imgH="203112" progId="Equation.DSMT4">
                    <p:embed/>
                  </p:oleObj>
                </mc:Choice>
                <mc:Fallback>
                  <p:oleObj name="Equation" r:id="rId5" imgW="710891" imgH="20311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4876800"/>
                          <a:ext cx="2075089" cy="581025"/>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52265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4</a:t>
            </a:r>
          </a:p>
          <a:p>
            <a:pPr marL="231775" lvl="2" indent="0">
              <a:buNone/>
            </a:pPr>
            <a:endParaRPr lang="en-US" dirty="0"/>
          </a:p>
          <a:p>
            <a:pPr marL="574675" lvl="2" indent="-342900"/>
            <a:r>
              <a:rPr lang="en-US" dirty="0"/>
              <a:t>Differentiating this </a:t>
            </a:r>
            <a:r>
              <a:rPr lang="en-US" dirty="0" err="1"/>
              <a:t>Lagrangian</a:t>
            </a:r>
            <a:r>
              <a:rPr lang="en-US" dirty="0"/>
              <a:t> leads to the following first-order conditions</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which lead, in turn, to the following solutions:</a:t>
            </a:r>
          </a:p>
          <a:p>
            <a:pPr lvl="2"/>
            <a:endParaRPr lang="en-US" dirty="0"/>
          </a:p>
          <a:p>
            <a:pPr lvl="2">
              <a:buNone/>
            </a:pPr>
            <a:endParaRPr lang="en-US" dirty="0"/>
          </a:p>
          <a:p>
            <a:pPr lvl="2">
              <a:buNone/>
            </a:pPr>
            <a:endParaRPr lang="en-US" dirty="0"/>
          </a:p>
          <a:p>
            <a:pPr lvl="2"/>
            <a:endParaRPr lang="en-US" dirty="0"/>
          </a:p>
        </p:txBody>
      </p:sp>
      <p:grpSp>
        <p:nvGrpSpPr>
          <p:cNvPr id="13" name="Equations" descr="Please contact Professor Yinger for details regarding figures and graphs.">
            <a:extLst>
              <a:ext uri="{FF2B5EF4-FFF2-40B4-BE49-F238E27FC236}">
                <a16:creationId xmlns:a16="http://schemas.microsoft.com/office/drawing/2014/main" id="{33981AC4-1879-4A63-A904-725EA213E65F}"/>
              </a:ext>
            </a:extLst>
          </p:cNvPr>
          <p:cNvGrpSpPr/>
          <p:nvPr/>
        </p:nvGrpSpPr>
        <p:grpSpPr>
          <a:xfrm>
            <a:off x="3276600" y="3200400"/>
            <a:ext cx="2743200" cy="3200400"/>
            <a:chOff x="3276600" y="3200400"/>
            <a:chExt cx="2743200" cy="3200400"/>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467081853"/>
                </p:ext>
              </p:extLst>
            </p:nvPr>
          </p:nvGraphicFramePr>
          <p:xfrm>
            <a:off x="3276600" y="3200400"/>
            <a:ext cx="2743200" cy="609600"/>
          </p:xfrm>
          <a:graphic>
            <a:graphicData uri="http://schemas.openxmlformats.org/presentationml/2006/ole">
              <mc:AlternateContent xmlns:mc="http://schemas.openxmlformats.org/markup-compatibility/2006">
                <mc:Choice xmlns:v="urn:schemas-microsoft-com:vml" Requires="v">
                  <p:oleObj spid="_x0000_s2265" name="Equation" r:id="rId3" imgW="1028700" imgH="228600" progId="Equation.DSMT4">
                    <p:embed/>
                  </p:oleObj>
                </mc:Choice>
                <mc:Fallback>
                  <p:oleObj name="Equation" r:id="rId3" imgW="10287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200400"/>
                          <a:ext cx="2743200" cy="609600"/>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990471406"/>
                </p:ext>
              </p:extLst>
            </p:nvPr>
          </p:nvGraphicFramePr>
          <p:xfrm>
            <a:off x="3733800" y="3962400"/>
            <a:ext cx="1895475" cy="640724"/>
          </p:xfrm>
          <a:graphic>
            <a:graphicData uri="http://schemas.openxmlformats.org/presentationml/2006/ole">
              <mc:AlternateContent xmlns:mc="http://schemas.openxmlformats.org/markup-compatibility/2006">
                <mc:Choice xmlns:v="urn:schemas-microsoft-com:vml" Requires="v">
                  <p:oleObj spid="_x0000_s2266" name="Equation" r:id="rId5" imgW="672808" imgH="228501" progId="Equation.DSMT4">
                    <p:embed/>
                  </p:oleObj>
                </mc:Choice>
                <mc:Fallback>
                  <p:oleObj name="Equation" r:id="rId5" imgW="672808" imgH="228501"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962400"/>
                          <a:ext cx="1895475" cy="640724"/>
                        </a:xfrm>
                        <a:prstGeom prst="rect">
                          <a:avLst/>
                        </a:prstGeom>
                        <a:noFill/>
                      </p:spPr>
                    </p:pic>
                  </p:oleObj>
                </mc:Fallback>
              </mc:AlternateContent>
            </a:graphicData>
          </a:graphic>
        </p:graphicFrame>
        <p:graphicFrame>
          <p:nvGraphicFramePr>
            <p:cNvPr id="10"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3924740786"/>
                </p:ext>
              </p:extLst>
            </p:nvPr>
          </p:nvGraphicFramePr>
          <p:xfrm>
            <a:off x="3886199" y="5198534"/>
            <a:ext cx="1706877" cy="592666"/>
          </p:xfrm>
          <a:graphic>
            <a:graphicData uri="http://schemas.openxmlformats.org/presentationml/2006/ole">
              <mc:AlternateContent xmlns:mc="http://schemas.openxmlformats.org/markup-compatibility/2006">
                <mc:Choice xmlns:v="urn:schemas-microsoft-com:vml" Requires="v">
                  <p:oleObj spid="_x0000_s2267" name="Equation" r:id="rId7" imgW="685800" imgH="241300" progId="Equation.DSMT4">
                    <p:embed/>
                  </p:oleObj>
                </mc:Choice>
                <mc:Fallback>
                  <p:oleObj name="Equation" r:id="rId7" imgW="685800" imgH="2413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199" y="5198534"/>
                          <a:ext cx="1706877" cy="592666"/>
                        </a:xfrm>
                        <a:prstGeom prst="rect">
                          <a:avLst/>
                        </a:prstGeom>
                        <a:noFill/>
                      </p:spPr>
                    </p:pic>
                  </p:oleObj>
                </mc:Fallback>
              </mc:AlternateContent>
            </a:graphicData>
          </a:graphic>
        </p:graphicFrame>
        <p:graphicFrame>
          <p:nvGraphicFramePr>
            <p:cNvPr id="12" name="Equation 4" descr="Please contact Professor Yinger for details regarding figures and graphs."/>
            <p:cNvGraphicFramePr>
              <a:graphicFrameLocks noChangeAspect="1"/>
            </p:cNvGraphicFramePr>
            <p:nvPr>
              <p:extLst>
                <p:ext uri="{D42A27DB-BD31-4B8C-83A1-F6EECF244321}">
                  <p14:modId xmlns:p14="http://schemas.microsoft.com/office/powerpoint/2010/main" val="1337654128"/>
                </p:ext>
              </p:extLst>
            </p:nvPr>
          </p:nvGraphicFramePr>
          <p:xfrm>
            <a:off x="3895725" y="5867400"/>
            <a:ext cx="1666875" cy="533400"/>
          </p:xfrm>
          <a:graphic>
            <a:graphicData uri="http://schemas.openxmlformats.org/presentationml/2006/ole">
              <mc:AlternateContent xmlns:mc="http://schemas.openxmlformats.org/markup-compatibility/2006">
                <mc:Choice xmlns:v="urn:schemas-microsoft-com:vml" Requires="v">
                  <p:oleObj spid="_x0000_s2268" name="Equation" r:id="rId9" imgW="711200" imgH="228600" progId="Equation.DSMT4">
                    <p:embed/>
                  </p:oleObj>
                </mc:Choice>
                <mc:Fallback>
                  <p:oleObj name="Equation" r:id="rId9" imgW="711200" imgH="2286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5725" y="5867400"/>
                          <a:ext cx="1666875" cy="533400"/>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1"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23651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5</a:t>
            </a:r>
          </a:p>
          <a:p>
            <a:pPr marL="231775" lvl="2" indent="0">
              <a:buNone/>
            </a:pPr>
            <a:endParaRPr lang="en-US" dirty="0"/>
          </a:p>
          <a:p>
            <a:pPr marL="574675" lvl="2" indent="-342900"/>
            <a:r>
              <a:rPr lang="en-US" dirty="0"/>
              <a:t>By substituting the solutions back into the expression for </a:t>
            </a:r>
            <a:r>
              <a:rPr lang="en-US" i="1" dirty="0">
                <a:latin typeface="Times New Roman" pitchFamily="18" charset="0"/>
                <a:cs typeface="Times New Roman" pitchFamily="18" charset="0"/>
              </a:rPr>
              <a:t>y</a:t>
            </a:r>
            <a:r>
              <a:rPr lang="en-US" dirty="0"/>
              <a:t>, which is what we are trying to maximize, we find can write the solution to the problem as</a:t>
            </a:r>
          </a:p>
          <a:p>
            <a:pPr marL="574675" lvl="2" indent="-342900"/>
            <a:endParaRPr lang="en-US" dirty="0"/>
          </a:p>
          <a:p>
            <a:pPr marL="574675" lvl="2" indent="-342900"/>
            <a:endParaRPr lang="en-US" dirty="0"/>
          </a:p>
          <a:p>
            <a:pPr marL="574675" lvl="2" indent="-342900"/>
            <a:endParaRPr lang="en-US" dirty="0"/>
          </a:p>
          <a:p>
            <a:pPr marL="574675" lvl="2" indent="-342900"/>
            <a:r>
              <a:rPr lang="en-US" dirty="0"/>
              <a:t>Note that </a:t>
            </a:r>
            <a:r>
              <a:rPr lang="el-GR" i="1" dirty="0">
                <a:latin typeface="Times New Roman" pitchFamily="18" charset="0"/>
                <a:cs typeface="Times New Roman" pitchFamily="18" charset="0"/>
              </a:rPr>
              <a:t>ϕ</a:t>
            </a:r>
            <a:r>
              <a:rPr lang="en-US" dirty="0">
                <a:latin typeface="Times New Roman" pitchFamily="18" charset="0"/>
                <a:cs typeface="Times New Roman" pitchFamily="18" charset="0"/>
              </a:rPr>
              <a:t>{</a:t>
            </a:r>
            <a:r>
              <a:rPr lang="el-GR" i="1" dirty="0">
                <a:latin typeface="Times New Roman" pitchFamily="18" charset="0"/>
                <a:cs typeface="Times New Roman" pitchFamily="18" charset="0"/>
              </a:rPr>
              <a:t>α</a:t>
            </a:r>
            <a:r>
              <a:rPr lang="en-US" dirty="0">
                <a:latin typeface="Times New Roman" pitchFamily="18" charset="0"/>
                <a:cs typeface="Times New Roman" pitchFamily="18" charset="0"/>
              </a:rPr>
              <a:t>}</a:t>
            </a:r>
            <a:r>
              <a:rPr lang="en-US" dirty="0">
                <a:cs typeface="Times New Roman"/>
              </a:rPr>
              <a:t> is sometimes called the </a:t>
            </a:r>
            <a:r>
              <a:rPr lang="en-US" b="1" dirty="0">
                <a:solidFill>
                  <a:schemeClr val="accent3"/>
                </a:solidFill>
                <a:cs typeface="Times New Roman"/>
              </a:rPr>
              <a:t>indirect objective function</a:t>
            </a:r>
            <a:r>
              <a:rPr lang="en-US" dirty="0">
                <a:cs typeface="Times New Roman"/>
              </a:rPr>
              <a:t>; it is the maximum value of </a:t>
            </a:r>
            <a:r>
              <a:rPr lang="en-US" i="1" dirty="0">
                <a:latin typeface="Times New Roman" pitchFamily="18" charset="0"/>
                <a:cs typeface="Times New Roman" pitchFamily="18" charset="0"/>
              </a:rPr>
              <a:t>y</a:t>
            </a:r>
            <a:r>
              <a:rPr lang="en-US" dirty="0">
                <a:cs typeface="Times New Roman"/>
              </a:rPr>
              <a:t> for given </a:t>
            </a:r>
            <a:r>
              <a:rPr lang="el-GR" i="1" dirty="0">
                <a:latin typeface="Times New Roman" pitchFamily="18" charset="0"/>
                <a:cs typeface="Times New Roman" pitchFamily="18" charset="0"/>
              </a:rPr>
              <a:t>α</a:t>
            </a:r>
            <a:r>
              <a:rPr lang="en-US" dirty="0">
                <a:cs typeface="Times New Roman"/>
              </a:rPr>
              <a:t> using </a:t>
            </a:r>
            <a:r>
              <a:rPr lang="en-US" i="1" dirty="0">
                <a:latin typeface="Times New Roman" pitchFamily="18" charset="0"/>
                <a:cs typeface="Times New Roman" pitchFamily="18" charset="0"/>
              </a:rPr>
              <a:t>x</a:t>
            </a:r>
            <a:r>
              <a:rPr lang="en-US" dirty="0">
                <a:cs typeface="Times New Roman"/>
              </a:rPr>
              <a:t>’s that meet the constraint.</a:t>
            </a: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5696681"/>
              </p:ext>
            </p:extLst>
          </p:nvPr>
        </p:nvGraphicFramePr>
        <p:xfrm>
          <a:off x="2667000" y="3657600"/>
          <a:ext cx="4218432" cy="609600"/>
        </p:xfrm>
        <a:graphic>
          <a:graphicData uri="http://schemas.openxmlformats.org/presentationml/2006/ole">
            <mc:AlternateContent xmlns:mc="http://schemas.openxmlformats.org/markup-compatibility/2006">
              <mc:Choice xmlns:v="urn:schemas-microsoft-com:vml" Requires="v">
                <p:oleObj spid="_x0000_s3127" name="Equation" r:id="rId3" imgW="1651000" imgH="241300" progId="Equation.DSMT4">
                  <p:embed/>
                </p:oleObj>
              </mc:Choice>
              <mc:Fallback>
                <p:oleObj name="Equation" r:id="rId3" imgW="16510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657600"/>
                        <a:ext cx="4218432" cy="6096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83088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The Envelope Theorem, 6</a:t>
            </a:r>
          </a:p>
          <a:p>
            <a:pPr marL="231775" lvl="2" indent="0">
              <a:lnSpc>
                <a:spcPct val="60000"/>
              </a:lnSpc>
              <a:buNone/>
            </a:pPr>
            <a:endParaRPr lang="en-US" dirty="0"/>
          </a:p>
          <a:p>
            <a:pPr marL="574675" lvl="2" indent="-342900"/>
            <a:r>
              <a:rPr lang="en-US" dirty="0"/>
              <a:t>Now suppose we want to know how this maximum value changes when we change </a:t>
            </a:r>
            <a:r>
              <a:rPr lang="el-GR" i="1" dirty="0">
                <a:latin typeface="Times New Roman"/>
                <a:cs typeface="Times New Roman"/>
              </a:rPr>
              <a:t>α</a:t>
            </a:r>
            <a:r>
              <a:rPr lang="en-US" dirty="0">
                <a:cs typeface="Times New Roman"/>
              </a:rPr>
              <a:t>, which is just an exercise in comparative statics.  </a:t>
            </a:r>
          </a:p>
          <a:p>
            <a:pPr marL="574675" lvl="2" indent="-342900">
              <a:lnSpc>
                <a:spcPct val="60000"/>
              </a:lnSpc>
            </a:pPr>
            <a:endParaRPr lang="en-US" dirty="0">
              <a:latin typeface="Times New Roman"/>
              <a:cs typeface="Times New Roman"/>
            </a:endParaRPr>
          </a:p>
          <a:p>
            <a:pPr marL="574675" lvl="2" indent="-342900"/>
            <a:r>
              <a:rPr lang="en-US" dirty="0">
                <a:cs typeface="Times New Roman"/>
              </a:rPr>
              <a:t>Differentiating the above expression for </a:t>
            </a:r>
            <a:r>
              <a:rPr lang="en-US" i="1" dirty="0">
                <a:latin typeface="Times New Roman" pitchFamily="18" charset="0"/>
                <a:cs typeface="Times New Roman" pitchFamily="18" charset="0"/>
              </a:rPr>
              <a:t>y*</a:t>
            </a:r>
            <a:r>
              <a:rPr lang="en-US" dirty="0">
                <a:cs typeface="Times New Roman"/>
              </a:rPr>
              <a:t> yields</a:t>
            </a:r>
          </a:p>
          <a:p>
            <a:pPr marL="574675" lvl="2" indent="-342900"/>
            <a:endParaRPr lang="en-US" dirty="0">
              <a:cs typeface="Times New Roman"/>
            </a:endParaRPr>
          </a:p>
          <a:p>
            <a:pPr marL="231775" lvl="2" indent="0">
              <a:buNone/>
            </a:pPr>
            <a:endParaRPr lang="en-US" dirty="0">
              <a:cs typeface="Times New Roman"/>
            </a:endParaRPr>
          </a:p>
          <a:p>
            <a:pPr marL="574675" lvl="2" indent="-342900"/>
            <a:endParaRPr lang="en-US" dirty="0">
              <a:cs typeface="Times New Roman"/>
            </a:endParaRPr>
          </a:p>
          <a:p>
            <a:pPr marL="574675" lvl="2" indent="-342900"/>
            <a:r>
              <a:rPr lang="en-US" dirty="0">
                <a:cs typeface="Times New Roman"/>
              </a:rPr>
              <a:t>This looks pretty complicated.  It looks like we have to re-solve the problem with the new values of </a:t>
            </a:r>
            <a:r>
              <a:rPr lang="el-GR" i="1" dirty="0">
                <a:latin typeface="Times New Roman" pitchFamily="18" charset="0"/>
                <a:cs typeface="Times New Roman" pitchFamily="18" charset="0"/>
              </a:rPr>
              <a:t>α</a:t>
            </a:r>
            <a:r>
              <a:rPr lang="en-US" dirty="0">
                <a:cs typeface="Times New Roman"/>
              </a:rPr>
              <a:t> to find the new values of the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i</a:t>
            </a:r>
            <a:r>
              <a:rPr lang="en-US" i="1" dirty="0">
                <a:latin typeface="Times New Roman" pitchFamily="18" charset="0"/>
                <a:cs typeface="Times New Roman" pitchFamily="18" charset="0"/>
              </a:rPr>
              <a:t>*</a:t>
            </a:r>
            <a:r>
              <a:rPr lang="en-US" dirty="0">
                <a:cs typeface="Times New Roman"/>
              </a:rPr>
              <a:t>s and </a:t>
            </a:r>
            <a:r>
              <a:rPr lang="el-GR" i="1" dirty="0">
                <a:latin typeface="Times New Roman" pitchFamily="18" charset="0"/>
                <a:cs typeface="Times New Roman" pitchFamily="18" charset="0"/>
              </a:rPr>
              <a:t>λ</a:t>
            </a:r>
            <a:r>
              <a:rPr lang="en-US" i="1" dirty="0">
                <a:latin typeface="Times New Roman" pitchFamily="18" charset="0"/>
                <a:cs typeface="Times New Roman" pitchFamily="18" charset="0"/>
              </a:rPr>
              <a:t>* </a:t>
            </a:r>
            <a:r>
              <a:rPr lang="en-US" dirty="0">
                <a:cs typeface="Times New Roman"/>
              </a:rPr>
              <a:t>and then substitute those values back into </a:t>
            </a:r>
            <a:r>
              <a:rPr lang="en-US" i="1" dirty="0">
                <a:latin typeface="Times New Roman" pitchFamily="18" charset="0"/>
                <a:cs typeface="Times New Roman" pitchFamily="18" charset="0"/>
              </a:rPr>
              <a:t>y</a:t>
            </a:r>
            <a:r>
              <a:rPr lang="en-US" dirty="0">
                <a:cs typeface="Times New Roman"/>
              </a:rPr>
              <a:t>.</a:t>
            </a:r>
          </a:p>
          <a:p>
            <a:pPr marL="574675" lvl="2" indent="-342900">
              <a:lnSpc>
                <a:spcPct val="50000"/>
              </a:lnSpc>
            </a:pPr>
            <a:endParaRPr lang="en-US" dirty="0">
              <a:cs typeface="Times New Roman"/>
            </a:endParaRPr>
          </a:p>
          <a:p>
            <a:pPr marL="830707" lvl="3" indent="-342900"/>
            <a:r>
              <a:rPr lang="en-US" b="1" dirty="0">
                <a:solidFill>
                  <a:schemeClr val="accent3"/>
                </a:solidFill>
                <a:cs typeface="Times New Roman"/>
              </a:rPr>
              <a:t>The Envelope Theorem gives us a shortcut!</a:t>
            </a:r>
            <a:endParaRPr lang="en-US" b="1" dirty="0">
              <a:solidFill>
                <a:schemeClr val="accent3"/>
              </a:solidFill>
            </a:endParaRPr>
          </a:p>
          <a:p>
            <a:pPr lvl="2"/>
            <a:endParaRPr lang="en-US" dirty="0"/>
          </a:p>
          <a:p>
            <a:pPr lvl="2">
              <a:buNone/>
            </a:pPr>
            <a:endParaRPr lang="en-US" dirty="0"/>
          </a:p>
          <a:p>
            <a:pPr lvl="2">
              <a:buNone/>
            </a:pPr>
            <a:endParaRPr lang="en-US" dirty="0"/>
          </a:p>
          <a:p>
            <a:pPr lvl="2"/>
            <a:endParaRPr lang="en-US" dirty="0"/>
          </a:p>
        </p:txBody>
      </p:sp>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07270404"/>
              </p:ext>
            </p:extLst>
          </p:nvPr>
        </p:nvGraphicFramePr>
        <p:xfrm>
          <a:off x="2796703" y="3733800"/>
          <a:ext cx="3540867" cy="990600"/>
        </p:xfrm>
        <a:graphic>
          <a:graphicData uri="http://schemas.openxmlformats.org/presentationml/2006/ole">
            <mc:AlternateContent xmlns:mc="http://schemas.openxmlformats.org/markup-compatibility/2006">
              <mc:Choice xmlns:v="urn:schemas-microsoft-com:vml" Requires="v">
                <p:oleObj spid="_x0000_s4151" name="Equation" r:id="rId3" imgW="1600200" imgH="444500" progId="Equation.DSMT4">
                  <p:embed/>
                </p:oleObj>
              </mc:Choice>
              <mc:Fallback>
                <p:oleObj name="Equation" r:id="rId3" imgW="1600200" imgH="444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6703" y="3733800"/>
                        <a:ext cx="3540867" cy="990600"/>
                      </a:xfrm>
                      <a:prstGeom prst="rect">
                        <a:avLst/>
                      </a:prstGeom>
                      <a:noFill/>
                    </p:spPr>
                  </p:pic>
                </p:oleObj>
              </mc:Fallback>
            </mc:AlternateContent>
          </a:graphicData>
        </a:graphic>
      </p:graphicFrame>
      <p:pic>
        <p:nvPicPr>
          <p:cNvPr id="4" name="Picture" descr="C:\Program Files\Microsoft Office\MEDIA\CAGCAT10\j0205462.wmf"/>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37255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7</a:t>
            </a:r>
          </a:p>
          <a:p>
            <a:pPr marL="231775" lvl="2" indent="0">
              <a:buNone/>
            </a:pPr>
            <a:endParaRPr lang="en-US" dirty="0"/>
          </a:p>
          <a:p>
            <a:pPr marL="574675" lvl="2" indent="-342900"/>
            <a:r>
              <a:rPr lang="en-US" dirty="0"/>
              <a:t>To get to this shortcut, first write the constraint at the optimal values of the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i</a:t>
            </a:r>
            <a:r>
              <a:rPr lang="en-US" dirty="0" err="1"/>
              <a:t>s</a:t>
            </a:r>
            <a:r>
              <a:rPr lang="en-US" dirty="0"/>
              <a:t>.</a:t>
            </a:r>
          </a:p>
          <a:p>
            <a:pPr marL="574675" lvl="2" indent="-342900"/>
            <a:endParaRPr lang="en-US" dirty="0"/>
          </a:p>
          <a:p>
            <a:pPr marL="574675" lvl="2" indent="-342900"/>
            <a:endParaRPr lang="en-US" dirty="0"/>
          </a:p>
          <a:p>
            <a:pPr lvl="2"/>
            <a:r>
              <a:rPr lang="en-US" dirty="0"/>
              <a:t>This constraint must still hold when </a:t>
            </a:r>
            <a:r>
              <a:rPr lang="el-GR" i="1" dirty="0">
                <a:latin typeface="Times New Roman"/>
                <a:cs typeface="Times New Roman"/>
              </a:rPr>
              <a:t>α</a:t>
            </a:r>
            <a:r>
              <a:rPr lang="en-US" dirty="0">
                <a:latin typeface="Times New Roman"/>
                <a:cs typeface="Times New Roman"/>
              </a:rPr>
              <a:t> </a:t>
            </a:r>
            <a:r>
              <a:rPr lang="en-US" dirty="0">
                <a:cs typeface="Times New Roman"/>
              </a:rPr>
              <a:t>changes, which implies that</a:t>
            </a:r>
          </a:p>
          <a:p>
            <a:pPr lvl="2"/>
            <a:endParaRPr lang="en-US" dirty="0"/>
          </a:p>
          <a:p>
            <a:pPr lvl="2">
              <a:buNone/>
            </a:pPr>
            <a:endParaRPr lang="en-US" dirty="0"/>
          </a:p>
          <a:p>
            <a:pPr lvl="2">
              <a:buNone/>
            </a:pPr>
            <a:endParaRPr lang="en-US" dirty="0"/>
          </a:p>
          <a:p>
            <a:pPr lvl="2"/>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A72E7034-1E5F-41E4-B623-FA14366CA47E}"/>
              </a:ext>
            </a:extLst>
          </p:cNvPr>
          <p:cNvGrpSpPr/>
          <p:nvPr/>
        </p:nvGrpSpPr>
        <p:grpSpPr>
          <a:xfrm>
            <a:off x="2709153" y="3124200"/>
            <a:ext cx="4072647" cy="3048000"/>
            <a:chOff x="2709153" y="3124200"/>
            <a:chExt cx="4072647" cy="3048000"/>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615651258"/>
                </p:ext>
              </p:extLst>
            </p:nvPr>
          </p:nvGraphicFramePr>
          <p:xfrm>
            <a:off x="3048000" y="3124200"/>
            <a:ext cx="3264408" cy="685800"/>
          </p:xfrm>
          <a:graphic>
            <a:graphicData uri="http://schemas.openxmlformats.org/presentationml/2006/ole">
              <mc:AlternateContent xmlns:mc="http://schemas.openxmlformats.org/markup-compatibility/2006">
                <mc:Choice xmlns:v="urn:schemas-microsoft-com:vml" Requires="v">
                  <p:oleObj spid="_x0000_s5229" name="Equation" r:id="rId3" imgW="1129810" imgH="241195" progId="Equation.DSMT4">
                    <p:embed/>
                  </p:oleObj>
                </mc:Choice>
                <mc:Fallback>
                  <p:oleObj name="Equation" r:id="rId3" imgW="1129810" imgH="24119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124200"/>
                          <a:ext cx="3264408" cy="685800"/>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686326497"/>
                </p:ext>
              </p:extLst>
            </p:nvPr>
          </p:nvGraphicFramePr>
          <p:xfrm>
            <a:off x="2709153" y="4953000"/>
            <a:ext cx="4072647" cy="1219200"/>
          </p:xfrm>
          <a:graphic>
            <a:graphicData uri="http://schemas.openxmlformats.org/presentationml/2006/ole">
              <mc:AlternateContent xmlns:mc="http://schemas.openxmlformats.org/markup-compatibility/2006">
                <mc:Choice xmlns:v="urn:schemas-microsoft-com:vml" Requires="v">
                  <p:oleObj spid="_x0000_s5230" name="Equation" r:id="rId5" imgW="1497950" imgH="444307" progId="Equation.DSMT4">
                    <p:embed/>
                  </p:oleObj>
                </mc:Choice>
                <mc:Fallback>
                  <p:oleObj name="Equation" r:id="rId5" imgW="1497950" imgH="44430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9153" y="4953000"/>
                          <a:ext cx="4072647" cy="1219200"/>
                        </a:xfrm>
                        <a:prstGeom prst="rect">
                          <a:avLst/>
                        </a:prstGeom>
                        <a:noFill/>
                      </p:spPr>
                    </p:pic>
                  </p:oleObj>
                </mc:Fallback>
              </mc:AlternateContent>
            </a:graphicData>
          </a:graphic>
        </p:graphicFrame>
      </p:grpSp>
      <p:pic>
        <p:nvPicPr>
          <p:cNvPr id="4" name="Picture" descr="C:\Program Files\Microsoft Office\MEDIA\CAGCAT10\j0205462.wmf"/>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57811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8</a:t>
            </a:r>
          </a:p>
          <a:p>
            <a:pPr marL="231775" lvl="2" indent="0">
              <a:lnSpc>
                <a:spcPct val="50000"/>
              </a:lnSpc>
              <a:buNone/>
            </a:pPr>
            <a:endParaRPr lang="en-US" dirty="0"/>
          </a:p>
          <a:p>
            <a:pPr marL="574675" lvl="2" indent="-342900"/>
            <a:r>
              <a:rPr lang="en-US" dirty="0"/>
              <a:t>Now if we multiply this result by </a:t>
            </a:r>
            <a:r>
              <a:rPr lang="el-GR" i="1" dirty="0">
                <a:latin typeface="Times New Roman"/>
                <a:cs typeface="Times New Roman"/>
              </a:rPr>
              <a:t>λ</a:t>
            </a:r>
            <a:r>
              <a:rPr lang="en-US" dirty="0">
                <a:latin typeface="Times New Roman"/>
                <a:cs typeface="Times New Roman"/>
              </a:rPr>
              <a:t> </a:t>
            </a:r>
            <a:r>
              <a:rPr lang="en-US" dirty="0">
                <a:cs typeface="Times New Roman"/>
              </a:rPr>
              <a:t>and add it to the messy comparative statics result derived earlier, we find that </a:t>
            </a: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endParaRPr lang="en-US" dirty="0">
              <a:latin typeface="Times New Roman"/>
              <a:cs typeface="Times New Roman"/>
            </a:endParaRPr>
          </a:p>
          <a:p>
            <a:pPr marL="574675" lvl="2" indent="-342900"/>
            <a:r>
              <a:rPr lang="en-US" dirty="0">
                <a:latin typeface="Times New Roman"/>
                <a:cs typeface="Times New Roman"/>
              </a:rPr>
              <a:t>But, by the first-order conditions, the terms in parentheses in the second line have to equal zero, so</a:t>
            </a:r>
            <a:endParaRPr lang="en-US" dirty="0"/>
          </a:p>
          <a:p>
            <a:pPr lvl="2"/>
            <a:endParaRPr lang="en-US" dirty="0"/>
          </a:p>
          <a:p>
            <a:pPr lvl="2">
              <a:buNone/>
            </a:pPr>
            <a:endParaRPr lang="en-US" dirty="0"/>
          </a:p>
          <a:p>
            <a:pPr lvl="2">
              <a:buNone/>
            </a:pPr>
            <a:endParaRPr lang="en-US" dirty="0"/>
          </a:p>
          <a:p>
            <a:pPr lvl="2"/>
            <a:endParaRPr lang="en-US" dirty="0"/>
          </a:p>
        </p:txBody>
      </p:sp>
      <p:grpSp>
        <p:nvGrpSpPr>
          <p:cNvPr id="9" name="Equations" descr="Please contact Professor Yinger for details regarding figures and graphs.">
            <a:extLst>
              <a:ext uri="{FF2B5EF4-FFF2-40B4-BE49-F238E27FC236}">
                <a16:creationId xmlns:a16="http://schemas.microsoft.com/office/drawing/2014/main" id="{1AEC94AF-1AA2-4DA9-8D5B-D65B16D98CAD}"/>
              </a:ext>
            </a:extLst>
          </p:cNvPr>
          <p:cNvGrpSpPr/>
          <p:nvPr/>
        </p:nvGrpSpPr>
        <p:grpSpPr>
          <a:xfrm>
            <a:off x="2286000" y="3095625"/>
            <a:ext cx="4749800" cy="3381375"/>
            <a:chOff x="2286000" y="3095625"/>
            <a:chExt cx="4749800" cy="3381375"/>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002940474"/>
                </p:ext>
              </p:extLst>
            </p:nvPr>
          </p:nvGraphicFramePr>
          <p:xfrm>
            <a:off x="2286000" y="3095625"/>
            <a:ext cx="4749800" cy="1781175"/>
          </p:xfrm>
          <a:graphic>
            <a:graphicData uri="http://schemas.openxmlformats.org/presentationml/2006/ole">
              <mc:AlternateContent xmlns:mc="http://schemas.openxmlformats.org/markup-compatibility/2006">
                <mc:Choice xmlns:v="urn:schemas-microsoft-com:vml" Requires="v">
                  <p:oleObj spid="_x0000_s6255" name="Equation" r:id="rId3" imgW="2514600" imgH="939600" progId="Equation.DSMT4">
                    <p:embed/>
                  </p:oleObj>
                </mc:Choice>
                <mc:Fallback>
                  <p:oleObj name="Equation" r:id="rId3" imgW="2514600" imgH="939600" progId="Equation.DSMT4">
                    <p:embed/>
                    <p:pic>
                      <p:nvPicPr>
                        <p:cNvPr id="0" name="Object 1"/>
                        <p:cNvPicPr>
                          <a:picLocks noChangeAspect="1" noChangeArrowheads="1"/>
                        </p:cNvPicPr>
                        <p:nvPr/>
                      </p:nvPicPr>
                      <p:blipFill>
                        <a:blip r:embed="rId4"/>
                        <a:srcRect/>
                        <a:stretch>
                          <a:fillRect/>
                        </a:stretch>
                      </p:blipFill>
                      <p:spPr bwMode="auto">
                        <a:xfrm>
                          <a:off x="2286000" y="3095625"/>
                          <a:ext cx="4749800" cy="1781175"/>
                        </a:xfrm>
                        <a:prstGeom prst="rect">
                          <a:avLst/>
                        </a:prstGeom>
                        <a:noFill/>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345304814"/>
                </p:ext>
              </p:extLst>
            </p:nvPr>
          </p:nvGraphicFramePr>
          <p:xfrm>
            <a:off x="3305175" y="5654556"/>
            <a:ext cx="2486025" cy="822444"/>
          </p:xfrm>
          <a:graphic>
            <a:graphicData uri="http://schemas.openxmlformats.org/presentationml/2006/ole">
              <mc:AlternateContent xmlns:mc="http://schemas.openxmlformats.org/markup-compatibility/2006">
                <mc:Choice xmlns:v="urn:schemas-microsoft-com:vml" Requires="v">
                  <p:oleObj spid="_x0000_s6256" name="Equation" r:id="rId5" imgW="1270000" imgH="419100" progId="Equation.DSMT4">
                    <p:embed/>
                  </p:oleObj>
                </mc:Choice>
                <mc:Fallback>
                  <p:oleObj name="Equation" r:id="rId5" imgW="1270000" imgH="4191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5175" y="5654556"/>
                          <a:ext cx="2486025" cy="822444"/>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494851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Envelope Theorem, 9</a:t>
            </a:r>
          </a:p>
          <a:p>
            <a:pPr marL="231775" lvl="2" indent="0">
              <a:buNone/>
            </a:pPr>
            <a:endParaRPr lang="en-US" dirty="0"/>
          </a:p>
          <a:p>
            <a:pPr marL="574675" lvl="2" indent="-342900"/>
            <a:r>
              <a:rPr lang="en-US" dirty="0"/>
              <a:t>This is an amazing shortcut. </a:t>
            </a:r>
          </a:p>
          <a:p>
            <a:pPr marL="574675" lvl="2" indent="-342900"/>
            <a:endParaRPr lang="en-US" dirty="0"/>
          </a:p>
          <a:p>
            <a:pPr marL="574675" lvl="2" indent="-342900"/>
            <a:r>
              <a:rPr lang="en-US" dirty="0"/>
              <a:t>To find the comparative static derivative of </a:t>
            </a:r>
            <a:r>
              <a:rPr lang="en-US" i="1" dirty="0">
                <a:latin typeface="Times New Roman" pitchFamily="18" charset="0"/>
                <a:cs typeface="Times New Roman" pitchFamily="18" charset="0"/>
              </a:rPr>
              <a:t>y* </a:t>
            </a:r>
            <a:r>
              <a:rPr lang="en-US" dirty="0"/>
              <a:t>with respect to </a:t>
            </a:r>
            <a:r>
              <a:rPr lang="el-GR" i="1" dirty="0">
                <a:latin typeface="Times New Roman"/>
                <a:cs typeface="Times New Roman"/>
              </a:rPr>
              <a:t>α</a:t>
            </a:r>
            <a:r>
              <a:rPr lang="en-US" dirty="0">
                <a:latin typeface="Times New Roman"/>
                <a:cs typeface="Times New Roman"/>
              </a:rPr>
              <a:t>, </a:t>
            </a:r>
            <a:r>
              <a:rPr lang="en-US" dirty="0">
                <a:cs typeface="Times New Roman"/>
              </a:rPr>
              <a:t>all we have to do is differentiate </a:t>
            </a:r>
            <a:r>
              <a:rPr lang="en-US" i="1" dirty="0">
                <a:latin typeface="Times New Roman" pitchFamily="18" charset="0"/>
                <a:cs typeface="Times New Roman" pitchFamily="18" charset="0"/>
              </a:rPr>
              <a:t>y</a:t>
            </a:r>
            <a:r>
              <a:rPr lang="en-US" dirty="0">
                <a:cs typeface="Times New Roman"/>
              </a:rPr>
              <a:t> and </a:t>
            </a:r>
            <a:r>
              <a:rPr lang="en-US" i="1" dirty="0">
                <a:latin typeface="Times New Roman" pitchFamily="18" charset="0"/>
                <a:cs typeface="Times New Roman" pitchFamily="18" charset="0"/>
              </a:rPr>
              <a:t>g</a:t>
            </a:r>
            <a:r>
              <a:rPr lang="en-US" dirty="0">
                <a:cs typeface="Times New Roman"/>
              </a:rPr>
              <a:t> with respect to</a:t>
            </a:r>
            <a:r>
              <a:rPr lang="en-US" dirty="0">
                <a:latin typeface="Times New Roman"/>
                <a:cs typeface="Times New Roman"/>
              </a:rPr>
              <a:t> </a:t>
            </a:r>
            <a:r>
              <a:rPr lang="el-GR" i="1" dirty="0">
                <a:latin typeface="Times New Roman"/>
                <a:cs typeface="Times New Roman"/>
              </a:rPr>
              <a:t>α</a:t>
            </a:r>
            <a:r>
              <a:rPr lang="en-US" dirty="0">
                <a:latin typeface="Times New Roman"/>
                <a:cs typeface="Times New Roman"/>
              </a:rPr>
              <a:t>.</a:t>
            </a:r>
          </a:p>
          <a:p>
            <a:pPr marL="574675" lvl="2" indent="-342900"/>
            <a:endParaRPr lang="en-US" dirty="0">
              <a:latin typeface="Times New Roman"/>
              <a:cs typeface="Times New Roman"/>
            </a:endParaRPr>
          </a:p>
          <a:p>
            <a:pPr marL="574675" lvl="2" indent="-342900"/>
            <a:r>
              <a:rPr lang="en-US" dirty="0">
                <a:cs typeface="Times New Roman"/>
              </a:rPr>
              <a:t>We do not have to worry about changes in the </a:t>
            </a:r>
            <a:r>
              <a:rPr lang="en-US" i="1" dirty="0">
                <a:latin typeface="Times New Roman" pitchFamily="18" charset="0"/>
                <a:cs typeface="Times New Roman" pitchFamily="18" charset="0"/>
              </a:rPr>
              <a:t>x</a:t>
            </a:r>
            <a:r>
              <a:rPr lang="en-US" i="1" baseline="-25000" dirty="0">
                <a:latin typeface="Times New Roman" pitchFamily="18" charset="0"/>
                <a:cs typeface="Times New Roman" pitchFamily="18" charset="0"/>
              </a:rPr>
              <a:t>i</a:t>
            </a:r>
            <a:r>
              <a:rPr lang="en-US" i="1" dirty="0">
                <a:latin typeface="Times New Roman" pitchFamily="18" charset="0"/>
                <a:cs typeface="Times New Roman" pitchFamily="18" charset="0"/>
              </a:rPr>
              <a:t>*</a:t>
            </a:r>
            <a:r>
              <a:rPr lang="en-US" dirty="0">
                <a:cs typeface="Times New Roman"/>
              </a:rPr>
              <a:t>s!!</a:t>
            </a:r>
          </a:p>
          <a:p>
            <a:pPr marL="574675" lvl="2" indent="-342900"/>
            <a:endParaRPr lang="en-US" dirty="0">
              <a:latin typeface="Times New Roman"/>
              <a:cs typeface="Times New Roman"/>
            </a:endParaRPr>
          </a:p>
          <a:p>
            <a:pPr marL="574675" lvl="2" indent="-342900"/>
            <a:r>
              <a:rPr lang="en-US" dirty="0">
                <a:cs typeface="Times New Roman"/>
              </a:rPr>
              <a:t>Of course this only applies to small changes, but, as we will see, it is a very helpful result.</a:t>
            </a:r>
            <a:r>
              <a:rPr lang="en-US" dirty="0"/>
              <a:t> </a:t>
            </a:r>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5688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solidFill>
                  <a:srgbClr val="FF0000"/>
                </a:solidFill>
              </a:rPr>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descr="C:\Program Files\Microsoft Office\MEDIA\CAGCAT10\j0205462.wmf"/>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9392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t>2. An Exponential Density Function?</a:t>
            </a:r>
          </a:p>
          <a:p>
            <a:pPr marL="574675" lvl="2" indent="-342900"/>
            <a:endParaRPr lang="en-US" dirty="0"/>
          </a:p>
          <a:p>
            <a:pPr marL="574675" lvl="2" indent="-342900"/>
            <a:r>
              <a:rPr lang="en-US" dirty="0"/>
              <a:t>3. The Envelope Theorem</a:t>
            </a:r>
          </a:p>
          <a:p>
            <a:pPr marL="574675" lvl="2" indent="-342900"/>
            <a:endParaRPr lang="en-US" dirty="0">
              <a:solidFill>
                <a:srgbClr val="FF0000"/>
              </a:solidFill>
            </a:endParaRPr>
          </a:p>
          <a:p>
            <a:pPr marL="574675" lvl="2" indent="-342900"/>
            <a:r>
              <a:rPr lang="en-US" dirty="0">
                <a:solidFill>
                  <a:srgbClr val="FF0000"/>
                </a:solidFill>
              </a:rPr>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66324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a:t>
            </a:r>
          </a:p>
          <a:p>
            <a:pPr marL="231775" lvl="2" indent="0">
              <a:buNone/>
            </a:pPr>
            <a:endParaRPr lang="en-US" dirty="0"/>
          </a:p>
          <a:p>
            <a:pPr marL="574675" lvl="2" indent="-342900"/>
            <a:r>
              <a:rPr lang="en-US" dirty="0"/>
              <a:t>In an urban model, the household budget constraint is</a:t>
            </a:r>
          </a:p>
          <a:p>
            <a:pPr marL="574675" lvl="2" indent="-342900"/>
            <a:endParaRPr lang="en-US" dirty="0"/>
          </a:p>
          <a:p>
            <a:pPr marL="574675" lvl="2" indent="-342900"/>
            <a:endParaRPr lang="en-US" dirty="0"/>
          </a:p>
          <a:p>
            <a:pPr marL="574675" lvl="2" indent="-342900"/>
            <a:r>
              <a:rPr lang="en-US" dirty="0"/>
              <a:t>One way to think about the household problem is to say that they have to figure out the most they are willing to bid for housing at each location, given their budget constraint and a fixed utility level.  In other words, they</a:t>
            </a:r>
          </a:p>
          <a:p>
            <a:pPr lvl="2">
              <a:buNone/>
            </a:pPr>
            <a:endParaRPr lang="en-US" dirty="0"/>
          </a:p>
          <a:p>
            <a:pPr lvl="2"/>
            <a:endParaRPr lang="en-US" dirty="0"/>
          </a:p>
        </p:txBody>
      </p:sp>
      <p:grpSp>
        <p:nvGrpSpPr>
          <p:cNvPr id="11" name="Equations" descr="Please contact Professor Yinger for details regarding figures and graphs.">
            <a:extLst>
              <a:ext uri="{FF2B5EF4-FFF2-40B4-BE49-F238E27FC236}">
                <a16:creationId xmlns:a16="http://schemas.microsoft.com/office/drawing/2014/main" id="{60CB02C2-B0F2-479B-9F91-8058F9BCC995}"/>
              </a:ext>
            </a:extLst>
          </p:cNvPr>
          <p:cNvGrpSpPr/>
          <p:nvPr/>
        </p:nvGrpSpPr>
        <p:grpSpPr>
          <a:xfrm>
            <a:off x="2748886" y="2831902"/>
            <a:ext cx="4032914" cy="3568898"/>
            <a:chOff x="2748886" y="2831902"/>
            <a:chExt cx="4032914" cy="3568898"/>
          </a:xfrm>
        </p:grpSpPr>
        <p:graphicFrame>
          <p:nvGraphicFramePr>
            <p:cNvPr id="8"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94590563"/>
                </p:ext>
              </p:extLst>
            </p:nvPr>
          </p:nvGraphicFramePr>
          <p:xfrm>
            <a:off x="2913743" y="2831902"/>
            <a:ext cx="3639457" cy="597098"/>
          </p:xfrm>
          <a:graphic>
            <a:graphicData uri="http://schemas.openxmlformats.org/presentationml/2006/ole">
              <mc:AlternateContent xmlns:mc="http://schemas.openxmlformats.org/markup-compatibility/2006">
                <mc:Choice xmlns:v="urn:schemas-microsoft-com:vml" Requires="v">
                  <p:oleObj spid="_x0000_s7275" name="Equation" r:id="rId3" imgW="1218671" imgH="203112" progId="Equation.DSMT4">
                    <p:embed/>
                  </p:oleObj>
                </mc:Choice>
                <mc:Fallback>
                  <p:oleObj name="Equation" r:id="rId3" imgW="1218671" imgH="203112"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3743" y="2831902"/>
                          <a:ext cx="3639457" cy="597098"/>
                        </a:xfrm>
                        <a:prstGeom prst="rect">
                          <a:avLst/>
                        </a:prstGeom>
                        <a:noFill/>
                      </p:spPr>
                    </p:pic>
                  </p:oleObj>
                </mc:Fallback>
              </mc:AlternateContent>
            </a:graphicData>
          </a:graphic>
        </p:graphicFrame>
        <p:graphicFrame>
          <p:nvGraphicFramePr>
            <p:cNvPr id="10"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728221656"/>
                </p:ext>
              </p:extLst>
            </p:nvPr>
          </p:nvGraphicFramePr>
          <p:xfrm>
            <a:off x="2748886" y="5029200"/>
            <a:ext cx="4032914" cy="1371600"/>
          </p:xfrm>
          <a:graphic>
            <a:graphicData uri="http://schemas.openxmlformats.org/presentationml/2006/ole">
              <mc:AlternateContent xmlns:mc="http://schemas.openxmlformats.org/markup-compatibility/2006">
                <mc:Choice xmlns:v="urn:schemas-microsoft-com:vml" Requires="v">
                  <p:oleObj spid="_x0000_s7276" name="Equation" r:id="rId5" imgW="1879600" imgH="635000" progId="Equation.DSMT4">
                    <p:embed/>
                  </p:oleObj>
                </mc:Choice>
                <mc:Fallback>
                  <p:oleObj name="Equation" r:id="rId5" imgW="1879600" imgH="635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8886" y="5029200"/>
                          <a:ext cx="4032914" cy="1371600"/>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9727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2</a:t>
            </a:r>
          </a:p>
          <a:p>
            <a:pPr marL="231775" lvl="2" indent="0">
              <a:buNone/>
            </a:pPr>
            <a:endParaRPr lang="en-US" dirty="0"/>
          </a:p>
          <a:p>
            <a:pPr marL="574675" lvl="2" indent="-342900"/>
            <a:r>
              <a:rPr lang="en-US" dirty="0"/>
              <a:t>The decision variables in this problem are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and the parameters are </a:t>
            </a:r>
            <a:r>
              <a:rPr lang="en-US" i="1" dirty="0">
                <a:latin typeface="Times New Roman" pitchFamily="18" charset="0"/>
                <a:cs typeface="Times New Roman" pitchFamily="18" charset="0"/>
              </a:rPr>
              <a:t>Y, t, U*, </a:t>
            </a:r>
            <a:r>
              <a:rPr lang="en-US" dirty="0"/>
              <a:t>and </a:t>
            </a:r>
            <a:r>
              <a:rPr lang="en-US" i="1" dirty="0">
                <a:latin typeface="Times New Roman" pitchFamily="18" charset="0"/>
                <a:cs typeface="Times New Roman" pitchFamily="18" charset="0"/>
              </a:rPr>
              <a:t>u</a:t>
            </a:r>
            <a:r>
              <a:rPr lang="en-US" dirty="0"/>
              <a:t>.  </a:t>
            </a:r>
          </a:p>
          <a:p>
            <a:pPr marL="574675" lvl="2" indent="-342900"/>
            <a:endParaRPr lang="en-US" dirty="0"/>
          </a:p>
          <a:p>
            <a:pPr marL="830707" lvl="3" indent="-342900"/>
            <a:r>
              <a:rPr lang="en-US" dirty="0"/>
              <a:t>We are treating this as an open model.</a:t>
            </a:r>
          </a:p>
          <a:p>
            <a:pPr marL="574675" lvl="2" indent="-342900"/>
            <a:endParaRPr lang="en-US" dirty="0"/>
          </a:p>
          <a:p>
            <a:pPr marL="574675" lvl="2" indent="-342900"/>
            <a:r>
              <a:rPr lang="en-US" dirty="0"/>
              <a:t>So we can use the envelope theorem to find the derivative of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with respect to each of these parameters.</a:t>
            </a:r>
          </a:p>
          <a:p>
            <a:pPr marL="574675" lvl="2" indent="-342900"/>
            <a:endParaRPr lang="en-US" dirty="0"/>
          </a:p>
          <a:p>
            <a:pPr marL="231775" lvl="2" indent="0">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84701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3</a:t>
            </a:r>
          </a:p>
          <a:p>
            <a:pPr marL="231775" lvl="2" indent="0">
              <a:buNone/>
            </a:pPr>
            <a:endParaRPr lang="en-US" dirty="0"/>
          </a:p>
          <a:p>
            <a:pPr marL="574675" lvl="2" indent="-342900"/>
            <a:r>
              <a:rPr lang="en-US" dirty="0"/>
              <a:t>Although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are formally choice variables, this formulation cannot be used to find their demand functions; this problem is to determine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not to determine responses to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t>
            </a:r>
          </a:p>
          <a:p>
            <a:pPr marL="574675" lvl="2" indent="-342900"/>
            <a:endParaRPr lang="en-US" dirty="0"/>
          </a:p>
          <a:p>
            <a:pPr marL="574675" lvl="2" indent="-342900"/>
            <a:r>
              <a:rPr lang="en-US" dirty="0"/>
              <a:t>Nevertheless, one first-order condition is needed to pin down the CS derivatives.</a:t>
            </a:r>
          </a:p>
          <a:p>
            <a:pPr marL="574675" lvl="2" indent="-342900"/>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25901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4</a:t>
            </a:r>
          </a:p>
          <a:p>
            <a:pPr marL="231775" lvl="2" indent="0">
              <a:lnSpc>
                <a:spcPct val="50000"/>
              </a:lnSpc>
              <a:buNone/>
            </a:pPr>
            <a:endParaRPr lang="en-US" dirty="0"/>
          </a:p>
          <a:p>
            <a:pPr marL="574675" lvl="2" indent="-342900"/>
            <a:r>
              <a:rPr lang="en-US" dirty="0"/>
              <a:t>The </a:t>
            </a:r>
            <a:r>
              <a:rPr lang="en-US" dirty="0" err="1"/>
              <a:t>Lagrangian</a:t>
            </a:r>
            <a:r>
              <a:rPr lang="en-US" dirty="0"/>
              <a:t> is</a:t>
            </a:r>
          </a:p>
          <a:p>
            <a:pPr marL="574675" lvl="2" indent="-342900"/>
            <a:endParaRPr lang="en-US" dirty="0"/>
          </a:p>
          <a:p>
            <a:pPr marL="574675" lvl="2" indent="-342900"/>
            <a:endParaRPr lang="en-US" dirty="0"/>
          </a:p>
          <a:p>
            <a:pPr marL="574675" lvl="2" indent="-342900">
              <a:lnSpc>
                <a:spcPct val="50000"/>
              </a:lnSpc>
            </a:pPr>
            <a:endParaRPr lang="en-US" dirty="0"/>
          </a:p>
          <a:p>
            <a:pPr marL="574675" lvl="2" indent="-342900"/>
            <a:r>
              <a:rPr lang="en-US" dirty="0"/>
              <a:t>The relevant first-order condition is:</a:t>
            </a:r>
          </a:p>
          <a:p>
            <a:pPr marL="574675" lvl="2" indent="-342900"/>
            <a:endParaRPr lang="en-US" dirty="0"/>
          </a:p>
          <a:p>
            <a:pPr marL="574675" lvl="2" indent="-342900"/>
            <a:endParaRPr lang="en-US" dirty="0"/>
          </a:p>
          <a:p>
            <a:pPr marL="574675" lvl="2" indent="-342900">
              <a:lnSpc>
                <a:spcPct val="50000"/>
              </a:lnSpc>
            </a:pPr>
            <a:endParaRPr lang="en-US" dirty="0"/>
          </a:p>
          <a:p>
            <a:pPr marL="574675" lvl="2" indent="-342900"/>
            <a:r>
              <a:rPr lang="en-US" dirty="0"/>
              <a:t>and the result we need is:</a:t>
            </a:r>
          </a:p>
          <a:p>
            <a:pPr lvl="2"/>
            <a:endParaRPr lang="en-US" dirty="0"/>
          </a:p>
        </p:txBody>
      </p:sp>
      <p:grpSp>
        <p:nvGrpSpPr>
          <p:cNvPr id="10" name="Equations" descr="Please contact Professor Yinger for details regarding figures and graphs.">
            <a:extLst>
              <a:ext uri="{FF2B5EF4-FFF2-40B4-BE49-F238E27FC236}">
                <a16:creationId xmlns:a16="http://schemas.microsoft.com/office/drawing/2014/main" id="{2B72EDE4-3FE1-4AE6-97CD-F2A68860B54A}"/>
              </a:ext>
            </a:extLst>
          </p:cNvPr>
          <p:cNvGrpSpPr/>
          <p:nvPr/>
        </p:nvGrpSpPr>
        <p:grpSpPr>
          <a:xfrm>
            <a:off x="2151063" y="2590800"/>
            <a:ext cx="4935537" cy="3962400"/>
            <a:chOff x="2151063" y="2590800"/>
            <a:chExt cx="4935537" cy="3962400"/>
          </a:xfrm>
        </p:grpSpPr>
        <p:graphicFrame>
          <p:nvGraphicFramePr>
            <p:cNvPr id="1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81707093"/>
                </p:ext>
              </p:extLst>
            </p:nvPr>
          </p:nvGraphicFramePr>
          <p:xfrm>
            <a:off x="2151063" y="2590800"/>
            <a:ext cx="4935537" cy="923925"/>
          </p:xfrm>
          <a:graphic>
            <a:graphicData uri="http://schemas.openxmlformats.org/presentationml/2006/ole">
              <mc:AlternateContent xmlns:mc="http://schemas.openxmlformats.org/markup-compatibility/2006">
                <mc:Choice xmlns:v="urn:schemas-microsoft-com:vml" Requires="v">
                  <p:oleObj spid="_x0000_s13465" name="Equation" r:id="rId3" imgW="2082800" imgH="393700" progId="Equation.DSMT4">
                    <p:embed/>
                  </p:oleObj>
                </mc:Choice>
                <mc:Fallback>
                  <p:oleObj name="Equation" r:id="rId3" imgW="2082800" imgH="39370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1063" y="2590800"/>
                          <a:ext cx="49355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426043661"/>
                </p:ext>
              </p:extLst>
            </p:nvPr>
          </p:nvGraphicFramePr>
          <p:xfrm>
            <a:off x="2726473" y="3962400"/>
            <a:ext cx="3064727" cy="923925"/>
          </p:xfrm>
          <a:graphic>
            <a:graphicData uri="http://schemas.openxmlformats.org/presentationml/2006/ole">
              <mc:AlternateContent xmlns:mc="http://schemas.openxmlformats.org/markup-compatibility/2006">
                <mc:Choice xmlns:v="urn:schemas-microsoft-com:vml" Requires="v">
                  <p:oleObj spid="_x0000_s13466" name="Equation" r:id="rId5" imgW="1295400" imgH="393700" progId="Equation.DSMT4">
                    <p:embed/>
                  </p:oleObj>
                </mc:Choice>
                <mc:Fallback>
                  <p:oleObj name="Equation" r:id="rId5" imgW="1295400" imgH="3937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26473" y="3962400"/>
                          <a:ext cx="3064727" cy="923925"/>
                        </a:xfrm>
                        <a:prstGeom prst="rect">
                          <a:avLst/>
                        </a:prstGeom>
                        <a:noFill/>
                      </p:spPr>
                    </p:pic>
                  </p:oleObj>
                </mc:Fallback>
              </mc:AlternateContent>
            </a:graphicData>
          </a:graphic>
        </p:graphicFrame>
        <p:graphicFrame>
          <p:nvGraphicFramePr>
            <p:cNvPr id="14"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3023945273"/>
                </p:ext>
              </p:extLst>
            </p:nvPr>
          </p:nvGraphicFramePr>
          <p:xfrm>
            <a:off x="3429000" y="5475410"/>
            <a:ext cx="1556808" cy="1077790"/>
          </p:xfrm>
          <a:graphic>
            <a:graphicData uri="http://schemas.openxmlformats.org/presentationml/2006/ole">
              <mc:AlternateContent xmlns:mc="http://schemas.openxmlformats.org/markup-compatibility/2006">
                <mc:Choice xmlns:v="urn:schemas-microsoft-com:vml" Requires="v">
                  <p:oleObj spid="_x0000_s13467" name="Equation" r:id="rId7" imgW="622030" imgH="431613" progId="Equation.DSMT4">
                    <p:embed/>
                  </p:oleObj>
                </mc:Choice>
                <mc:Fallback>
                  <p:oleObj name="Equation" r:id="rId7" imgW="622030" imgH="431613"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5475410"/>
                          <a:ext cx="1556808" cy="1077790"/>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85655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5</a:t>
            </a:r>
          </a:p>
          <a:p>
            <a:pPr marL="231775" lvl="2" indent="0">
              <a:buNone/>
            </a:pPr>
            <a:endParaRPr lang="en-US" dirty="0"/>
          </a:p>
          <a:p>
            <a:pPr marL="574675" lvl="2" indent="-342900"/>
            <a:r>
              <a:rPr lang="en-US" dirty="0"/>
              <a:t>Now we can use the Envelope Theorem to find the impact of </a:t>
            </a:r>
            <a:r>
              <a:rPr lang="en-US" i="1" dirty="0">
                <a:latin typeface="Times New Roman" pitchFamily="18" charset="0"/>
                <a:cs typeface="Times New Roman" pitchFamily="18" charset="0"/>
              </a:rPr>
              <a:t>Y, t, U*, </a:t>
            </a:r>
            <a:r>
              <a:rPr lang="en-US" dirty="0"/>
              <a:t>and </a:t>
            </a:r>
            <a:r>
              <a:rPr lang="en-US" i="1" dirty="0">
                <a:latin typeface="Times New Roman" pitchFamily="18" charset="0"/>
                <a:cs typeface="Times New Roman" pitchFamily="18" charset="0"/>
              </a:rPr>
              <a:t>u</a:t>
            </a:r>
            <a:r>
              <a:rPr lang="en-US" dirty="0"/>
              <a:t> on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using </a:t>
            </a:r>
          </a:p>
          <a:p>
            <a:pPr marL="574675" lvl="2" indent="-342900"/>
            <a:endParaRPr lang="en-US" dirty="0"/>
          </a:p>
          <a:p>
            <a:pPr marL="574675" lvl="2" indent="-342900"/>
            <a:endParaRPr lang="en-US" dirty="0"/>
          </a:p>
          <a:p>
            <a:pPr marL="574675" lvl="2" indent="-342900"/>
            <a:endParaRPr lang="en-US" dirty="0"/>
          </a:p>
          <a:p>
            <a:pPr marL="574675" lvl="2" indent="-342900"/>
            <a:r>
              <a:rPr lang="en-US" dirty="0"/>
              <a:t>The CS results are:</a:t>
            </a:r>
          </a:p>
          <a:p>
            <a:pPr lvl="2"/>
            <a:endParaRPr lang="en-US" dirty="0"/>
          </a:p>
        </p:txBody>
      </p:sp>
      <p:grpSp>
        <p:nvGrpSpPr>
          <p:cNvPr id="17" name="Equations" descr="Please contact Professor Yinger for details regarding figures and graphs.">
            <a:extLst>
              <a:ext uri="{FF2B5EF4-FFF2-40B4-BE49-F238E27FC236}">
                <a16:creationId xmlns:a16="http://schemas.microsoft.com/office/drawing/2014/main" id="{05A781FA-ECDA-43FB-98AD-FC04435E028B}"/>
              </a:ext>
            </a:extLst>
          </p:cNvPr>
          <p:cNvGrpSpPr/>
          <p:nvPr/>
        </p:nvGrpSpPr>
        <p:grpSpPr>
          <a:xfrm>
            <a:off x="409575" y="3200400"/>
            <a:ext cx="8124825" cy="2590800"/>
            <a:chOff x="409575" y="3200400"/>
            <a:chExt cx="8124825" cy="2590800"/>
          </a:xfrm>
        </p:grpSpPr>
        <p:graphicFrame>
          <p:nvGraphicFramePr>
            <p:cNvPr id="10"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28681843"/>
                </p:ext>
              </p:extLst>
            </p:nvPr>
          </p:nvGraphicFramePr>
          <p:xfrm>
            <a:off x="3077441" y="3200400"/>
            <a:ext cx="2989118" cy="988881"/>
          </p:xfrm>
          <a:graphic>
            <a:graphicData uri="http://schemas.openxmlformats.org/presentationml/2006/ole">
              <mc:AlternateContent xmlns:mc="http://schemas.openxmlformats.org/markup-compatibility/2006">
                <mc:Choice xmlns:v="urn:schemas-microsoft-com:vml" Requires="v">
                  <p:oleObj spid="_x0000_s10445" name="Equation" r:id="rId3" imgW="1270000" imgH="419100" progId="Equation.DSMT4">
                    <p:embed/>
                  </p:oleObj>
                </mc:Choice>
                <mc:Fallback>
                  <p:oleObj name="Equation" r:id="rId3" imgW="12700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7441" y="3200400"/>
                          <a:ext cx="2989118" cy="988881"/>
                        </a:xfrm>
                        <a:prstGeom prst="rect">
                          <a:avLst/>
                        </a:prstGeom>
                        <a:noFill/>
                      </p:spPr>
                    </p:pic>
                  </p:oleObj>
                </mc:Fallback>
              </mc:AlternateContent>
            </a:graphicData>
          </a:graphic>
        </p:graphicFrame>
        <p:graphicFrame>
          <p:nvGraphicFramePr>
            <p:cNvPr id="12"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619078612"/>
                </p:ext>
              </p:extLst>
            </p:nvPr>
          </p:nvGraphicFramePr>
          <p:xfrm>
            <a:off x="409575" y="4953000"/>
            <a:ext cx="1876425" cy="761717"/>
          </p:xfrm>
          <a:graphic>
            <a:graphicData uri="http://schemas.openxmlformats.org/presentationml/2006/ole">
              <mc:AlternateContent xmlns:mc="http://schemas.openxmlformats.org/markup-compatibility/2006">
                <mc:Choice xmlns:v="urn:schemas-microsoft-com:vml" Requires="v">
                  <p:oleObj spid="_x0000_s10446" name="Equation" r:id="rId5" imgW="965200" imgH="393700" progId="Equation.DSMT4">
                    <p:embed/>
                  </p:oleObj>
                </mc:Choice>
                <mc:Fallback>
                  <p:oleObj name="Equation" r:id="rId5" imgW="9652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575" y="4953000"/>
                          <a:ext cx="1876425" cy="761717"/>
                        </a:xfrm>
                        <a:prstGeom prst="rect">
                          <a:avLst/>
                        </a:prstGeom>
                        <a:noFill/>
                      </p:spPr>
                    </p:pic>
                  </p:oleObj>
                </mc:Fallback>
              </mc:AlternateContent>
            </a:graphicData>
          </a:graphic>
        </p:graphicFrame>
        <p:graphicFrame>
          <p:nvGraphicFramePr>
            <p:cNvPr id="14"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1795557668"/>
                </p:ext>
              </p:extLst>
            </p:nvPr>
          </p:nvGraphicFramePr>
          <p:xfrm>
            <a:off x="2819400" y="4953000"/>
            <a:ext cx="2081561" cy="762000"/>
          </p:xfrm>
          <a:graphic>
            <a:graphicData uri="http://schemas.openxmlformats.org/presentationml/2006/ole">
              <mc:AlternateContent xmlns:mc="http://schemas.openxmlformats.org/markup-compatibility/2006">
                <mc:Choice xmlns:v="urn:schemas-microsoft-com:vml" Requires="v">
                  <p:oleObj spid="_x0000_s10447" name="Equation" r:id="rId7" imgW="1066337" imgH="393529" progId="Equation.DSMT4">
                    <p:embed/>
                  </p:oleObj>
                </mc:Choice>
                <mc:Fallback>
                  <p:oleObj name="Equation" r:id="rId7" imgW="1066337" imgH="393529"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4953000"/>
                          <a:ext cx="2081561" cy="762000"/>
                        </a:xfrm>
                        <a:prstGeom prst="rect">
                          <a:avLst/>
                        </a:prstGeom>
                        <a:noFill/>
                      </p:spPr>
                    </p:pic>
                  </p:oleObj>
                </mc:Fallback>
              </mc:AlternateContent>
            </a:graphicData>
          </a:graphic>
        </p:graphicFrame>
        <p:graphicFrame>
          <p:nvGraphicFramePr>
            <p:cNvPr id="16" name="Equation 4" descr="Please contact Professor Yinger for details regarding figures and graphs."/>
            <p:cNvGraphicFramePr>
              <a:graphicFrameLocks noChangeAspect="1"/>
            </p:cNvGraphicFramePr>
            <p:nvPr>
              <p:extLst>
                <p:ext uri="{D42A27DB-BD31-4B8C-83A1-F6EECF244321}">
                  <p14:modId xmlns:p14="http://schemas.microsoft.com/office/powerpoint/2010/main" val="108285412"/>
                </p:ext>
              </p:extLst>
            </p:nvPr>
          </p:nvGraphicFramePr>
          <p:xfrm>
            <a:off x="5461000" y="4953000"/>
            <a:ext cx="3073400" cy="838200"/>
          </p:xfrm>
          <a:graphic>
            <a:graphicData uri="http://schemas.openxmlformats.org/presentationml/2006/ole">
              <mc:AlternateContent xmlns:mc="http://schemas.openxmlformats.org/markup-compatibility/2006">
                <mc:Choice xmlns:v="urn:schemas-microsoft-com:vml" Requires="v">
                  <p:oleObj spid="_x0000_s10448" name="Equation" r:id="rId9" imgW="1574800" imgH="431800" progId="Equation.DSMT4">
                    <p:embed/>
                  </p:oleObj>
                </mc:Choice>
                <mc:Fallback>
                  <p:oleObj name="Equation" r:id="rId9" imgW="1574800" imgH="4318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61000" y="4953000"/>
                          <a:ext cx="3073400" cy="838200"/>
                        </a:xfrm>
                        <a:prstGeom prst="rect">
                          <a:avLst/>
                        </a:prstGeom>
                        <a:noFill/>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1"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65875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Maximizing Bids, 6</a:t>
            </a:r>
          </a:p>
          <a:p>
            <a:pPr marL="231775" lvl="2" indent="0">
              <a:buNone/>
            </a:pPr>
            <a:endParaRPr lang="en-US" dirty="0"/>
          </a:p>
          <a:p>
            <a:pPr marL="574675" lvl="2" indent="-342900"/>
            <a:r>
              <a:rPr lang="en-US" dirty="0"/>
              <a:t>In this setting, it is appropriate to treat </a:t>
            </a:r>
            <a:r>
              <a:rPr lang="en-US" i="1" dirty="0">
                <a:latin typeface="Times New Roman" pitchFamily="18" charset="0"/>
                <a:cs typeface="Times New Roman" pitchFamily="18" charset="0"/>
              </a:rPr>
              <a:t>u</a:t>
            </a:r>
            <a:r>
              <a:rPr lang="en-US" dirty="0"/>
              <a:t> as a parameter, and we can ask how bids changes when a household moves to a more distant location:</a:t>
            </a:r>
          </a:p>
          <a:p>
            <a:pPr marL="574675" lvl="2" indent="-342900"/>
            <a:endParaRPr lang="en-US" dirty="0"/>
          </a:p>
          <a:p>
            <a:pPr marL="574675" lvl="2" indent="-342900"/>
            <a:r>
              <a:rPr lang="en-US" dirty="0"/>
              <a:t>The envelope theorem reveals that:</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which is, of course, the result we derived before.</a:t>
            </a:r>
          </a:p>
          <a:p>
            <a:pPr lvl="2"/>
            <a:endParaRPr lang="en-US" dirty="0"/>
          </a:p>
        </p:txBody>
      </p:sp>
      <p:graphicFrame>
        <p:nvGraphicFramePr>
          <p:cNvPr id="10"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39531410"/>
              </p:ext>
            </p:extLst>
          </p:nvPr>
        </p:nvGraphicFramePr>
        <p:xfrm>
          <a:off x="2614961" y="4495800"/>
          <a:ext cx="3938239" cy="990600"/>
        </p:xfrm>
        <a:graphic>
          <a:graphicData uri="http://schemas.openxmlformats.org/presentationml/2006/ole">
            <mc:AlternateContent xmlns:mc="http://schemas.openxmlformats.org/markup-compatibility/2006">
              <mc:Choice xmlns:v="urn:schemas-microsoft-com:vml" Requires="v">
                <p:oleObj spid="_x0000_s9268" name="Equation" r:id="rId3" imgW="1548728" imgH="393529" progId="Equation.DSMT4">
                  <p:embed/>
                </p:oleObj>
              </mc:Choice>
              <mc:Fallback>
                <p:oleObj name="Equation" r:id="rId3" imgW="1548728" imgH="393529"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4961" y="4495800"/>
                        <a:ext cx="3938239" cy="9906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64729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General Comparative Statics</a:t>
            </a:r>
          </a:p>
          <a:p>
            <a:pPr marL="231775" lvl="2" indent="0">
              <a:buNone/>
            </a:pPr>
            <a:endParaRPr lang="en-US" dirty="0"/>
          </a:p>
          <a:p>
            <a:pPr marL="574675" lvl="2" indent="-342900"/>
            <a:r>
              <a:rPr lang="en-US" dirty="0"/>
              <a:t>One final point to make about this exercise is that these CS results apply to any utility function.</a:t>
            </a:r>
          </a:p>
          <a:p>
            <a:pPr marL="574675" lvl="2" indent="-342900"/>
            <a:endParaRPr lang="en-US" dirty="0"/>
          </a:p>
          <a:p>
            <a:pPr marL="574675" lvl="2" indent="-342900"/>
            <a:r>
              <a:rPr lang="en-US" dirty="0"/>
              <a:t>Hence, they are part of a general CS analysis, such as the one in </a:t>
            </a:r>
            <a:r>
              <a:rPr lang="en-US" dirty="0" err="1"/>
              <a:t>Brueckner’s</a:t>
            </a:r>
            <a:r>
              <a:rPr lang="en-US" dirty="0"/>
              <a:t> 1987 </a:t>
            </a:r>
            <a:r>
              <a:rPr lang="en-US" i="1" dirty="0"/>
              <a:t>Handbook</a:t>
            </a:r>
            <a:r>
              <a:rPr lang="en-US" dirty="0"/>
              <a:t> chapter.</a:t>
            </a:r>
          </a:p>
          <a:p>
            <a:pPr marL="574675" lvl="2" indent="-342900"/>
            <a:endParaRPr lang="en-US" dirty="0"/>
          </a:p>
          <a:p>
            <a:pPr marL="574675" lvl="2" indent="-342900"/>
            <a:r>
              <a:rPr lang="en-US" dirty="0"/>
              <a:t>In fact, the CS results with general functional forms are the same (i.e. have the same signs) as the results in the table presented in the last class.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3594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F06590B-689F-43A3-ACB4-C72D62560540}"/>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Housing Demand Theory</a:t>
            </a:r>
            <a:br>
              <a:rPr lang="en-US" sz="2400"/>
            </a:br>
            <a:r>
              <a:rPr lang="en-US" sz="2400"/>
              <a:t>  </a:t>
            </a:r>
            <a:endParaRPr lang="en-US" sz="2400" dirty="0"/>
          </a:p>
        </p:txBody>
      </p:sp>
      <p:sp>
        <p:nvSpPr>
          <p:cNvPr id="3" name="Title: Questions">
            <a:extLst>
              <a:ext uri="{FF2B5EF4-FFF2-40B4-BE49-F238E27FC236}">
                <a16:creationId xmlns:a16="http://schemas.microsoft.com/office/drawing/2014/main" id="{C54DB590-A144-4A92-A65F-D56417D4CAC9}"/>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4" name="Content Placeholder">
            <a:extLst>
              <a:ext uri="{FF2B5EF4-FFF2-40B4-BE49-F238E27FC236}">
                <a16:creationId xmlns:a16="http://schemas.microsoft.com/office/drawing/2014/main" id="{B4FCCDE8-6781-468A-9DB1-A7E6785099B6}"/>
              </a:ext>
            </a:extLst>
          </p:cNvPr>
          <p:cNvSpPr txBox="1">
            <a:spLocks/>
          </p:cNvSpPr>
          <p:nvPr/>
        </p:nvSpPr>
        <p:spPr>
          <a:xfrm>
            <a:off x="457200" y="2249424"/>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How can the envelope theorem be used to derive a household bid function?</a:t>
            </a:r>
          </a:p>
          <a:p>
            <a:endParaRPr lang="en-US" dirty="0"/>
          </a:p>
          <a:p>
            <a:r>
              <a:rPr lang="en-US" dirty="0"/>
              <a:t>What is the difference between bid functions derived with the envelope theorem and other bid functions?</a:t>
            </a:r>
          </a:p>
          <a:p>
            <a:endParaRPr lang="en-US" dirty="0"/>
          </a:p>
          <a:p>
            <a:r>
              <a:rPr lang="en-US" dirty="0"/>
              <a:t>Why is the envelope-theorem approach bid functions used in analyses with general functional forms?</a:t>
            </a:r>
          </a:p>
        </p:txBody>
      </p:sp>
    </p:spTree>
    <p:extLst>
      <p:ext uri="{BB962C8B-B14F-4D97-AF65-F5344CB8AC3E}">
        <p14:creationId xmlns:p14="http://schemas.microsoft.com/office/powerpoint/2010/main" val="40281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181039"/>
            <a:ext cx="8229600" cy="5600761"/>
          </a:xfrm>
        </p:spPr>
        <p:txBody>
          <a:bodyPr>
            <a:normAutofit/>
          </a:bodyPr>
          <a:lstStyle/>
          <a:p>
            <a:pPr marL="231775" lvl="2" indent="0" algn="ctr">
              <a:buNone/>
            </a:pPr>
            <a:r>
              <a:rPr lang="en-US" sz="2800" b="1" dirty="0">
                <a:solidFill>
                  <a:schemeClr val="accent2"/>
                </a:solidFill>
              </a:rPr>
              <a:t>Stone-Geary Utility Function</a:t>
            </a:r>
          </a:p>
          <a:p>
            <a:pPr marL="231775" lvl="2" indent="0">
              <a:lnSpc>
                <a:spcPct val="50000"/>
              </a:lnSpc>
              <a:buNone/>
            </a:pPr>
            <a:endParaRPr lang="en-US" dirty="0"/>
          </a:p>
          <a:p>
            <a:pPr marL="574675" lvl="2" indent="-342900"/>
            <a:r>
              <a:rPr lang="en-US" dirty="0"/>
              <a:t>One simple extension to the Cobb-Douglas utility function is to a Stone-Geary utility function:</a:t>
            </a:r>
          </a:p>
          <a:p>
            <a:pPr marL="574675" lvl="2" indent="-342900"/>
            <a:endParaRPr lang="en-US" dirty="0"/>
          </a:p>
          <a:p>
            <a:pPr marL="231775" lvl="2" indent="0">
              <a:lnSpc>
                <a:spcPct val="50000"/>
              </a:lnSpc>
              <a:buNone/>
            </a:pPr>
            <a:r>
              <a:rPr lang="en-US" dirty="0"/>
              <a:t>     </a:t>
            </a:r>
          </a:p>
          <a:p>
            <a:pPr marL="231775" lvl="2" indent="0">
              <a:buNone/>
            </a:pPr>
            <a:r>
              <a:rPr lang="en-US" dirty="0"/>
              <a:t>     where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S</a:t>
            </a:r>
            <a:r>
              <a:rPr lang="en-US" i="1" baseline="-25000" dirty="0">
                <a:latin typeface="Times New Roman" pitchFamily="18" charset="0"/>
                <a:cs typeface="Times New Roman" pitchFamily="18" charset="0"/>
              </a:rPr>
              <a:t>H</a:t>
            </a:r>
            <a:r>
              <a:rPr lang="en-US" dirty="0"/>
              <a:t> are “survival quantities.”</a:t>
            </a:r>
          </a:p>
          <a:p>
            <a:pPr marL="231775" lvl="2" indent="0">
              <a:lnSpc>
                <a:spcPct val="50000"/>
              </a:lnSpc>
              <a:buNone/>
            </a:pPr>
            <a:endParaRPr lang="en-US" dirty="0"/>
          </a:p>
          <a:p>
            <a:pPr marL="574675" lvl="2" indent="-342900"/>
            <a:r>
              <a:rPr lang="en-US" dirty="0"/>
              <a:t>In this case, the demand functions reflect the “required” spending on </a:t>
            </a:r>
            <a:r>
              <a:rPr lang="en-US" i="1" dirty="0">
                <a:latin typeface="Times New Roman" pitchFamily="18" charset="0"/>
                <a:cs typeface="Times New Roman" pitchFamily="18" charset="0"/>
              </a:rPr>
              <a:t>Z</a:t>
            </a:r>
            <a:r>
              <a:rPr lang="en-US" dirty="0"/>
              <a:t> and </a:t>
            </a:r>
            <a:r>
              <a:rPr lang="en-US" i="1" dirty="0">
                <a:latin typeface="Times New Roman" pitchFamily="18" charset="0"/>
                <a:cs typeface="Times New Roman" pitchFamily="18" charset="0"/>
              </a:rPr>
              <a:t>H</a:t>
            </a:r>
            <a:r>
              <a:rPr lang="en-US" dirty="0"/>
              <a:t>: </a:t>
            </a:r>
          </a:p>
          <a:p>
            <a:pPr lvl="2"/>
            <a:endParaRPr lang="en-US" dirty="0"/>
          </a:p>
          <a:p>
            <a:pPr lvl="2">
              <a:buNone/>
            </a:pPr>
            <a:endParaRPr lang="en-US" dirty="0"/>
          </a:p>
          <a:p>
            <a:pPr lvl="2">
              <a:buNone/>
            </a:pPr>
            <a:endParaRPr lang="en-US" dirty="0"/>
          </a:p>
          <a:p>
            <a:pPr lvl="2"/>
            <a:endParaRPr lang="en-US" dirty="0"/>
          </a:p>
        </p:txBody>
      </p:sp>
      <p:grpSp>
        <p:nvGrpSpPr>
          <p:cNvPr id="6" name="Equations" descr="Please contact Professor Yinger for details regarding figures and graphs.">
            <a:extLst>
              <a:ext uri="{FF2B5EF4-FFF2-40B4-BE49-F238E27FC236}">
                <a16:creationId xmlns:a16="http://schemas.microsoft.com/office/drawing/2014/main" id="{88764A86-8603-4148-AAED-039CB505C5F3}"/>
              </a:ext>
            </a:extLst>
          </p:cNvPr>
          <p:cNvGrpSpPr/>
          <p:nvPr/>
        </p:nvGrpSpPr>
        <p:grpSpPr>
          <a:xfrm>
            <a:off x="2286000" y="2667000"/>
            <a:ext cx="5161844" cy="3886200"/>
            <a:chOff x="2286000" y="2667000"/>
            <a:chExt cx="5161844" cy="3886200"/>
          </a:xfrm>
        </p:grpSpPr>
        <p:graphicFrame>
          <p:nvGraphicFramePr>
            <p:cNvPr id="10"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753698147"/>
                </p:ext>
              </p:extLst>
            </p:nvPr>
          </p:nvGraphicFramePr>
          <p:xfrm>
            <a:off x="2934685" y="2667000"/>
            <a:ext cx="3466115" cy="581025"/>
          </p:xfrm>
          <a:graphic>
            <a:graphicData uri="http://schemas.openxmlformats.org/presentationml/2006/ole">
              <mc:AlternateContent xmlns:mc="http://schemas.openxmlformats.org/markup-compatibility/2006">
                <mc:Choice xmlns:v="urn:schemas-microsoft-com:vml" Requires="v">
                  <p:oleObj spid="_x0000_s20634" name="Equation" r:id="rId4" imgW="1651000" imgH="279400" progId="Equation.DSMT4">
                    <p:embed/>
                  </p:oleObj>
                </mc:Choice>
                <mc:Fallback>
                  <p:oleObj name="Equation" r:id="rId4" imgW="1651000" imgH="27940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4685" y="2667000"/>
                          <a:ext cx="3466115" cy="581025"/>
                        </a:xfrm>
                        <a:prstGeom prst="rect">
                          <a:avLst/>
                        </a:prstGeom>
                        <a:noFill/>
                      </p:spPr>
                    </p:pic>
                  </p:oleObj>
                </mc:Fallback>
              </mc:AlternateContent>
            </a:graphicData>
          </a:graphic>
        </p:graphicFrame>
        <p:graphicFrame>
          <p:nvGraphicFramePr>
            <p:cNvPr id="12"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497802871"/>
                </p:ext>
              </p:extLst>
            </p:nvPr>
          </p:nvGraphicFramePr>
          <p:xfrm>
            <a:off x="2324100" y="4800600"/>
            <a:ext cx="5067300" cy="1066800"/>
          </p:xfrm>
          <a:graphic>
            <a:graphicData uri="http://schemas.openxmlformats.org/presentationml/2006/ole">
              <mc:AlternateContent xmlns:mc="http://schemas.openxmlformats.org/markup-compatibility/2006">
                <mc:Choice xmlns:v="urn:schemas-microsoft-com:vml" Requires="v">
                  <p:oleObj spid="_x0000_s20635" name="Equation" r:id="rId6" imgW="2171700" imgH="457200" progId="Equation.DSMT4">
                    <p:embed/>
                  </p:oleObj>
                </mc:Choice>
                <mc:Fallback>
                  <p:oleObj name="Equation" r:id="rId6" imgW="2171700" imgH="457200" progId="Equation.DSMT4">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100" y="4800600"/>
                          <a:ext cx="5067300" cy="1066800"/>
                        </a:xfrm>
                        <a:prstGeom prst="rect">
                          <a:avLst/>
                        </a:prstGeom>
                        <a:noFill/>
                      </p:spPr>
                    </p:pic>
                  </p:oleObj>
                </mc:Fallback>
              </mc:AlternateContent>
            </a:graphicData>
          </a:graphic>
        </p:graphicFrame>
        <p:graphicFrame>
          <p:nvGraphicFramePr>
            <p:cNvPr id="14"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2479504859"/>
                </p:ext>
              </p:extLst>
            </p:nvPr>
          </p:nvGraphicFramePr>
          <p:xfrm>
            <a:off x="2286000" y="5991225"/>
            <a:ext cx="5161844" cy="561975"/>
          </p:xfrm>
          <a:graphic>
            <a:graphicData uri="http://schemas.openxmlformats.org/presentationml/2006/ole">
              <mc:AlternateContent xmlns:mc="http://schemas.openxmlformats.org/markup-compatibility/2006">
                <mc:Choice xmlns:v="urn:schemas-microsoft-com:vml" Requires="v">
                  <p:oleObj spid="_x0000_s20636" name="Equation" r:id="rId8" imgW="2362200" imgH="254000" progId="Equation.DSMT4">
                    <p:embed/>
                  </p:oleObj>
                </mc:Choice>
                <mc:Fallback>
                  <p:oleObj name="Equation" r:id="rId8" imgW="2362200" imgH="2540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5991225"/>
                          <a:ext cx="5161844" cy="561975"/>
                        </a:xfrm>
                        <a:prstGeom prst="rect">
                          <a:avLst/>
                        </a:prstGeom>
                        <a:noFill/>
                      </p:spPr>
                    </p:pic>
                  </p:oleObj>
                </mc:Fallback>
              </mc:AlternateContent>
            </a:graphicData>
          </a:graphic>
        </p:graphicFrame>
      </p:grpSp>
      <p:pic>
        <p:nvPicPr>
          <p:cNvPr id="4" name="Picture" descr="C:\Program Files\Microsoft Office\MEDIA\CAGCAT10\j0205462.wmf"/>
          <p:cNvPicPr>
            <a:picLocks noChangeAspect="1" noChangeArrowheads="1"/>
          </p:cNvPicPr>
          <p:nvPr/>
        </p:nvPicPr>
        <p:blipFill>
          <a:blip r:embed="rId10"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123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Stone-Geary Utility Function, 2</a:t>
            </a:r>
          </a:p>
          <a:p>
            <a:pPr marL="231775" lvl="2" indent="0">
              <a:buNone/>
            </a:pPr>
            <a:endParaRPr lang="en-US" dirty="0"/>
          </a:p>
          <a:p>
            <a:pPr marL="574675" lvl="2" indent="-342900"/>
            <a:r>
              <a:rPr lang="en-US" dirty="0"/>
              <a:t>Thus, the indirect utility function is:</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What a disappointment!  This expression cannot be solved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a:t>
            </a:r>
          </a:p>
          <a:p>
            <a:pPr marL="574675" lvl="2" indent="-342900"/>
            <a:endParaRPr lang="en-US" dirty="0"/>
          </a:p>
          <a:p>
            <a:pPr marL="574675" lvl="2" indent="-342900"/>
            <a:r>
              <a:rPr lang="en-US" dirty="0"/>
              <a:t>So this utility function does not help.</a:t>
            </a:r>
          </a:p>
          <a:p>
            <a:pPr lvl="2">
              <a:buNone/>
            </a:pPr>
            <a:endParaRPr lang="en-US" dirty="0"/>
          </a:p>
          <a:p>
            <a:pPr lvl="2">
              <a:buNone/>
            </a:pPr>
            <a:endParaRPr lang="en-US" dirty="0"/>
          </a:p>
          <a:p>
            <a:pPr lvl="2"/>
            <a:endParaRPr lang="en-US" dirty="0"/>
          </a:p>
        </p:txBody>
      </p:sp>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238786063"/>
              </p:ext>
            </p:extLst>
          </p:nvPr>
        </p:nvGraphicFramePr>
        <p:xfrm>
          <a:off x="2022475" y="2895600"/>
          <a:ext cx="4378325" cy="1066800"/>
        </p:xfrm>
        <a:graphic>
          <a:graphicData uri="http://schemas.openxmlformats.org/presentationml/2006/ole">
            <mc:AlternateContent xmlns:mc="http://schemas.openxmlformats.org/markup-compatibility/2006">
              <mc:Choice xmlns:v="urn:schemas-microsoft-com:vml" Requires="v">
                <p:oleObj spid="_x0000_s22579" name="Equation" r:id="rId3" imgW="1879600" imgH="457200" progId="Equation.DSMT4">
                  <p:embed/>
                </p:oleObj>
              </mc:Choice>
              <mc:Fallback>
                <p:oleObj name="Equation" r:id="rId3" imgW="18796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2895600"/>
                        <a:ext cx="4378325" cy="10668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02072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CES Utility Function</a:t>
            </a:r>
          </a:p>
          <a:p>
            <a:pPr marL="231775" lvl="2" indent="0">
              <a:buNone/>
            </a:pPr>
            <a:endParaRPr lang="en-US" dirty="0"/>
          </a:p>
          <a:p>
            <a:pPr marL="574675" lvl="2" indent="-342900"/>
            <a:r>
              <a:rPr lang="en-US" dirty="0"/>
              <a:t>Another well-known utility function is the “constant elasticity of substitution” or CES function, which is</a:t>
            </a:r>
          </a:p>
          <a:p>
            <a:pPr marL="574675" lvl="2" indent="-342900"/>
            <a:endParaRPr lang="en-US" dirty="0"/>
          </a:p>
          <a:p>
            <a:pPr marL="574675" lvl="2" indent="-342900"/>
            <a:endParaRPr lang="en-US" dirty="0"/>
          </a:p>
          <a:p>
            <a:pPr marL="574675" lvl="2" indent="-342900"/>
            <a:endParaRPr lang="en-US" dirty="0"/>
          </a:p>
          <a:p>
            <a:pPr marL="574675" lvl="2" indent="-342900"/>
            <a:r>
              <a:rPr lang="en-US" dirty="0"/>
              <a:t>Demand functions are unaffected by a positive monotonic transformation of utility, so if </a:t>
            </a:r>
            <a:r>
              <a:rPr lang="el-GR" i="1" dirty="0">
                <a:latin typeface="Times New Roman" panose="02020603050405020304" pitchFamily="18" charset="0"/>
                <a:cs typeface="Times New Roman" panose="02020603050405020304" pitchFamily="18" charset="0"/>
              </a:rPr>
              <a:t>δ</a:t>
            </a:r>
            <a:r>
              <a:rPr lang="en-US"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is positive (which it may not be), </a:t>
            </a:r>
            <a:r>
              <a:rPr lang="en-US" dirty="0"/>
              <a:t>one can save a lot of algebraic mess by simplifying this to</a:t>
            </a:r>
          </a:p>
          <a:p>
            <a:pPr lvl="2"/>
            <a:endParaRPr lang="en-US" dirty="0"/>
          </a:p>
          <a:p>
            <a:pPr lvl="2">
              <a:buNone/>
            </a:pPr>
            <a:endParaRPr lang="en-US" dirty="0"/>
          </a:p>
          <a:p>
            <a:pPr lvl="2">
              <a:buNone/>
            </a:pPr>
            <a:endParaRPr lang="en-US" dirty="0"/>
          </a:p>
          <a:p>
            <a:pPr lvl="2"/>
            <a:endParaRPr lang="en-US" dirty="0"/>
          </a:p>
        </p:txBody>
      </p:sp>
      <p:grpSp>
        <p:nvGrpSpPr>
          <p:cNvPr id="7" name="Equations" descr="Please contact Professor Yinger for details regarding figures and graphs.">
            <a:extLst>
              <a:ext uri="{FF2B5EF4-FFF2-40B4-BE49-F238E27FC236}">
                <a16:creationId xmlns:a16="http://schemas.microsoft.com/office/drawing/2014/main" id="{68CD6A7D-32FF-4ED9-A7F7-8FCF2336938B}"/>
              </a:ext>
            </a:extLst>
          </p:cNvPr>
          <p:cNvGrpSpPr/>
          <p:nvPr/>
        </p:nvGrpSpPr>
        <p:grpSpPr>
          <a:xfrm>
            <a:off x="2438400" y="3276600"/>
            <a:ext cx="4714876" cy="3429000"/>
            <a:chOff x="2438400" y="3276600"/>
            <a:chExt cx="4714876" cy="3429000"/>
          </a:xfrm>
        </p:grpSpPr>
        <p:graphicFrame>
          <p:nvGraphicFramePr>
            <p:cNvPr id="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823598444"/>
                </p:ext>
              </p:extLst>
            </p:nvPr>
          </p:nvGraphicFramePr>
          <p:xfrm>
            <a:off x="2438400" y="3276600"/>
            <a:ext cx="4714876" cy="914400"/>
          </p:xfrm>
          <a:graphic>
            <a:graphicData uri="http://schemas.openxmlformats.org/presentationml/2006/ole">
              <mc:AlternateContent xmlns:mc="http://schemas.openxmlformats.org/markup-compatibility/2006">
                <mc:Choice xmlns:v="urn:schemas-microsoft-com:vml" Requires="v">
                  <p:oleObj spid="_x0000_s21602" name="Equation" r:id="rId3" imgW="1574800" imgH="304800" progId="Equation.DSMT4">
                    <p:embed/>
                  </p:oleObj>
                </mc:Choice>
                <mc:Fallback>
                  <p:oleObj name="Equation" r:id="rId3" imgW="1574800" imgH="3048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276600"/>
                          <a:ext cx="4714876" cy="914400"/>
                        </a:xfrm>
                        <a:prstGeom prst="rect">
                          <a:avLst/>
                        </a:prstGeom>
                        <a:noFill/>
                        <a:ln>
                          <a:noFill/>
                        </a:ln>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246460891"/>
                </p:ext>
              </p:extLst>
            </p:nvPr>
          </p:nvGraphicFramePr>
          <p:xfrm>
            <a:off x="2546350" y="5969178"/>
            <a:ext cx="4387850" cy="736422"/>
          </p:xfrm>
          <a:graphic>
            <a:graphicData uri="http://schemas.openxmlformats.org/presentationml/2006/ole">
              <mc:AlternateContent xmlns:mc="http://schemas.openxmlformats.org/markup-compatibility/2006">
                <mc:Choice xmlns:v="urn:schemas-microsoft-com:vml" Requires="v">
                  <p:oleObj spid="_x0000_s21603" name="Equation" r:id="rId5" imgW="1358900" imgH="228600" progId="Equation.DSMT4">
                    <p:embed/>
                  </p:oleObj>
                </mc:Choice>
                <mc:Fallback>
                  <p:oleObj name="Equation" r:id="rId5" imgW="1358900" imgH="2286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6350" y="5969178"/>
                          <a:ext cx="4387850" cy="736422"/>
                        </a:xfrm>
                        <a:prstGeom prst="rect">
                          <a:avLst/>
                        </a:prstGeom>
                        <a:noFill/>
                        <a:ln>
                          <a:noFill/>
                        </a:ln>
                      </p:spPr>
                    </p:pic>
                  </p:oleObj>
                </mc:Fallback>
              </mc:AlternateContent>
            </a:graphicData>
          </a:graphic>
        </p:graphicFrame>
      </p:grpSp>
      <p:pic>
        <p:nvPicPr>
          <p:cNvPr id="4" name="Picture" descr="C:\Program Files\Microsoft Office\MEDIA\CAGCAT10\j0205462.wmf"/>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4553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CES Utility Function, 2</a:t>
            </a:r>
          </a:p>
          <a:p>
            <a:pPr marL="231775" lvl="2" indent="0" algn="ctr">
              <a:buNone/>
            </a:pPr>
            <a:endParaRPr lang="en-US" sz="2800" b="1" dirty="0">
              <a:solidFill>
                <a:schemeClr val="accent2"/>
              </a:solidFill>
            </a:endParaRPr>
          </a:p>
          <a:p>
            <a:pPr marL="574675" lvl="2" indent="-342900"/>
            <a:r>
              <a:rPr lang="en-US" dirty="0"/>
              <a:t>The demand functions for this utility function can be derived and so can the indirect utility function.</a:t>
            </a:r>
          </a:p>
          <a:p>
            <a:pPr marL="574675" lvl="2" indent="-342900"/>
            <a:endParaRPr lang="en-US" dirty="0"/>
          </a:p>
          <a:p>
            <a:pPr marL="574675" lvl="2" indent="-342900"/>
            <a:r>
              <a:rPr lang="en-US" dirty="0"/>
              <a:t>This indirect utility function can be solved for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with the added assumption that </a:t>
            </a:r>
            <a:r>
              <a:rPr lang="el-GR" i="1" dirty="0">
                <a:latin typeface="Times New Roman" panose="02020603050405020304" pitchFamily="18" charset="0"/>
                <a:cs typeface="Times New Roman" pitchFamily="18" charset="0"/>
              </a:rPr>
              <a:t>β</a:t>
            </a:r>
            <a:r>
              <a:rPr lang="en-US" dirty="0">
                <a:latin typeface="Times New Roman" panose="02020603050405020304" pitchFamily="18" charset="0"/>
                <a:cs typeface="Times New Roman" pitchFamily="18" charset="0"/>
              </a:rPr>
              <a:t> = 0.5</a:t>
            </a:r>
            <a:r>
              <a:rPr lang="en-US" dirty="0"/>
              <a:t>.</a:t>
            </a:r>
          </a:p>
          <a:p>
            <a:pPr marL="574675" lvl="2" indent="-342900"/>
            <a:endParaRPr lang="en-US" dirty="0"/>
          </a:p>
          <a:p>
            <a:pPr marL="574675" lvl="2" indent="-342900"/>
            <a:r>
              <a:rPr lang="en-US" dirty="0"/>
              <a:t>I leave this derivation as an exercise.</a:t>
            </a:r>
          </a:p>
          <a:p>
            <a:pPr marL="574675" lvl="2" indent="-342900"/>
            <a:endParaRPr lang="en-US" dirty="0"/>
          </a:p>
          <a:p>
            <a:pPr marL="574675" lvl="2" indent="-342900"/>
            <a:r>
              <a:rPr lang="en-US" dirty="0"/>
              <a:t>A CES utility function would be a good choice for a simulation model or urban spatial structure, since it includes the Cobb-Douglas utility function as a special case, but the </a:t>
            </a:r>
            <a:r>
              <a:rPr lang="el-GR" i="1" dirty="0">
                <a:latin typeface="Times New Roman" panose="02020603050405020304" pitchFamily="18" charset="0"/>
                <a:cs typeface="Times New Roman" pitchFamily="18" charset="0"/>
              </a:rPr>
              <a:t>β</a:t>
            </a:r>
            <a:r>
              <a:rPr lang="en-US" dirty="0">
                <a:latin typeface="Times New Roman" panose="02020603050405020304" pitchFamily="18" charset="0"/>
                <a:cs typeface="Times New Roman" pitchFamily="18" charset="0"/>
              </a:rPr>
              <a:t> = 0.5 </a:t>
            </a:r>
            <a:r>
              <a:rPr lang="en-US" dirty="0"/>
              <a:t>assumption is pretty strong. </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02161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Alternative Utility Functions</a:t>
            </a:r>
          </a:p>
          <a:p>
            <a:pPr marL="574675" lvl="2" indent="-342900"/>
            <a:endParaRPr lang="en-US" dirty="0"/>
          </a:p>
          <a:p>
            <a:pPr marL="574675" lvl="2" indent="-342900"/>
            <a:r>
              <a:rPr lang="en-US" dirty="0">
                <a:solidFill>
                  <a:srgbClr val="FF0000"/>
                </a:solidFill>
              </a:rPr>
              <a:t>2. An Exponential Density Function?</a:t>
            </a:r>
          </a:p>
          <a:p>
            <a:pPr marL="574675" lvl="2" indent="-342900"/>
            <a:endParaRPr lang="en-US" dirty="0"/>
          </a:p>
          <a:p>
            <a:pPr marL="574675" lvl="2" indent="-342900"/>
            <a:r>
              <a:rPr lang="en-US" dirty="0"/>
              <a:t>3. The Envelope Theorem</a:t>
            </a:r>
          </a:p>
          <a:p>
            <a:pPr marL="574675" lvl="2" indent="-342900"/>
            <a:endParaRPr lang="en-US" dirty="0"/>
          </a:p>
          <a:p>
            <a:pPr marL="574675" lvl="2" indent="-342900"/>
            <a:r>
              <a:rPr lang="en-US" dirty="0"/>
              <a:t>4. Maximizing a Bid Function</a:t>
            </a:r>
          </a:p>
          <a:p>
            <a:pPr marL="704088" lvl="2" indent="0">
              <a:buNone/>
            </a:pPr>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520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Housing Demand Theory</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 Exponential Density Function?</a:t>
            </a:r>
          </a:p>
          <a:p>
            <a:pPr marL="231775" lvl="2" indent="0">
              <a:buNone/>
            </a:pPr>
            <a:endParaRPr lang="en-US" dirty="0"/>
          </a:p>
          <a:p>
            <a:pPr marL="574675" lvl="2" indent="-342900"/>
            <a:r>
              <a:rPr lang="en-US" dirty="0"/>
              <a:t>Some scholars (Mills, </a:t>
            </a:r>
            <a:r>
              <a:rPr lang="en-US" dirty="0" err="1"/>
              <a:t>Muth</a:t>
            </a:r>
            <a:r>
              <a:rPr lang="en-US" dirty="0"/>
              <a:t>) have argued that an exponential density function can be derived from an urban model:</a:t>
            </a:r>
          </a:p>
          <a:p>
            <a:pPr marL="574675" lvl="2" indent="-342900"/>
            <a:endParaRPr lang="en-US" dirty="0"/>
          </a:p>
          <a:p>
            <a:pPr marL="574675" lvl="2" indent="-342900"/>
            <a:endParaRPr lang="en-US" dirty="0"/>
          </a:p>
          <a:p>
            <a:pPr marL="574675" lvl="2" indent="-342900"/>
            <a:r>
              <a:rPr lang="en-US" dirty="0"/>
              <a:t>This was a striking claim because the exponential density function had been used in many empirical studies—and it worked very well!</a:t>
            </a:r>
          </a:p>
          <a:p>
            <a:pPr marL="574675" lvl="2" indent="-342900"/>
            <a:endParaRPr lang="en-US" dirty="0"/>
          </a:p>
          <a:p>
            <a:pPr marL="574675" lvl="2" indent="-342900"/>
            <a:r>
              <a:rPr lang="en-US" dirty="0"/>
              <a:t>What assumptions are needed for this to be true?</a:t>
            </a:r>
          </a:p>
          <a:p>
            <a:pPr lvl="2"/>
            <a:endParaRPr lang="en-US" dirty="0"/>
          </a:p>
          <a:p>
            <a:pPr lvl="2">
              <a:buNone/>
            </a:pPr>
            <a:endParaRPr lang="en-US" dirty="0"/>
          </a:p>
          <a:p>
            <a:pPr lvl="2">
              <a:buNone/>
            </a:pPr>
            <a:endParaRPr lang="en-US" dirty="0"/>
          </a:p>
          <a:p>
            <a:pPr lvl="2"/>
            <a:endParaRPr lang="en-US" dirty="0"/>
          </a:p>
        </p:txBody>
      </p:sp>
      <p:graphicFrame>
        <p:nvGraphicFramePr>
          <p:cNvPr id="7"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1647620952"/>
              </p:ext>
            </p:extLst>
          </p:nvPr>
        </p:nvGraphicFramePr>
        <p:xfrm>
          <a:off x="2401888" y="3562350"/>
          <a:ext cx="4641850" cy="571500"/>
        </p:xfrm>
        <a:graphic>
          <a:graphicData uri="http://schemas.openxmlformats.org/presentationml/2006/ole">
            <mc:AlternateContent xmlns:mc="http://schemas.openxmlformats.org/markup-compatibility/2006">
              <mc:Choice xmlns:v="urn:schemas-microsoft-com:vml" Requires="v">
                <p:oleObj spid="_x0000_s23583" name="Equation" r:id="rId3" imgW="1854000" imgH="228600" progId="Equation.DSMT4">
                  <p:embed/>
                </p:oleObj>
              </mc:Choice>
              <mc:Fallback>
                <p:oleObj name="Equation" r:id="rId3" imgW="1854000" imgH="228600" progId="Equation.DSMT4">
                  <p:embed/>
                  <p:pic>
                    <p:nvPicPr>
                      <p:cNvPr id="14" name="Object 13"/>
                      <p:cNvPicPr>
                        <a:picLocks noChangeAspect="1" noChangeArrowheads="1"/>
                      </p:cNvPicPr>
                      <p:nvPr/>
                    </p:nvPicPr>
                    <p:blipFill>
                      <a:blip r:embed="rId4"/>
                      <a:srcRect/>
                      <a:stretch>
                        <a:fillRect/>
                      </a:stretch>
                    </p:blipFill>
                    <p:spPr bwMode="auto">
                      <a:xfrm>
                        <a:off x="2401888" y="3562350"/>
                        <a:ext cx="4641850" cy="5715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97146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78112</TotalTime>
  <Words>2238</Words>
  <Application>Microsoft Office PowerPoint</Application>
  <PresentationFormat>On-screen Show (4:3)</PresentationFormat>
  <Paragraphs>405</Paragraphs>
  <Slides>38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Calibri</vt:lpstr>
      <vt:lpstr>Georgia</vt:lpstr>
      <vt:lpstr>Times New Roman</vt:lpstr>
      <vt:lpstr>Trebuchet MS</vt:lpstr>
      <vt:lpstr>Wingdings 2</vt:lpstr>
      <vt:lpstr>Urban</vt:lpstr>
      <vt:lpstr>Equation</vt:lpstr>
      <vt:lpstr>ECN741:  Urban Economics</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PowerPoint Presentation</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Housing Demand Theory   </vt:lpstr>
      <vt:lpstr>PowerPoint Presentation</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More General Treatment of Housing Demand</dc:title>
  <dc:creator>joyinger</dc:creator>
  <cp:lastModifiedBy>Emily Rose Minnoe</cp:lastModifiedBy>
  <cp:revision>743</cp:revision>
  <dcterms:created xsi:type="dcterms:W3CDTF">2008-01-08T18:11:56Z</dcterms:created>
  <dcterms:modified xsi:type="dcterms:W3CDTF">2020-08-04T14:58:31Z</dcterms:modified>
</cp:coreProperties>
</file>