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303" r:id="rId4"/>
    <p:sldId id="259" r:id="rId5"/>
    <p:sldId id="261" r:id="rId6"/>
    <p:sldId id="260" r:id="rId7"/>
    <p:sldId id="283" r:id="rId8"/>
    <p:sldId id="304" r:id="rId9"/>
    <p:sldId id="262" r:id="rId10"/>
    <p:sldId id="284" r:id="rId11"/>
    <p:sldId id="286" r:id="rId12"/>
    <p:sldId id="305" r:id="rId13"/>
    <p:sldId id="269" r:id="rId14"/>
    <p:sldId id="285" r:id="rId15"/>
    <p:sldId id="306" r:id="rId16"/>
    <p:sldId id="263" r:id="rId17"/>
    <p:sldId id="287" r:id="rId18"/>
    <p:sldId id="288" r:id="rId19"/>
    <p:sldId id="289" r:id="rId20"/>
    <p:sldId id="290" r:id="rId21"/>
    <p:sldId id="311" r:id="rId22"/>
    <p:sldId id="312" r:id="rId23"/>
    <p:sldId id="307" r:id="rId24"/>
    <p:sldId id="266" r:id="rId25"/>
    <p:sldId id="268" r:id="rId26"/>
    <p:sldId id="267" r:id="rId27"/>
    <p:sldId id="291" r:id="rId28"/>
    <p:sldId id="292" r:id="rId29"/>
    <p:sldId id="293" r:id="rId30"/>
    <p:sldId id="294" r:id="rId31"/>
    <p:sldId id="295" r:id="rId32"/>
    <p:sldId id="296" r:id="rId33"/>
    <p:sldId id="308" r:id="rId34"/>
    <p:sldId id="271" r:id="rId35"/>
    <p:sldId id="297" r:id="rId36"/>
    <p:sldId id="298" r:id="rId37"/>
    <p:sldId id="309" r:id="rId38"/>
    <p:sldId id="273" r:id="rId39"/>
    <p:sldId id="301" r:id="rId40"/>
    <p:sldId id="300" r:id="rId41"/>
    <p:sldId id="310" r:id="rId42"/>
    <p:sldId id="275" r:id="rId43"/>
    <p:sldId id="299" r:id="rId44"/>
    <p:sldId id="302" r:id="rId45"/>
    <p:sldId id="313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1" autoAdjust="0"/>
    <p:restoredTop sz="86337" autoAdjust="0"/>
  </p:normalViewPr>
  <p:slideViewPr>
    <p:cSldViewPr>
      <p:cViewPr varScale="1">
        <p:scale>
          <a:sx n="58" d="100"/>
          <a:sy n="58" d="100"/>
        </p:scale>
        <p:origin x="99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02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A9A13D1-E279-42DD-BB3C-1752E55AB318}" type="datetimeFigureOut">
              <a:rPr lang="en-US" smtClean="0"/>
              <a:pPr/>
              <a:t>8/4/2020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4137C6D-94B2-4F08-ACBF-0D8EF6D4C2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2.wmf"/><Relationship Id="rId4" Type="http://schemas.openxmlformats.org/officeDocument/2006/relationships/image" Target="../media/image8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2.wmf"/><Relationship Id="rId4" Type="http://schemas.openxmlformats.org/officeDocument/2006/relationships/image" Target="../media/image9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.wmf"/><Relationship Id="rId4" Type="http://schemas.openxmlformats.org/officeDocument/2006/relationships/image" Target="../media/image10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1.wmf"/><Relationship Id="rId9" Type="http://schemas.openxmlformats.org/officeDocument/2006/relationships/image" Target="../media/image2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2.wmf"/><Relationship Id="rId4" Type="http://schemas.openxmlformats.org/officeDocument/2006/relationships/image" Target="../media/image16.wmf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ECN741:  Urban Economics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5410200" cy="1752600"/>
          </a:xfrm>
        </p:spPr>
        <p:txBody>
          <a:bodyPr>
            <a:normAutofit/>
          </a:bodyPr>
          <a:lstStyle/>
          <a:p>
            <a:r>
              <a:rPr lang="en-US" sz="4000" dirty="0"/>
              <a:t>Estimating Housing Demand</a:t>
            </a:r>
          </a:p>
        </p:txBody>
      </p:sp>
      <p:sp>
        <p:nvSpPr>
          <p:cNvPr id="6" name="TextBox"/>
          <p:cNvSpPr txBox="1"/>
          <p:nvPr/>
        </p:nvSpPr>
        <p:spPr>
          <a:xfrm>
            <a:off x="533400" y="6019800"/>
            <a:ext cx="746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Professor John Yinger, The Maxwell School, Syracuse University, 2020</a:t>
            </a:r>
          </a:p>
        </p:txBody>
      </p:sp>
      <p:pic>
        <p:nvPicPr>
          <p:cNvPr id="1026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29400" y="762000"/>
            <a:ext cx="1818742" cy="1809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Linear Expenditure System,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Now if we multiply both sides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/>
              <a:t>, we have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This is called a linear expenditure system.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survival quantities are coefficients to be estimated.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If the price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dirty="0"/>
              <a:t> varies in the data, it needs to be included, too.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7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7893010"/>
              </p:ext>
            </p:extLst>
          </p:nvPr>
        </p:nvGraphicFramePr>
        <p:xfrm>
          <a:off x="498475" y="3124200"/>
          <a:ext cx="83058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3" imgW="3111500" imgH="228600" progId="Equation.DSMT4">
                  <p:embed/>
                </p:oleObj>
              </mc:Choice>
              <mc:Fallback>
                <p:oleObj name="Equation" r:id="rId3" imgW="31115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3124200"/>
                        <a:ext cx="8305800" cy="60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27582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Linear Expenditure System,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Note that this functional form is quite different from the constant elasticity form.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linear expenditure system has been widely used in other contexts, but not so much in housing.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An idea for a study:  Use standard specification tests to determine which of these specifications is appropriate.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Davidson/MacKinnon test, for example, calls for including the predicted value from regression A as an explanatory variable in regression B.  If it is significant, the specification in regression A adds explanatory power. 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1736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095909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Housing Price Variable</a:t>
            </a:r>
          </a:p>
          <a:p>
            <a:pPr marL="231775" lvl="2" indent="0">
              <a:lnSpc>
                <a:spcPct val="6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standard approach allows prices to vary across urban areas, but the basic urban model indicates that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 varies within an urban area, too.</a:t>
            </a:r>
          </a:p>
          <a:p>
            <a:pPr marL="574675" lvl="2" indent="-342900">
              <a:lnSpc>
                <a:spcPct val="60000"/>
              </a:lnSpc>
            </a:pPr>
            <a:endParaRPr lang="en-US" dirty="0"/>
          </a:p>
          <a:p>
            <a:pPr marL="574675" lvl="2" indent="-342900"/>
            <a:r>
              <a:rPr lang="en-US" dirty="0"/>
              <a:t>Some studies (e.g. Goodman,  </a:t>
            </a:r>
            <a:r>
              <a:rPr lang="en-US" i="1" dirty="0"/>
              <a:t>JUE</a:t>
            </a:r>
            <a:r>
              <a:rPr lang="en-US" dirty="0"/>
              <a:t>, May 1988) first regress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u, A</a:t>
            </a:r>
            <a:r>
              <a:rPr lang="en-US" dirty="0"/>
              <a:t> (neighborhood amenities that appear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),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/>
              <a:t>(housing characteristics that appear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): 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We will examine this type of equation in much more detail later in the course.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5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136454"/>
              </p:ext>
            </p:extLst>
          </p:nvPr>
        </p:nvGraphicFramePr>
        <p:xfrm>
          <a:off x="2836862" y="4800600"/>
          <a:ext cx="3470275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3" imgW="1155600" imgH="393480" progId="Equation.DSMT4">
                  <p:embed/>
                </p:oleObj>
              </mc:Choice>
              <mc:Fallback>
                <p:oleObj name="Equation" r:id="rId3" imgW="1155600" imgH="3934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36862" y="4800600"/>
                        <a:ext cx="3470275" cy="1181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43568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Housing Price Variable,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These studies then predict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 based 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/>
              <a:t> and use the predicted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/>
              <a:t>in housing demand estimation.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Allowing intra-area variation in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 appears to make a big difference: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His price elasticities for owners and renters are -0.502 and -0.786, respectively, much larger (in absolute value) than </a:t>
            </a:r>
            <a:r>
              <a:rPr lang="en-US" dirty="0" err="1"/>
              <a:t>Zabel’s</a:t>
            </a:r>
            <a:r>
              <a:rPr lang="en-US" dirty="0"/>
              <a:t>—as one would expect when correcting the errors in a metropolitan level price variable!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(</a:t>
            </a:r>
            <a:r>
              <a:rPr lang="en-US" dirty="0" err="1"/>
              <a:t>Zabel</a:t>
            </a:r>
            <a:r>
              <a:rPr lang="en-US" dirty="0"/>
              <a:t> knows this but does not have neighborhood variables in his data.)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7269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800315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600" b="1" dirty="0">
                <a:solidFill>
                  <a:schemeClr val="accent2"/>
                </a:solidFill>
              </a:rPr>
              <a:t>Submarkets and the Demand for Structures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err="1"/>
              <a:t>Zabel’s</a:t>
            </a:r>
            <a:r>
              <a:rPr lang="en-US" dirty="0"/>
              <a:t> study with AHS data pools across metropolitan areas, treating each as a submarket.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He allows the coefficients of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/>
              <a:t>s</a:t>
            </a:r>
            <a:r>
              <a:rPr lang="en-US" dirty="0"/>
              <a:t> to vary across metropolitan areas.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Then he defines a “structure price” to be the price of a given housing bundle (set of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/>
              <a:t>s</a:t>
            </a:r>
            <a:r>
              <a:rPr lang="en-US" dirty="0"/>
              <a:t>), and “neighborhood price” to be the price of a given neighborhood bundle (set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s), in each metropolitan area.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12827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228600" y="1426464"/>
            <a:ext cx="8458200" cy="5355336"/>
          </a:xfrm>
        </p:spPr>
        <p:txBody>
          <a:bodyPr>
            <a:normAutofit fontScale="925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Submarkets and the Demand for Structures,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As an aside, some early studies applied the same type of logic to data for a single urban area.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The allow the coefficients of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’s to vary across exogenously determined “submarkets” within an urban area.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In my judgment, this approach adds a lot of complexity without much insight.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But the interactions across submarkets are sometimes significant, and some scholars think submarkets are important.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44142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600" b="1" dirty="0">
                <a:solidFill>
                  <a:schemeClr val="accent2"/>
                </a:solidFill>
              </a:rPr>
              <a:t>Submarkets and the Demand for Structures,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Back to </a:t>
            </a:r>
            <a:r>
              <a:rPr lang="en-US" dirty="0" err="1"/>
              <a:t>Zabel</a:t>
            </a:r>
            <a:r>
              <a:rPr lang="en-US" dirty="0"/>
              <a:t>:  Let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be neighborhood traits (indexed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)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be structural housing traits (indexed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).  Then </a:t>
            </a:r>
            <a:r>
              <a:rPr lang="en-US" dirty="0" err="1"/>
              <a:t>Zabel</a:t>
            </a:r>
            <a:r>
              <a:rPr lang="en-US" dirty="0"/>
              <a:t> estimates: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estimated coefficients are allowed to vary across urban areas.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5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562005"/>
              </p:ext>
            </p:extLst>
          </p:nvPr>
        </p:nvGraphicFramePr>
        <p:xfrm>
          <a:off x="1657350" y="3733800"/>
          <a:ext cx="6059488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8" name="Equation" r:id="rId3" imgW="1955520" imgH="368280" progId="Equation.DSMT4">
                  <p:embed/>
                </p:oleObj>
              </mc:Choice>
              <mc:Fallback>
                <p:oleObj name="Equation" r:id="rId3" imgW="1955520" imgH="368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7350" y="3733800"/>
                        <a:ext cx="6059488" cy="1150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4070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 fontScale="92500"/>
          </a:bodyPr>
          <a:lstStyle/>
          <a:p>
            <a:pPr marL="231775" lvl="2" indent="0" algn="ctr">
              <a:buNone/>
            </a:pPr>
            <a:r>
              <a:rPr lang="en-US" sz="2600" b="1" dirty="0">
                <a:solidFill>
                  <a:schemeClr val="accent2"/>
                </a:solidFill>
              </a:rPr>
              <a:t>Submarkets and the Demand for Structures,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 err="1"/>
              <a:t>Zabel’s</a:t>
            </a:r>
            <a:r>
              <a:rPr lang="en-US" dirty="0"/>
              <a:t> “structure price index,”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dirty="0"/>
              <a:t>, is defined by holding the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err="1"/>
              <a:t>s</a:t>
            </a:r>
            <a:r>
              <a:rPr lang="en-US" dirty="0"/>
              <a:t> at their mean and the </a:t>
            </a:r>
            <a:r>
              <a:rPr lang="el-GR" i="1" dirty="0">
                <a:latin typeface="Times New Roman"/>
                <a:cs typeface="Times New Roman"/>
              </a:rPr>
              <a:t>λ</a:t>
            </a:r>
            <a:r>
              <a:rPr lang="en-US" dirty="0"/>
              <a:t>s at their estimated values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His “neighborhood price index”,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, is defined by holding the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s at their mean and the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</a:t>
            </a:r>
            <a:r>
              <a:rPr lang="en-US" dirty="0"/>
              <a:t>s at their estimated values..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amount of “structure,”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H*</a:t>
            </a:r>
            <a:r>
              <a:rPr lang="en-US" dirty="0"/>
              <a:t>, is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R/P = 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/(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With these terms, he can estimate the constant elasticity demand function using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* as the housing variable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dirty="0"/>
              <a:t>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en-US" dirty="0"/>
              <a:t> as explanatory variables; he finds small, usually significant price elasticities.</a:t>
            </a:r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67869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600" b="1" dirty="0">
                <a:solidFill>
                  <a:schemeClr val="accent2"/>
                </a:solidFill>
              </a:rPr>
              <a:t>Submarkets and the Demand for Structures, 5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This extension by </a:t>
            </a:r>
            <a:r>
              <a:rPr lang="en-US" dirty="0" err="1"/>
              <a:t>Zabel</a:t>
            </a:r>
            <a:r>
              <a:rPr lang="en-US" dirty="0"/>
              <a:t> goes beyond the single-market setting of an urban model.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In an urban model,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stands for “structure”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u, 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/>
              <a:t>is its price.  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His approach recognizes that in a multi-market setting, a different notion of “structure price” and “neighborhood price” can be defined.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He is clear about this in his paper. Just remember that his extension only applies when there are multiple markets.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22624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381000" y="1426464"/>
            <a:ext cx="8305800" cy="5355336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sz="2600" b="1" dirty="0">
                <a:solidFill>
                  <a:schemeClr val="accent2"/>
                </a:solidFill>
              </a:rPr>
              <a:t>Submarkets and the Demand for Structures, 6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further extension would be to have a within-market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/>
              <a:t> (a function of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en-US" dirty="0"/>
              <a:t> and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) and across-market structure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dirty="0"/>
              <a:t>(a function, perhaps of construction costs).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This is not possible with Zabel’s data.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My own preference is to stick to a single area (without sub-markets). 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As we will see in later classes, housing market equilibrium varies widely from one urban area to the next.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529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 hidden="1">
            <a:extLst>
              <a:ext uri="{FF2B5EF4-FFF2-40B4-BE49-F238E27FC236}">
                <a16:creationId xmlns:a16="http://schemas.microsoft.com/office/drawing/2014/main" id="{57215D0B-8BEF-4A7A-8C97-BAC38C743AC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066800"/>
            <a:ext cx="8229600" cy="1066800"/>
          </a:xfrm>
        </p:spPr>
        <p:txBody>
          <a:bodyPr vert="horz" anchor="b">
            <a:normAutofit/>
          </a:bodyPr>
          <a:lstStyle/>
          <a:p>
            <a:r>
              <a:rPr lang="en-US" dirty="0"/>
              <a:t>Estimating Housing Demand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387BC05A-441A-4026-A313-46AE835BF7D4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Estimating Housing Demand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2" name="Title: Questions">
            <a:extLst>
              <a:ext uri="{FF2B5EF4-FFF2-40B4-BE49-F238E27FC236}">
                <a16:creationId xmlns:a16="http://schemas.microsoft.com/office/drawing/2014/main" id="{232DD04A-7A81-46E6-88E1-1C348A2DE297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">
            <a:extLst>
              <a:ext uri="{FF2B5EF4-FFF2-40B4-BE49-F238E27FC236}">
                <a16:creationId xmlns:a16="http://schemas.microsoft.com/office/drawing/2014/main" id="{44B254F6-0B39-4776-83EB-48E5A30822FB}"/>
              </a:ext>
            </a:extLst>
          </p:cNvPr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How can economists study housing demand when the quantity of housing is not observed?</a:t>
            </a:r>
          </a:p>
          <a:p>
            <a:endParaRPr lang="en-US" dirty="0"/>
          </a:p>
          <a:p>
            <a:r>
              <a:rPr lang="en-US" dirty="0"/>
              <a:t>What results from economic theory are usually ignored in studies of housing demand?</a:t>
            </a:r>
          </a:p>
        </p:txBody>
      </p:sp>
    </p:spTree>
    <p:extLst>
      <p:ext uri="{BB962C8B-B14F-4D97-AF65-F5344CB8AC3E}">
        <p14:creationId xmlns:p14="http://schemas.microsoft.com/office/powerpoint/2010/main" val="35924344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45786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Adding Tenure Choice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One of the most important behavioral issues in the study of housing markets is tenure choice.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Why do some households decide to buy a house while others choose to rent?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This topic has been widely studied.  We will return to it when we study race and ethnicity.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But today it is important because it is a major source of selection bias in estimating housing demand.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551019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Sample Selection Bias in Estimating Housing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Owner-occupied houses tend to be larger than apartments.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Thus the amount of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(the dependent variable) is correlated—highly—with tenure choice.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This violates the principle that a sample selection rule (a study of just owners or just renters) should not be correlated with the dependent variable.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3970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Selection Bias in Housing Demand, 2</a:t>
            </a:r>
          </a:p>
          <a:p>
            <a:pPr marL="231775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5" name="Chart" descr="Please contact Professor Yinger for details regarding figures and graphs.">
            <a:extLst>
              <a:ext uri="{FF2B5EF4-FFF2-40B4-BE49-F238E27FC236}">
                <a16:creationId xmlns:a16="http://schemas.microsoft.com/office/drawing/2014/main" id="{E07CD69A-B2AE-40CD-AE0B-7A1CB7E350F4}"/>
              </a:ext>
            </a:extLst>
          </p:cNvPr>
          <p:cNvGrpSpPr/>
          <p:nvPr/>
        </p:nvGrpSpPr>
        <p:grpSpPr>
          <a:xfrm>
            <a:off x="304800" y="1828800"/>
            <a:ext cx="8136148" cy="4591110"/>
            <a:chOff x="304800" y="1828800"/>
            <a:chExt cx="8136148" cy="4591110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1524000" y="2209800"/>
              <a:ext cx="0" cy="3505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524000" y="5715000"/>
              <a:ext cx="56388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1981200" y="2362200"/>
              <a:ext cx="4038600" cy="2438400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Left Brace 10"/>
            <p:cNvSpPr/>
            <p:nvPr/>
          </p:nvSpPr>
          <p:spPr>
            <a:xfrm>
              <a:off x="2286000" y="3645795"/>
              <a:ext cx="304800" cy="17526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Left Brace 13"/>
            <p:cNvSpPr/>
            <p:nvPr/>
          </p:nvSpPr>
          <p:spPr>
            <a:xfrm>
              <a:off x="3276600" y="3040487"/>
              <a:ext cx="304800" cy="17526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Left Brace 14"/>
            <p:cNvSpPr/>
            <p:nvPr/>
          </p:nvSpPr>
          <p:spPr>
            <a:xfrm>
              <a:off x="4267200" y="2514600"/>
              <a:ext cx="304800" cy="17526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Left Brace 15"/>
            <p:cNvSpPr/>
            <p:nvPr/>
          </p:nvSpPr>
          <p:spPr>
            <a:xfrm>
              <a:off x="5257800" y="1828800"/>
              <a:ext cx="304800" cy="1752600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1524000" y="3810000"/>
              <a:ext cx="5486400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81200" y="3962400"/>
              <a:ext cx="2667000" cy="7620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86000" y="2514600"/>
              <a:ext cx="3733800" cy="12954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04800" y="2209800"/>
              <a:ext cx="838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172200" y="6019800"/>
              <a:ext cx="15240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Y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57200" y="27051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Owners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3400" y="4724400"/>
              <a:ext cx="1066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Renters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6019800" y="1828800"/>
              <a:ext cx="24211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Error Distribution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53000" y="3916787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True Relationship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524000" y="2133600"/>
              <a:ext cx="2971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Estimated Line for Owners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895600" y="5213729"/>
              <a:ext cx="403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Estimated Line for Renters</a:t>
              </a:r>
            </a:p>
          </p:txBody>
        </p:sp>
        <p:cxnSp>
          <p:nvCxnSpPr>
            <p:cNvPr id="27" name="Straight Arrow Connector 26"/>
            <p:cNvCxnSpPr>
              <a:stCxn id="28" idx="1"/>
            </p:cNvCxnSpPr>
            <p:nvPr/>
          </p:nvCxnSpPr>
          <p:spPr>
            <a:xfrm flipH="1">
              <a:off x="5410200" y="2013466"/>
              <a:ext cx="6096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25" name="Straight Arrow Connector 26624"/>
            <p:cNvCxnSpPr/>
            <p:nvPr/>
          </p:nvCxnSpPr>
          <p:spPr>
            <a:xfrm>
              <a:off x="3009900" y="2514600"/>
              <a:ext cx="1143000" cy="6477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29" name="Straight Arrow Connector 26628"/>
            <p:cNvCxnSpPr/>
            <p:nvPr/>
          </p:nvCxnSpPr>
          <p:spPr>
            <a:xfrm flipH="1" flipV="1">
              <a:off x="4152900" y="4101453"/>
              <a:ext cx="114300" cy="11122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31" name="Straight Arrow Connector 26630"/>
            <p:cNvCxnSpPr/>
            <p:nvPr/>
          </p:nvCxnSpPr>
          <p:spPr>
            <a:xfrm flipH="1" flipV="1">
              <a:off x="4800600" y="3074432"/>
              <a:ext cx="457200" cy="88796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1066800" y="3631376"/>
              <a:ext cx="838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H*</a:t>
              </a:r>
            </a:p>
          </p:txBody>
        </p:sp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332354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Selection Bias in Housing Demand,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One way to handle this is to pool owners and renters.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Use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, apartment rent, as the dependent variable for owners.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Use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rV</a:t>
            </a:r>
            <a:r>
              <a:rPr lang="en-US" dirty="0"/>
              <a:t> = annualized value as the dependent variable for owners.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But this can be complicated because of differences in tax treatment, depreciation, mortgage interest, maintenance, and risk between owning and renting—all of which affect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Owners and renters also may have different elasticities.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80830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Selection Bias in Housing Demand, 4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Another approach is provided by Goodman (</a:t>
            </a:r>
            <a:r>
              <a:rPr lang="en-US" i="1" dirty="0"/>
              <a:t>JUE</a:t>
            </a:r>
            <a:r>
              <a:rPr lang="en-US" dirty="0"/>
              <a:t>, May 1988 and several more recent articles).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He estimates three equations: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Housing demand for owners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Housing demand for renters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Tenure choice</a:t>
            </a:r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32794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Selection Bias in Housing Demand, 5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In his model </a:t>
            </a:r>
            <a:r>
              <a:rPr lang="el-GR" i="1" dirty="0">
                <a:latin typeface="Times New Roman"/>
                <a:cs typeface="Times New Roman"/>
              </a:rPr>
              <a:t>ψ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/>
              <a:t>is the ratio of value to rent, a measure of expected appreciation in owner occupied housing  (expected appreciation lowers the real discount rate), which identifies investment incentives.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addition, </a:t>
            </a:r>
            <a:r>
              <a:rPr lang="el-GR" i="1" dirty="0">
                <a:latin typeface="Times New Roman"/>
                <a:cs typeface="Times New Roman"/>
              </a:rPr>
              <a:t>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/>
              <a:t>is the ratio of owner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en-US" dirty="0"/>
              <a:t>to renter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, a measure of relative price;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/>
              <a:t> is the probability that a household is an owner;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is a constant, and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/>
              <a:t> is age.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resulting equations with owner,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/>
              <a:t>, and renter,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, subscripts are:</a:t>
            </a:r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049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4226815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Selection Bias in Housing Demand, 6</a:t>
            </a:r>
          </a:p>
          <a:p>
            <a:pPr marL="231775" lvl="2" indent="0">
              <a:buNone/>
            </a:pPr>
            <a:endParaRPr lang="en-US" dirty="0"/>
          </a:p>
        </p:txBody>
      </p:sp>
      <p:grpSp>
        <p:nvGrpSpPr>
          <p:cNvPr id="9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40A85B4A-42AA-4E2A-BFE7-541A1FAA3812}"/>
              </a:ext>
            </a:extLst>
          </p:cNvPr>
          <p:cNvGrpSpPr/>
          <p:nvPr/>
        </p:nvGrpSpPr>
        <p:grpSpPr>
          <a:xfrm>
            <a:off x="1371600" y="2590800"/>
            <a:ext cx="6705600" cy="3581400"/>
            <a:chOff x="1371600" y="2590800"/>
            <a:chExt cx="6705600" cy="3581400"/>
          </a:xfrm>
        </p:grpSpPr>
        <p:graphicFrame>
          <p:nvGraphicFramePr>
            <p:cNvPr id="6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9037450"/>
                </p:ext>
              </p:extLst>
            </p:nvPr>
          </p:nvGraphicFramePr>
          <p:xfrm>
            <a:off x="1385147" y="2590800"/>
            <a:ext cx="6692053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3" name="Equation" r:id="rId3" imgW="1866900" imgH="279400" progId="Equation.DSMT4">
                    <p:embed/>
                  </p:oleObj>
                </mc:Choice>
                <mc:Fallback>
                  <p:oleObj name="Equation" r:id="rId3" imgW="18669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85147" y="2590800"/>
                          <a:ext cx="6692053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00411"/>
                </p:ext>
              </p:extLst>
            </p:nvPr>
          </p:nvGraphicFramePr>
          <p:xfrm>
            <a:off x="1371600" y="3886200"/>
            <a:ext cx="6557963" cy="990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4" name="Equation" r:id="rId5" imgW="1828800" imgH="279400" progId="Equation.DSMT4">
                    <p:embed/>
                  </p:oleObj>
                </mc:Choice>
                <mc:Fallback>
                  <p:oleObj name="Equation" r:id="rId5" imgW="1828800" imgH="279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71600" y="3886200"/>
                          <a:ext cx="6557963" cy="990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Equation 3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92106291"/>
                </p:ext>
              </p:extLst>
            </p:nvPr>
          </p:nvGraphicFramePr>
          <p:xfrm>
            <a:off x="2032000" y="5129213"/>
            <a:ext cx="5232400" cy="10429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85" name="Equation" r:id="rId7" imgW="1333440" imgH="266400" progId="Equation.DSMT4">
                    <p:embed/>
                  </p:oleObj>
                </mc:Choice>
                <mc:Fallback>
                  <p:oleObj name="Equation" r:id="rId7" imgW="1333440" imgH="2664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32000" y="5129213"/>
                          <a:ext cx="5232400" cy="104298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44217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Selection Bias in Housing Demand, 7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sz="2800" dirty="0"/>
          </a:p>
          <a:p>
            <a:pPr marL="574675" lvl="2" indent="-342900"/>
            <a:r>
              <a:rPr lang="en-US" sz="2800" dirty="0"/>
              <a:t>Now overall housing demand is</a:t>
            </a:r>
          </a:p>
          <a:p>
            <a:pPr marL="574675" lvl="2" indent="-342900"/>
            <a:endParaRPr lang="en-US" sz="2800" dirty="0"/>
          </a:p>
          <a:p>
            <a:pPr marL="574675" lvl="2" indent="-342900"/>
            <a:endParaRPr lang="en-US" sz="2800" dirty="0"/>
          </a:p>
          <a:p>
            <a:pPr marL="574675" lvl="2" indent="-342900"/>
            <a:r>
              <a:rPr lang="en-US" sz="2800" dirty="0"/>
              <a:t>Differentiating with respect to income yields the overall income elasticity, </a:t>
            </a:r>
            <a:r>
              <a:rPr lang="el-GR" sz="2800" i="1" dirty="0">
                <a:latin typeface="Times New Roman"/>
                <a:cs typeface="Times New Roman"/>
              </a:rPr>
              <a:t>θ</a:t>
            </a:r>
            <a:r>
              <a:rPr lang="en-US" sz="2800" dirty="0">
                <a:latin typeface="Times New Roman"/>
                <a:cs typeface="Times New Roman"/>
              </a:rPr>
              <a:t>: </a:t>
            </a:r>
            <a:endParaRPr lang="en-US" sz="2800" dirty="0"/>
          </a:p>
          <a:p>
            <a:pPr marL="574675" lvl="2" indent="-342900"/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</p:txBody>
      </p:sp>
      <p:grpSp>
        <p:nvGrpSpPr>
          <p:cNvPr id="6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595EA174-008F-472E-B0E6-C6069BCE4C44}"/>
              </a:ext>
            </a:extLst>
          </p:cNvPr>
          <p:cNvGrpSpPr/>
          <p:nvPr/>
        </p:nvGrpSpPr>
        <p:grpSpPr>
          <a:xfrm>
            <a:off x="1219200" y="2889250"/>
            <a:ext cx="6704013" cy="3206750"/>
            <a:chOff x="1219200" y="2889250"/>
            <a:chExt cx="6704013" cy="3206750"/>
          </a:xfrm>
        </p:grpSpPr>
        <p:graphicFrame>
          <p:nvGraphicFramePr>
            <p:cNvPr id="9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59878535"/>
                </p:ext>
              </p:extLst>
            </p:nvPr>
          </p:nvGraphicFramePr>
          <p:xfrm>
            <a:off x="1981200" y="2889250"/>
            <a:ext cx="5562600" cy="9207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4" name="Equation" r:id="rId3" imgW="1384300" imgH="228600" progId="Equation.DSMT4">
                    <p:embed/>
                  </p:oleObj>
                </mc:Choice>
                <mc:Fallback>
                  <p:oleObj name="Equation" r:id="rId3" imgW="13843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200" y="2889250"/>
                          <a:ext cx="5562600" cy="9207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2345190"/>
                </p:ext>
              </p:extLst>
            </p:nvPr>
          </p:nvGraphicFramePr>
          <p:xfrm>
            <a:off x="1219200" y="4953000"/>
            <a:ext cx="6704013" cy="1143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65" name="Equation" r:id="rId5" imgW="2514600" imgH="431640" progId="Equation.DSMT4">
                    <p:embed/>
                  </p:oleObj>
                </mc:Choice>
                <mc:Fallback>
                  <p:oleObj name="Equation" r:id="rId5" imgW="2514600" imgH="43164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9200" y="4953000"/>
                          <a:ext cx="6704013" cy="11430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51523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Selection Bias in Housing Demand, 7</a:t>
            </a:r>
            <a:endParaRPr lang="en-US" sz="32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sz="2800" dirty="0"/>
          </a:p>
          <a:p>
            <a:pPr marL="574675" lvl="2" indent="-342900"/>
            <a:r>
              <a:rPr lang="en-US" sz="2800" dirty="0"/>
              <a:t>Goodman results, are as follows:</a:t>
            </a:r>
          </a:p>
          <a:p>
            <a:pPr marL="574675" lvl="2" indent="-342900"/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sz="2800" dirty="0"/>
              <a:t>Recall that Goodman also accounts for intra-urban variation in </a:t>
            </a:r>
            <a:r>
              <a:rPr lang="en-US" sz="28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800" dirty="0"/>
              <a:t>.  If you are interested in housing demand, his work is well worth studying!  </a:t>
            </a:r>
            <a:endParaRPr lang="en-US" sz="2800" b="1" dirty="0">
              <a:solidFill>
                <a:schemeClr val="accent2"/>
              </a:solidFill>
            </a:endParaRPr>
          </a:p>
          <a:p>
            <a:pPr marL="231775" lvl="2" indent="0">
              <a:buNone/>
            </a:pPr>
            <a:endParaRPr lang="en-US" dirty="0"/>
          </a:p>
        </p:txBody>
      </p:sp>
      <p:graphicFrame>
        <p:nvGraphicFramePr>
          <p:cNvPr id="6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9793426"/>
              </p:ext>
            </p:extLst>
          </p:nvPr>
        </p:nvGraphicFramePr>
        <p:xfrm>
          <a:off x="1016000" y="3429000"/>
          <a:ext cx="7112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7" name="Equation" r:id="rId3" imgW="2133600" imgH="228600" progId="Equation.DSMT4">
                  <p:embed/>
                </p:oleObj>
              </mc:Choice>
              <mc:Fallback>
                <p:oleObj name="Equation" r:id="rId3" imgW="213360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6000" y="3429000"/>
                        <a:ext cx="7112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533067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771601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181039"/>
            <a:ext cx="8229600" cy="5600761"/>
          </a:xfrm>
        </p:spPr>
        <p:txBody>
          <a:bodyPr>
            <a:normAutofit lnSpcReduction="10000"/>
          </a:bodyPr>
          <a:lstStyle/>
          <a:p>
            <a:pPr marL="231775" lvl="2" indent="0" algn="ctr">
              <a:buNone/>
            </a:pPr>
            <a:r>
              <a:rPr lang="en-US" b="1" dirty="0">
                <a:solidFill>
                  <a:schemeClr val="accent2"/>
                </a:solidFill>
              </a:rPr>
              <a:t>Accounting for the Long Lifetime of Housing</a:t>
            </a:r>
          </a:p>
          <a:p>
            <a:pPr marL="231775" lvl="2" indent="0">
              <a:lnSpc>
                <a:spcPct val="110000"/>
              </a:lnSpc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long lifetime of housing makes housing decisions different from many other decisions.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One implication is that housing demand is more closely linked to </a:t>
            </a:r>
            <a:r>
              <a:rPr lang="en-US" u="sng" dirty="0">
                <a:solidFill>
                  <a:schemeClr val="accent3"/>
                </a:solidFill>
              </a:rPr>
              <a:t>permanent income </a:t>
            </a:r>
            <a:r>
              <a:rPr lang="en-US" dirty="0"/>
              <a:t>than to temporary income.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Households may not immediately adjust their housing consumption in response to temporary income shocks.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Thus, temporary shocks are like </a:t>
            </a:r>
            <a:r>
              <a:rPr lang="en-US" u="sng" dirty="0">
                <a:solidFill>
                  <a:schemeClr val="accent3"/>
                </a:solidFill>
              </a:rPr>
              <a:t>measurement error</a:t>
            </a:r>
            <a:r>
              <a:rPr lang="en-US" dirty="0"/>
              <a:t>, and the income elasticity of demand for housing is higher when permanent income is used instead of current income.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22654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Long Lifetime of Housing,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Olsen (1988 Handbook chapter) emphasizes the long time frame of housing decisions.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Because housing decisions are forward-looking, models of housing demand need to consider wealth, age, and expectations.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At the very least, studies should try to have controls for wealth, education, and age (which help to predict permanent income).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4740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Long Lifetime of Housing,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Olsen chapter is valuable because it presents all these issues in fairly straightforward models.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He shows, for example, that one might also want to interact age with other parameters in the demand model, because age changes expectations and time horizons!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Moreover, the formulations given above implicitly assume static expectations, and a formal treatment of expectations might alter the estimating equation. 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89810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7. </a:t>
            </a:r>
            <a:r>
              <a:rPr lang="en-US" dirty="0" err="1">
                <a:solidFill>
                  <a:srgbClr val="FF0000"/>
                </a:solidFill>
              </a:rPr>
              <a:t>Endogeneity</a:t>
            </a:r>
            <a:r>
              <a:rPr lang="en-US" dirty="0">
                <a:solidFill>
                  <a:srgbClr val="FF0000"/>
                </a:solidFill>
              </a:rPr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50467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Endogeneity of Neighborhood Choice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Households must decide where to live as well as how much housing to consume.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These decisions are related, so failure to consider neighborhood choice might bias estimates of housing demand.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Papers that make this argument include Rapaport (</a:t>
            </a:r>
            <a:r>
              <a:rPr lang="en-US" i="1" dirty="0"/>
              <a:t>JUE</a:t>
            </a:r>
            <a:r>
              <a:rPr lang="en-US" dirty="0"/>
              <a:t>, September 1997) and Ioannides and </a:t>
            </a:r>
            <a:r>
              <a:rPr lang="en-US" dirty="0" err="1"/>
              <a:t>Zabel</a:t>
            </a:r>
            <a:r>
              <a:rPr lang="en-US" dirty="0"/>
              <a:t> (</a:t>
            </a:r>
            <a:r>
              <a:rPr lang="en-US" i="1" dirty="0"/>
              <a:t>J. of Applied Econometrics</a:t>
            </a:r>
            <a:r>
              <a:rPr lang="en-US" dirty="0"/>
              <a:t>, Sept./Oct. 2003).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144532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Endogeneity of Neighborhood Choice,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Rapaport’s methodology has several steps.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She estimates a logit model of neighborhood choice and then includes the predicted probabilities in a constant-elasticity housing demand equation.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effect, she adds to the standard model an additional variable for each neighborhood.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She finds that accounting for neighborhood choice increases the estimated (absolute value of) price elasticities considerably.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00774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Constant Elasticity Demand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Let’s begin with a standard formulation of the demand for housing services,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The notation</a:t>
            </a:r>
          </a:p>
          <a:p>
            <a:pPr marL="574675" lvl="2" indent="-342900"/>
            <a:endParaRPr lang="en-US" dirty="0"/>
          </a:p>
          <a:p>
            <a:pPr marL="1041019" lvl="4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/>
              <a:t> = income</a:t>
            </a:r>
          </a:p>
          <a:p>
            <a:pPr marL="1041019" lvl="4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 = price of housing services</a:t>
            </a:r>
          </a:p>
          <a:p>
            <a:pPr marL="1041019" lvl="4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dirty="0"/>
              <a:t> = distance from worksite</a:t>
            </a:r>
          </a:p>
          <a:p>
            <a:pPr marL="1041019" lvl="4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dirty="0"/>
              <a:t> = round-trip commuting costs per mile</a:t>
            </a:r>
          </a:p>
          <a:p>
            <a:pPr marL="1041019" lvl="4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/>
              <a:t> = apartment rent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PH</a:t>
            </a:r>
            <a:r>
              <a:rPr lang="en-US" dirty="0"/>
              <a:t> (</a:t>
            </a:r>
            <a:r>
              <a:rPr lang="en-US" dirty="0">
                <a:latin typeface="Times New Roman"/>
                <a:cs typeface="Times New Roman"/>
              </a:rPr>
              <a:t>≠</a:t>
            </a:r>
            <a:r>
              <a:rPr lang="en-US" dirty="0"/>
              <a:t> land rent, at least not today!!)</a:t>
            </a:r>
          </a:p>
          <a:p>
            <a:pPr marL="1041019" lvl="4" indent="-342900"/>
            <a:r>
              <a:rPr lang="en-US" i="1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dirty="0"/>
              <a:t> = house value =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R/r</a:t>
            </a:r>
            <a:endParaRPr lang="en-US" dirty="0"/>
          </a:p>
          <a:p>
            <a:pPr marL="1041019" lvl="4" indent="-342900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123498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92500" lnSpcReduction="1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Endogeneity of Neighborhood Choice, 3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similar endogeneity will show up later in the class when we study “hedonics,” which is the name economists give to a regression of house value or rent on neighborhood and housing attributes.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Because households compete for entry into desirable neighborhoods, prices rise with neighborhood quality.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As a result, households simultaneously select housing price and neighborhood quality.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As we will see, this form of endogeneity makes it difficult to study the demand for neighborhood amenities.</a:t>
            </a:r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17112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>
              <a:solidFill>
                <a:srgbClr val="FF0000"/>
              </a:solidFill>
            </a:endParaRPr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8. </a:t>
            </a:r>
            <a:r>
              <a:rPr lang="en-US" dirty="0" err="1">
                <a:solidFill>
                  <a:srgbClr val="FF0000"/>
                </a:solidFill>
              </a:rPr>
              <a:t>Endogeneity</a:t>
            </a:r>
            <a:r>
              <a:rPr lang="en-US" dirty="0">
                <a:solidFill>
                  <a:srgbClr val="FF0000"/>
                </a:solidFill>
              </a:rPr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37513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The Endogeneity of Household Formation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Individuals must decide how to form themselves into households when they make housing decisions.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Single adults may decide to move in with other single adults or with their parents when the price of housing is high.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Elderly parents may move in with their adult children when the price of housing is high.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09105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Endogeneity of Household Formation,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A few studies have shown that accounting for household formation decisions is important in estimating housing demand.  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See, for example, Boersch-Supan and Pitkin (</a:t>
            </a:r>
            <a:r>
              <a:rPr lang="en-US" i="1" dirty="0"/>
              <a:t>JUE,</a:t>
            </a:r>
            <a:r>
              <a:rPr lang="en-US" dirty="0"/>
              <a:t> September 1988).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This study uses nested logit analysis; in level 1, adults decide on household formation; in level 2 they decide on tenure; and in level 3 they decide on housing type.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367352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13314" name="Charts" descr="Please contact Professor Yinger for details regarding figures and graphs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t="26017" r="11608" b="14505"/>
          <a:stretch/>
        </p:blipFill>
        <p:spPr bwMode="auto">
          <a:xfrm>
            <a:off x="76200" y="1219200"/>
            <a:ext cx="8965933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9252015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 hidden="1">
            <a:extLst>
              <a:ext uri="{FF2B5EF4-FFF2-40B4-BE49-F238E27FC236}">
                <a16:creationId xmlns:a16="http://schemas.microsoft.com/office/drawing/2014/main" id="{FFEEA903-8795-49BD-958C-0E8D26B605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57200" y="-1066800"/>
            <a:ext cx="8229600" cy="1066800"/>
          </a:xfrm>
        </p:spPr>
        <p:txBody>
          <a:bodyPr vert="horz" anchor="b">
            <a:normAutofit/>
          </a:bodyPr>
          <a:lstStyle/>
          <a:p>
            <a:r>
              <a:rPr lang="en-US" dirty="0"/>
              <a:t>Estimating Housing Demand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99316C5-752A-4E93-A8E5-6FDC38E17BCA}"/>
              </a:ext>
            </a:extLst>
          </p:cNvPr>
          <p:cNvSpPr txBox="1">
            <a:spLocks/>
          </p:cNvSpPr>
          <p:nvPr/>
        </p:nvSpPr>
        <p:spPr>
          <a:xfrm>
            <a:off x="457200" y="685800"/>
            <a:ext cx="8229600" cy="533400"/>
          </a:xfrm>
          <a:prstGeom prst="rect">
            <a:avLst/>
          </a:prstGeom>
        </p:spPr>
        <p:txBody>
          <a:bodyPr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/>
              <a:t>Estimating Housing Demand</a:t>
            </a:r>
            <a:br>
              <a:rPr lang="en-US" sz="2400"/>
            </a:br>
            <a:r>
              <a:rPr lang="en-US" sz="2400"/>
              <a:t>  </a:t>
            </a:r>
            <a:endParaRPr lang="en-US" sz="2400" dirty="0"/>
          </a:p>
        </p:txBody>
      </p:sp>
      <p:sp>
        <p:nvSpPr>
          <p:cNvPr id="3" name="Title: Question">
            <a:extLst>
              <a:ext uri="{FF2B5EF4-FFF2-40B4-BE49-F238E27FC236}">
                <a16:creationId xmlns:a16="http://schemas.microsoft.com/office/drawing/2014/main" id="{E90F16F8-96B3-4A7E-A4C3-240A6868AA16}"/>
              </a:ext>
            </a:extLst>
          </p:cNvPr>
          <p:cNvSpPr txBox="1">
            <a:spLocks/>
          </p:cNvSpPr>
          <p:nvPr/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>
                <a:solidFill>
                  <a:srgbClr val="FF0000"/>
                </a:solidFill>
              </a:rPr>
              <a:t>Questions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">
            <a:extLst>
              <a:ext uri="{FF2B5EF4-FFF2-40B4-BE49-F238E27FC236}">
                <a16:creationId xmlns:a16="http://schemas.microsoft.com/office/drawing/2014/main" id="{164DAD81-B5AC-42AF-8909-6A6766BE62CA}"/>
              </a:ext>
            </a:extLst>
          </p:cNvPr>
          <p:cNvSpPr txBox="1">
            <a:spLocks/>
          </p:cNvSpPr>
          <p:nvPr/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/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Why are housing demand estimates biased if owner and renter models are considered separately?</a:t>
            </a:r>
          </a:p>
          <a:p>
            <a:endParaRPr lang="en-US" dirty="0"/>
          </a:p>
          <a:p>
            <a:r>
              <a:rPr lang="en-US" dirty="0"/>
              <a:t>How can a study of housing demand account for:</a:t>
            </a:r>
          </a:p>
          <a:p>
            <a:pPr lvl="1"/>
            <a:r>
              <a:rPr lang="en-US" dirty="0"/>
              <a:t>The fact that housing lasts a long time? </a:t>
            </a:r>
          </a:p>
          <a:p>
            <a:pPr lvl="1"/>
            <a:r>
              <a:rPr lang="en-US" dirty="0"/>
              <a:t>The simultaneity of neighborhood and housing choice?</a:t>
            </a:r>
          </a:p>
          <a:p>
            <a:pPr lvl="1"/>
            <a:r>
              <a:rPr lang="en-US" dirty="0"/>
              <a:t>The simultaneity of household formation and housing choice?</a:t>
            </a:r>
          </a:p>
        </p:txBody>
      </p:sp>
    </p:spTree>
    <p:extLst>
      <p:ext uri="{BB962C8B-B14F-4D97-AF65-F5344CB8AC3E}">
        <p14:creationId xmlns:p14="http://schemas.microsoft.com/office/powerpoint/2010/main" val="1179798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Constant Elasticity Demand, 2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The demand function is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231775" lvl="2" indent="0">
              <a:buNone/>
            </a:pPr>
            <a:r>
              <a:rPr lang="en-US" dirty="0"/>
              <a:t>     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dirty="0"/>
              <a:t> is a constant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Multiplying both sides by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/>
              <a:t>, we obtain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7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163E5F90-88BE-4FDC-B0D7-18A133D2A1E8}"/>
              </a:ext>
            </a:extLst>
          </p:cNvPr>
          <p:cNvGrpSpPr/>
          <p:nvPr/>
        </p:nvGrpSpPr>
        <p:grpSpPr>
          <a:xfrm>
            <a:off x="1095375" y="2819400"/>
            <a:ext cx="7058025" cy="3048000"/>
            <a:chOff x="1095375" y="2819400"/>
            <a:chExt cx="7058025" cy="3048000"/>
          </a:xfrm>
        </p:grpSpPr>
        <p:graphicFrame>
          <p:nvGraphicFramePr>
            <p:cNvPr id="5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9761836"/>
                </p:ext>
              </p:extLst>
            </p:nvPr>
          </p:nvGraphicFramePr>
          <p:xfrm>
            <a:off x="2819400" y="2819400"/>
            <a:ext cx="4000500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8" name="Equation" r:id="rId3" imgW="1333500" imgH="228600" progId="Equation.DSMT4">
                    <p:embed/>
                  </p:oleObj>
                </mc:Choice>
                <mc:Fallback>
                  <p:oleObj name="Equation" r:id="rId3" imgW="13335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19400" y="2819400"/>
                          <a:ext cx="4000500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65351741"/>
                </p:ext>
              </p:extLst>
            </p:nvPr>
          </p:nvGraphicFramePr>
          <p:xfrm>
            <a:off x="1095375" y="5181600"/>
            <a:ext cx="7058025" cy="685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29" name="Equation" r:id="rId5" imgW="2349500" imgH="228600" progId="Equation.DSMT4">
                    <p:embed/>
                  </p:oleObj>
                </mc:Choice>
                <mc:Fallback>
                  <p:oleObj name="Equation" r:id="rId5" imgW="2349500" imgH="2286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5375" y="5181600"/>
                          <a:ext cx="7058025" cy="685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2139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Constant Elasticity Demand, 3</a:t>
            </a:r>
          </a:p>
          <a:p>
            <a:pPr marL="231775" lvl="2" indent="0" algn="ctr">
              <a:lnSpc>
                <a:spcPct val="50000"/>
              </a:lnSpc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Taking logs, we obtain the estimating equation: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In practice, empirical work ignores theory!</a:t>
            </a:r>
          </a:p>
          <a:p>
            <a:pPr marL="574675" lvl="2" indent="-342900">
              <a:lnSpc>
                <a:spcPct val="50000"/>
              </a:lnSpc>
            </a:pPr>
            <a:endParaRPr lang="en-US" dirty="0"/>
          </a:p>
          <a:p>
            <a:pPr marL="830707" lvl="3" indent="-342900"/>
            <a:r>
              <a:rPr lang="en-US" dirty="0">
                <a:solidFill>
                  <a:schemeClr val="tx1"/>
                </a:solidFill>
              </a:rPr>
              <a:t>Virtually all studies use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>
                <a:solidFill>
                  <a:schemeClr val="tx1"/>
                </a:solidFill>
              </a:rPr>
              <a:t> instead of (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 –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 the only exception: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Blackley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Follain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Land Economics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1987.</a:t>
            </a:r>
          </a:p>
          <a:p>
            <a:pPr marL="830707" lvl="3" indent="-342900"/>
            <a:endParaRPr lang="en-US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is usually measured with a metropolitan area construction index; some studies divide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to get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830707" lvl="3" indent="-342900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830707" lvl="3" indent="-342900"/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studies use </a:t>
            </a:r>
            <a:r>
              <a:rPr lang="en-US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rV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instead of </a:t>
            </a:r>
            <a:r>
              <a:rPr lang="en-US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</a:t>
            </a:r>
            <a:r>
              <a:rPr lang="en-US" dirty="0">
                <a:solidFill>
                  <a:schemeClr val="tx1"/>
                </a:solidFill>
                <a:cs typeface="Times New Roman" pitchFamily="18" charset="0"/>
              </a:rPr>
              <a:t>which is fine.</a:t>
            </a: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aphicFrame>
        <p:nvGraphicFramePr>
          <p:cNvPr id="5" name="Equation" descr="Please contact Professor Yinger for details regarding figures and graphs.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5807496"/>
              </p:ext>
            </p:extLst>
          </p:nvPr>
        </p:nvGraphicFramePr>
        <p:xfrm>
          <a:off x="558800" y="2743200"/>
          <a:ext cx="80518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2" name="Equation" r:id="rId3" imgW="3022600" imgH="203200" progId="Equation.DSMT4">
                  <p:embed/>
                </p:oleObj>
              </mc:Choice>
              <mc:Fallback>
                <p:oleObj name="Equation" r:id="rId3" imgW="3022600" imgH="203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743200"/>
                        <a:ext cx="8051800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05199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Constant Elasticity Demand, 4</a:t>
            </a:r>
          </a:p>
          <a:p>
            <a:pPr marL="231775" lvl="2" indent="0" algn="ctr">
              <a:lnSpc>
                <a:spcPct val="50000"/>
              </a:lnSpc>
              <a:buNone/>
            </a:pPr>
            <a:endParaRPr lang="en-US" sz="2800" b="1" dirty="0">
              <a:solidFill>
                <a:schemeClr val="accent2"/>
              </a:solidFill>
            </a:endParaRPr>
          </a:p>
          <a:p>
            <a:pPr marL="574675" lvl="2" indent="-342900"/>
            <a:r>
              <a:rPr lang="en-US" dirty="0"/>
              <a:t>Example:  </a:t>
            </a:r>
            <a:r>
              <a:rPr lang="en-US" dirty="0" err="1"/>
              <a:t>Zabel</a:t>
            </a:r>
            <a:r>
              <a:rPr lang="en-US" dirty="0"/>
              <a:t>, </a:t>
            </a:r>
            <a:r>
              <a:rPr lang="en-US" i="1" dirty="0"/>
              <a:t>Journal of Housing Economics</a:t>
            </a:r>
            <a:r>
              <a:rPr lang="en-US" dirty="0"/>
              <a:t>, March 2004.</a:t>
            </a:r>
          </a:p>
          <a:p>
            <a:pPr marL="574675" lvl="2" indent="-342900"/>
            <a:endParaRPr lang="en-US" dirty="0"/>
          </a:p>
          <a:p>
            <a:pPr marL="830707" lvl="3" indent="-342900"/>
            <a:r>
              <a:rPr lang="en-US" dirty="0"/>
              <a:t>Uses data from the American Housing Survey (AHS).</a:t>
            </a:r>
          </a:p>
          <a:p>
            <a:pPr marL="830707" lvl="3" indent="-342900"/>
            <a:endParaRPr lang="en-US" dirty="0"/>
          </a:p>
          <a:p>
            <a:pPr marL="830707" lvl="3" indent="-342900"/>
            <a:r>
              <a:rPr lang="en-US" dirty="0"/>
              <a:t>The 2001 AHS data, including a few control variables, imply that </a:t>
            </a:r>
          </a:p>
          <a:p>
            <a:pPr marL="830707" lvl="3" indent="-342900"/>
            <a:endParaRPr lang="en-US" dirty="0"/>
          </a:p>
          <a:p>
            <a:pPr marL="1041019" lvl="4" indent="-342900"/>
            <a:r>
              <a:rPr lang="en-US" dirty="0">
                <a:latin typeface="Times New Roman"/>
                <a:cs typeface="Times New Roman"/>
              </a:rPr>
              <a:t>θ</a:t>
            </a:r>
            <a:r>
              <a:rPr lang="en-US" dirty="0"/>
              <a:t> = 0.362 </a:t>
            </a:r>
            <a:endParaRPr lang="en-US" dirty="0">
              <a:latin typeface="Times New Roman"/>
              <a:cs typeface="Times New Roman"/>
            </a:endParaRPr>
          </a:p>
          <a:p>
            <a:pPr marL="1041019" lvl="4" indent="-342900"/>
            <a:endParaRPr lang="en-US" dirty="0"/>
          </a:p>
          <a:p>
            <a:pPr marL="1041019" lvl="4" indent="-342900"/>
            <a:r>
              <a:rPr lang="en-US" dirty="0">
                <a:latin typeface="Times New Roman"/>
                <a:cs typeface="Times New Roman"/>
              </a:rPr>
              <a:t>μ</a:t>
            </a:r>
            <a:r>
              <a:rPr lang="en-US" dirty="0"/>
              <a:t> = -0.052 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97243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 fontScale="85000" lnSpcReduction="20000"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Class Outline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1. Constant Elasticity Case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>
                <a:solidFill>
                  <a:srgbClr val="FF0000"/>
                </a:solidFill>
              </a:rPr>
              <a:t>2. Linear Expenditure System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3. Housing price variable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4. Submarkets and the Demand for Structures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5. Tenure Choice</a:t>
            </a:r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6. Housing Durability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7. </a:t>
            </a:r>
            <a:r>
              <a:rPr lang="en-US" dirty="0" err="1"/>
              <a:t>Endogeneity</a:t>
            </a:r>
            <a:r>
              <a:rPr lang="en-US" dirty="0"/>
              <a:t> of neighborhood choice</a:t>
            </a:r>
          </a:p>
          <a:p>
            <a:pPr marL="830707" lvl="3" indent="-342900"/>
            <a:endParaRPr lang="en-US" dirty="0"/>
          </a:p>
          <a:p>
            <a:pPr marL="574675" lvl="2" indent="-342900"/>
            <a:r>
              <a:rPr lang="en-US" dirty="0"/>
              <a:t>8. </a:t>
            </a:r>
            <a:r>
              <a:rPr lang="en-US" dirty="0" err="1"/>
              <a:t>Endogeneity</a:t>
            </a:r>
            <a:r>
              <a:rPr lang="en-US" dirty="0"/>
              <a:t> of household formation</a:t>
            </a:r>
          </a:p>
          <a:p>
            <a:pPr marL="574675" lvl="2" indent="-342900"/>
            <a:endParaRPr lang="en-US" dirty="0"/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3227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sz="2400" dirty="0"/>
              <a:t>Estimating Housing Demand</a:t>
            </a:r>
            <a:br>
              <a:rPr lang="en-US" sz="2400" dirty="0"/>
            </a:br>
            <a:r>
              <a:rPr lang="en-US" sz="2400" dirty="0"/>
              <a:t>  </a:t>
            </a:r>
          </a:p>
        </p:txBody>
      </p:sp>
      <p:sp>
        <p:nvSpPr>
          <p:cNvPr id="3" name="Content Placeholder"/>
          <p:cNvSpPr>
            <a:spLocks noGrp="1"/>
          </p:cNvSpPr>
          <p:nvPr>
            <p:ph idx="1"/>
          </p:nvPr>
        </p:nvSpPr>
        <p:spPr>
          <a:xfrm>
            <a:off x="457200" y="1426464"/>
            <a:ext cx="8229600" cy="5355336"/>
          </a:xfrm>
        </p:spPr>
        <p:txBody>
          <a:bodyPr>
            <a:normAutofit/>
          </a:bodyPr>
          <a:lstStyle/>
          <a:p>
            <a:pPr marL="231775" lvl="2" indent="0" algn="ctr">
              <a:buNone/>
            </a:pPr>
            <a:r>
              <a:rPr lang="en-US" sz="2800" b="1" dirty="0">
                <a:solidFill>
                  <a:schemeClr val="accent2"/>
                </a:solidFill>
              </a:rPr>
              <a:t>Linear Expenditure System</a:t>
            </a:r>
          </a:p>
          <a:p>
            <a:pPr marL="231775" lvl="2" indent="0">
              <a:buNone/>
            </a:pPr>
            <a:endParaRPr lang="en-US" dirty="0"/>
          </a:p>
          <a:p>
            <a:pPr marL="574675" lvl="2" indent="-342900"/>
            <a:r>
              <a:rPr lang="en-US" dirty="0"/>
              <a:t>Recall this problem with a Stone-Geary utility function:</a:t>
            </a:r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endParaRPr lang="en-US" dirty="0"/>
          </a:p>
          <a:p>
            <a:pPr marL="574675" lvl="2" indent="-342900"/>
            <a:r>
              <a:rPr lang="en-US" dirty="0"/>
              <a:t>Recall as well that the resulting demand for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/>
              <a:t> is</a:t>
            </a:r>
          </a:p>
          <a:p>
            <a:pPr lvl="2"/>
            <a:endParaRPr lang="en-US" dirty="0"/>
          </a:p>
          <a:p>
            <a:pPr lvl="2">
              <a:buNone/>
            </a:pPr>
            <a:endParaRPr lang="en-US" dirty="0"/>
          </a:p>
          <a:p>
            <a:pPr lvl="2">
              <a:buNone/>
            </a:pPr>
            <a:endParaRPr lang="en-US" dirty="0"/>
          </a:p>
          <a:p>
            <a:pPr lvl="2"/>
            <a:endParaRPr lang="en-US" dirty="0"/>
          </a:p>
        </p:txBody>
      </p:sp>
      <p:grpSp>
        <p:nvGrpSpPr>
          <p:cNvPr id="7" name="Equations" descr="Please contact Professor Yinger for details regarding figures and graphs.">
            <a:extLst>
              <a:ext uri="{FF2B5EF4-FFF2-40B4-BE49-F238E27FC236}">
                <a16:creationId xmlns:a16="http://schemas.microsoft.com/office/drawing/2014/main" id="{A084FCEA-D5EA-4602-B0C1-EB47A06A08F3}"/>
              </a:ext>
            </a:extLst>
          </p:cNvPr>
          <p:cNvGrpSpPr/>
          <p:nvPr/>
        </p:nvGrpSpPr>
        <p:grpSpPr>
          <a:xfrm>
            <a:off x="1524000" y="2819400"/>
            <a:ext cx="6553200" cy="3441700"/>
            <a:chOff x="1524000" y="2819400"/>
            <a:chExt cx="6553200" cy="3441700"/>
          </a:xfrm>
        </p:grpSpPr>
        <p:graphicFrame>
          <p:nvGraphicFramePr>
            <p:cNvPr id="5" name="Equation 1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27969625"/>
                </p:ext>
              </p:extLst>
            </p:nvPr>
          </p:nvGraphicFramePr>
          <p:xfrm>
            <a:off x="1524000" y="2819400"/>
            <a:ext cx="6553200" cy="13350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6" name="Equation" r:id="rId3" imgW="2476500" imgH="508000" progId="Equation.DSMT4">
                    <p:embed/>
                  </p:oleObj>
                </mc:Choice>
                <mc:Fallback>
                  <p:oleObj name="Equation" r:id="rId3" imgW="2476500" imgH="5080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24000" y="2819400"/>
                          <a:ext cx="6553200" cy="13350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Equation 2" descr="Please contact Professor Yinger for details regarding figures and graphs.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6497947"/>
                </p:ext>
              </p:extLst>
            </p:nvPr>
          </p:nvGraphicFramePr>
          <p:xfrm>
            <a:off x="1905000" y="5105400"/>
            <a:ext cx="5562600" cy="11557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77" name="Equation" r:id="rId5" imgW="2197100" imgH="457200" progId="Equation.DSMT4">
                    <p:embed/>
                  </p:oleObj>
                </mc:Choice>
                <mc:Fallback>
                  <p:oleObj name="Equation" r:id="rId5" imgW="2197100" imgH="457200" progId="Equation.DSMT4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5000" y="5105400"/>
                          <a:ext cx="5562600" cy="11557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4" name="Pictur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8077200" y="457200"/>
            <a:ext cx="727497" cy="723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0665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58043</TotalTime>
  <Words>2839</Words>
  <Application>Microsoft Office PowerPoint</Application>
  <PresentationFormat>On-screen Show (4:3)</PresentationFormat>
  <Paragraphs>570</Paragraphs>
  <Slides>45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1" baseType="lpstr">
      <vt:lpstr>Georgia</vt:lpstr>
      <vt:lpstr>Times New Roman</vt:lpstr>
      <vt:lpstr>Trebuchet MS</vt:lpstr>
      <vt:lpstr>Wingdings 2</vt:lpstr>
      <vt:lpstr>Urban</vt:lpstr>
      <vt:lpstr>Equation</vt:lpstr>
      <vt:lpstr>ECN741:  Urban Economics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   </vt:lpstr>
      <vt:lpstr>Estimating Housing Demand</vt:lpstr>
    </vt:vector>
  </TitlesOfParts>
  <Company>Syracuse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ECN 741: Estimating Housing Demand</dc:title>
  <dc:creator>joyinger</dc:creator>
  <cp:lastModifiedBy>Emily Rose Minnoe</cp:lastModifiedBy>
  <cp:revision>744</cp:revision>
  <dcterms:created xsi:type="dcterms:W3CDTF">2008-01-08T18:11:56Z</dcterms:created>
  <dcterms:modified xsi:type="dcterms:W3CDTF">2020-08-04T15:00:02Z</dcterms:modified>
</cp:coreProperties>
</file>