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66"/>
  </p:notesMasterIdLst>
  <p:sldIdLst>
    <p:sldId id="256" r:id="rId2"/>
    <p:sldId id="258" r:id="rId3"/>
    <p:sldId id="340" r:id="rId4"/>
    <p:sldId id="259" r:id="rId5"/>
    <p:sldId id="260" r:id="rId6"/>
    <p:sldId id="280" r:id="rId7"/>
    <p:sldId id="261" r:id="rId8"/>
    <p:sldId id="314" r:id="rId9"/>
    <p:sldId id="263" r:id="rId10"/>
    <p:sldId id="315" r:id="rId11"/>
    <p:sldId id="317" r:id="rId12"/>
    <p:sldId id="316" r:id="rId13"/>
    <p:sldId id="318" r:id="rId14"/>
    <p:sldId id="262" r:id="rId15"/>
    <p:sldId id="265" r:id="rId16"/>
    <p:sldId id="264" r:id="rId17"/>
    <p:sldId id="319" r:id="rId18"/>
    <p:sldId id="321" r:id="rId19"/>
    <p:sldId id="322" r:id="rId20"/>
    <p:sldId id="323" r:id="rId21"/>
    <p:sldId id="324" r:id="rId22"/>
    <p:sldId id="348" r:id="rId23"/>
    <p:sldId id="341" r:id="rId24"/>
    <p:sldId id="307" r:id="rId25"/>
    <p:sldId id="266" r:id="rId26"/>
    <p:sldId id="281" r:id="rId27"/>
    <p:sldId id="310" r:id="rId28"/>
    <p:sldId id="325" r:id="rId29"/>
    <p:sldId id="267" r:id="rId30"/>
    <p:sldId id="275" r:id="rId31"/>
    <p:sldId id="326" r:id="rId32"/>
    <p:sldId id="329" r:id="rId33"/>
    <p:sldId id="327" r:id="rId34"/>
    <p:sldId id="328" r:id="rId35"/>
    <p:sldId id="330" r:id="rId36"/>
    <p:sldId id="332" r:id="rId37"/>
    <p:sldId id="331" r:id="rId38"/>
    <p:sldId id="308" r:id="rId39"/>
    <p:sldId id="333" r:id="rId40"/>
    <p:sldId id="334" r:id="rId41"/>
    <p:sldId id="309" r:id="rId42"/>
    <p:sldId id="350" r:id="rId43"/>
    <p:sldId id="351" r:id="rId44"/>
    <p:sldId id="338" r:id="rId45"/>
    <p:sldId id="339" r:id="rId46"/>
    <p:sldId id="342" r:id="rId47"/>
    <p:sldId id="277" r:id="rId48"/>
    <p:sldId id="278" r:id="rId49"/>
    <p:sldId id="282" r:id="rId50"/>
    <p:sldId id="279" r:id="rId51"/>
    <p:sldId id="335" r:id="rId52"/>
    <p:sldId id="347" r:id="rId53"/>
    <p:sldId id="346" r:id="rId54"/>
    <p:sldId id="343" r:id="rId55"/>
    <p:sldId id="283" r:id="rId56"/>
    <p:sldId id="284" r:id="rId57"/>
    <p:sldId id="337" r:id="rId58"/>
    <p:sldId id="285" r:id="rId59"/>
    <p:sldId id="286" r:id="rId60"/>
    <p:sldId id="336" r:id="rId61"/>
    <p:sldId id="287" r:id="rId62"/>
    <p:sldId id="344" r:id="rId63"/>
    <p:sldId id="345" r:id="rId64"/>
    <p:sldId id="349"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15" autoAdjust="0"/>
    <p:restoredTop sz="86337" autoAdjust="0"/>
  </p:normalViewPr>
  <p:slideViewPr>
    <p:cSldViewPr>
      <p:cViewPr varScale="1">
        <p:scale>
          <a:sx n="58" d="100"/>
          <a:sy n="58" d="100"/>
        </p:scale>
        <p:origin x="786" y="66"/>
      </p:cViewPr>
      <p:guideLst>
        <p:guide orient="horz" pos="2160"/>
        <p:guide pos="2880"/>
      </p:guideLst>
    </p:cSldViewPr>
  </p:slideViewPr>
  <p:outlineViewPr>
    <p:cViewPr>
      <p:scale>
        <a:sx n="33" d="100"/>
        <a:sy n="33" d="100"/>
      </p:scale>
      <p:origin x="0" y="-1528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5B927-D595-470A-ABFC-4B4096D6F18B}" type="datetimeFigureOut">
              <a:rPr lang="en-US" smtClean="0"/>
              <a:t>8/4/2020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F2876F-4D21-4901-89E8-64EBD93CE4F9}" type="slidenum">
              <a:rPr lang="en-US" smtClean="0"/>
              <a:t>‹#›</a:t>
            </a:fld>
            <a:endParaRPr lang="en-US"/>
          </a:p>
        </p:txBody>
      </p:sp>
    </p:spTree>
    <p:extLst>
      <p:ext uri="{BB962C8B-B14F-4D97-AF65-F5344CB8AC3E}">
        <p14:creationId xmlns:p14="http://schemas.microsoft.com/office/powerpoint/2010/main" val="731140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2876F-4D21-4901-89E8-64EBD93CE4F9}" type="slidenum">
              <a:rPr lang="en-US" smtClean="0"/>
              <a:t>13</a:t>
            </a:fld>
            <a:endParaRPr lang="en-US"/>
          </a:p>
        </p:txBody>
      </p:sp>
    </p:spTree>
    <p:extLst>
      <p:ext uri="{BB962C8B-B14F-4D97-AF65-F5344CB8AC3E}">
        <p14:creationId xmlns:p14="http://schemas.microsoft.com/office/powerpoint/2010/main" val="2422072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FA9A13D1-E279-42DD-BB3C-1752E55AB318}" type="datetimeFigureOut">
              <a:rPr lang="en-US" smtClean="0"/>
              <a:pPr/>
              <a:t>8/4/2020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137C6D-94B2-4F08-ACBF-0D8EF6D4C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FA9A13D1-E279-42DD-BB3C-1752E55AB318}" type="datetimeFigureOut">
              <a:rPr lang="en-US" smtClean="0"/>
              <a:pPr/>
              <a:t>8/4/2020</a:t>
            </a:fld>
            <a:endParaRPr lang="en-US"/>
          </a:p>
        </p:txBody>
      </p:sp>
      <p:sp>
        <p:nvSpPr>
          <p:cNvPr id="27" name="Slide Number Placeholder 26"/>
          <p:cNvSpPr>
            <a:spLocks noGrp="1"/>
          </p:cNvSpPr>
          <p:nvPr>
            <p:ph type="sldNum" sz="quarter" idx="11"/>
          </p:nvPr>
        </p:nvSpPr>
        <p:spPr/>
        <p:txBody>
          <a:bodyPr rtlCol="0"/>
          <a:lstStyle/>
          <a:p>
            <a:fld id="{54137C6D-94B2-4F08-ACBF-0D8EF6D4C21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FA9A13D1-E279-42DD-BB3C-1752E55AB318}" type="datetimeFigureOut">
              <a:rPr lang="en-US" smtClean="0"/>
              <a:pPr/>
              <a:t>8/4/2020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4137C6D-94B2-4F08-ACBF-0D8EF6D4C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A13D1-E279-42DD-BB3C-1752E55AB318}" type="datetimeFigureOut">
              <a:rPr lang="en-US" smtClean="0"/>
              <a:pPr/>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A9A13D1-E279-42DD-BB3C-1752E55AB318}"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A9A13D1-E279-42DD-BB3C-1752E55AB318}" type="datetimeFigureOut">
              <a:rPr lang="en-US" smtClean="0"/>
              <a:pPr/>
              <a:t>8/4/2020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137C6D-94B2-4F08-ACBF-0D8EF6D4C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wmf"/><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7.bin"/><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wmf"/><Relationship Id="rId5" Type="http://schemas.openxmlformats.org/officeDocument/2006/relationships/image" Target="../media/image12.w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wmf"/><Relationship Id="rId5" Type="http://schemas.openxmlformats.org/officeDocument/2006/relationships/oleObject" Target="../embeddings/oleObject10.bin"/><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1.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6.wmf"/><Relationship Id="rId5" Type="http://schemas.openxmlformats.org/officeDocument/2006/relationships/oleObject" Target="../embeddings/oleObject12.bin"/><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wmf"/><Relationship Id="rId4" Type="http://schemas.openxmlformats.org/officeDocument/2006/relationships/image" Target="../media/image1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9.wmf"/><Relationship Id="rId5" Type="http://schemas.openxmlformats.org/officeDocument/2006/relationships/oleObject" Target="../embeddings/oleObject15.bin"/><Relationship Id="rId4" Type="http://schemas.openxmlformats.org/officeDocument/2006/relationships/image" Target="../media/image18.wmf"/></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wmf"/><Relationship Id="rId4" Type="http://schemas.openxmlformats.org/officeDocument/2006/relationships/image" Target="../media/image20.wmf"/></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2.wmf"/><Relationship Id="rId4" Type="http://schemas.openxmlformats.org/officeDocument/2006/relationships/image" Target="../media/image23.wmf"/></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8.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5.wmf"/><Relationship Id="rId5" Type="http://schemas.openxmlformats.org/officeDocument/2006/relationships/oleObject" Target="../embeddings/oleObject19.bin"/><Relationship Id="rId4" Type="http://schemas.openxmlformats.org/officeDocument/2006/relationships/image" Target="../media/image24.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wmf"/><Relationship Id="rId4" Type="http://schemas.openxmlformats.org/officeDocument/2006/relationships/image" Target="../media/image26.wmf"/></Relationships>
</file>

<file path=ppt/slides/_rels/slide3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1.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8.wmf"/><Relationship Id="rId5" Type="http://schemas.openxmlformats.org/officeDocument/2006/relationships/oleObject" Target="../embeddings/oleObject22.bin"/><Relationship Id="rId4" Type="http://schemas.openxmlformats.org/officeDocument/2006/relationships/image" Target="../media/image27.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2.wmf"/><Relationship Id="rId4" Type="http://schemas.openxmlformats.org/officeDocument/2006/relationships/image" Target="../media/image29.wmf"/></Relationships>
</file>

<file path=ppt/slides/_rels/slide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4.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31.wmf"/><Relationship Id="rId5" Type="http://schemas.openxmlformats.org/officeDocument/2006/relationships/oleObject" Target="../embeddings/oleObject25.bin"/><Relationship Id="rId4" Type="http://schemas.openxmlformats.org/officeDocument/2006/relationships/image" Target="../media/image30.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2.wmf"/><Relationship Id="rId4" Type="http://schemas.openxmlformats.org/officeDocument/2006/relationships/image" Target="../media/image32.wmf"/></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34.wmf"/><Relationship Id="rId5" Type="http://schemas.openxmlformats.org/officeDocument/2006/relationships/oleObject" Target="../embeddings/oleObject28.bin"/><Relationship Id="rId4" Type="http://schemas.openxmlformats.org/officeDocument/2006/relationships/image" Target="../media/image33.wmf"/></Relationships>
</file>

<file path=ppt/slides/_rels/slide4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hyperlink" Target="https://historicalmaps.wordpress.com/2015/06/09/map-of-palmanova-italy-ca-1572/" TargetMode="Externa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wmf"/><Relationship Id="rId4" Type="http://schemas.openxmlformats.org/officeDocument/2006/relationships/image" Target="../media/image38.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2.wmf"/><Relationship Id="rId4" Type="http://schemas.openxmlformats.org/officeDocument/2006/relationships/image" Target="../media/image39.wmf"/></Relationships>
</file>

<file path=ppt/slides/_rels/slide5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3.bin"/><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ECN741:  Urban Economics</a:t>
            </a:r>
          </a:p>
        </p:txBody>
      </p:sp>
      <p:sp>
        <p:nvSpPr>
          <p:cNvPr id="3" name="Subtitle"/>
          <p:cNvSpPr>
            <a:spLocks noGrp="1"/>
          </p:cNvSpPr>
          <p:nvPr>
            <p:ph type="subTitle" idx="1"/>
          </p:nvPr>
        </p:nvSpPr>
        <p:spPr>
          <a:xfrm>
            <a:off x="457200" y="3899938"/>
            <a:ext cx="5410200" cy="1752600"/>
          </a:xfrm>
        </p:spPr>
        <p:txBody>
          <a:bodyPr>
            <a:normAutofit/>
          </a:bodyPr>
          <a:lstStyle/>
          <a:p>
            <a:r>
              <a:rPr lang="en-US" sz="4000" dirty="0"/>
              <a:t>The Urban Transportation System</a:t>
            </a:r>
          </a:p>
        </p:txBody>
      </p:sp>
      <p:sp>
        <p:nvSpPr>
          <p:cNvPr id="5" name="TextBox"/>
          <p:cNvSpPr txBox="1"/>
          <p:nvPr/>
        </p:nvSpPr>
        <p:spPr>
          <a:xfrm>
            <a:off x="533400" y="6019800"/>
            <a:ext cx="7467600" cy="369332"/>
          </a:xfrm>
          <a:prstGeom prst="rect">
            <a:avLst/>
          </a:prstGeom>
          <a:noFill/>
        </p:spPr>
        <p:txBody>
          <a:bodyPr wrap="square" rtlCol="0">
            <a:spAutoFit/>
          </a:bodyPr>
          <a:lstStyle/>
          <a:p>
            <a:r>
              <a:rPr lang="en-US" dirty="0"/>
              <a:t>Professor John Yinger, The Maxwell School, Syracuse University, 2020</a:t>
            </a:r>
          </a:p>
        </p:txBody>
      </p:sp>
      <p:pic>
        <p:nvPicPr>
          <p:cNvPr id="102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6629400" y="762000"/>
            <a:ext cx="1818742" cy="18095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Modeling a Simple Grid, 5</a:t>
            </a:r>
          </a:p>
          <a:p>
            <a:pPr marL="231775" lvl="2" indent="0">
              <a:buNone/>
            </a:pPr>
            <a:endParaRPr lang="en-US" dirty="0"/>
          </a:p>
          <a:p>
            <a:pPr marL="574675" lvl="2" indent="-342900"/>
            <a:r>
              <a:rPr lang="en-US" dirty="0"/>
              <a:t>Recall that when we solved a basic urban model, we assumed that </a:t>
            </a:r>
            <a:r>
              <a:rPr lang="en-US" i="1" dirty="0">
                <a:latin typeface="Times New Roman" pitchFamily="18" charset="0"/>
                <a:cs typeface="Times New Roman" pitchFamily="18" charset="0"/>
              </a:rPr>
              <a:t>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 2</a:t>
            </a:r>
            <a:r>
              <a:rPr lang="el-GR" i="1" dirty="0">
                <a:latin typeface="Times New Roman"/>
                <a:cs typeface="Times New Roman"/>
              </a:rPr>
              <a:t>π</a:t>
            </a:r>
            <a:r>
              <a:rPr lang="en-US" i="1" dirty="0">
                <a:latin typeface="Times New Roman"/>
                <a:cs typeface="Times New Roman"/>
              </a:rPr>
              <a:t>u</a:t>
            </a:r>
            <a:r>
              <a:rPr lang="en-US" dirty="0"/>
              <a:t>.  </a:t>
            </a:r>
          </a:p>
          <a:p>
            <a:pPr marL="574675" lvl="2" indent="-342900"/>
            <a:endParaRPr lang="en-US" dirty="0"/>
          </a:p>
          <a:p>
            <a:pPr marL="574675" lvl="2" indent="-342900"/>
            <a:r>
              <a:rPr lang="en-US" dirty="0"/>
              <a:t>So all we have done is replace </a:t>
            </a:r>
            <a:r>
              <a:rPr lang="en-US" dirty="0">
                <a:latin typeface="Times New Roman" pitchFamily="18" charset="0"/>
                <a:cs typeface="Times New Roman" pitchFamily="18" charset="0"/>
              </a:rPr>
              <a:t>2</a:t>
            </a:r>
            <a:r>
              <a:rPr lang="el-GR" i="1" dirty="0">
                <a:latin typeface="Times New Roman"/>
                <a:cs typeface="Times New Roman"/>
              </a:rPr>
              <a:t>π</a:t>
            </a:r>
            <a:r>
              <a:rPr lang="en-US" i="1" dirty="0">
                <a:latin typeface="Times New Roman"/>
                <a:cs typeface="Times New Roman"/>
              </a:rPr>
              <a:t> </a:t>
            </a:r>
            <a:r>
              <a:rPr lang="en-US" dirty="0"/>
              <a:t>with </a:t>
            </a:r>
            <a:r>
              <a:rPr lang="en-US" dirty="0">
                <a:latin typeface="Times New Roman"/>
                <a:cs typeface="Times New Roman"/>
              </a:rPr>
              <a:t>4√2.</a:t>
            </a:r>
          </a:p>
          <a:p>
            <a:pPr marL="574675" lvl="2" indent="-342900"/>
            <a:endParaRPr lang="en-US" dirty="0">
              <a:latin typeface="Times New Roman"/>
              <a:cs typeface="Times New Roman"/>
            </a:endParaRPr>
          </a:p>
          <a:p>
            <a:pPr marL="830707" lvl="3" indent="-342900"/>
            <a:r>
              <a:rPr lang="en-US" b="1" dirty="0">
                <a:solidFill>
                  <a:schemeClr val="accent3"/>
                </a:solidFill>
              </a:rPr>
              <a:t>The only thing we have changed is the “land constant.” </a:t>
            </a:r>
          </a:p>
          <a:p>
            <a:pPr marL="574675" lvl="2" indent="-342900"/>
            <a:endParaRPr lang="en-US" dirty="0"/>
          </a:p>
          <a:p>
            <a:pPr marL="574675" lvl="2" indent="-342900"/>
            <a:r>
              <a:rPr lang="en-US" dirty="0"/>
              <a:t>All the equations and comparative static results still hold! </a:t>
            </a:r>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577929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Modeling a Simple Grid, 6</a:t>
            </a:r>
          </a:p>
          <a:p>
            <a:pPr marL="231775" lvl="2" indent="0">
              <a:lnSpc>
                <a:spcPct val="50000"/>
              </a:lnSpc>
              <a:buNone/>
            </a:pPr>
            <a:endParaRPr lang="en-US" dirty="0"/>
          </a:p>
          <a:p>
            <a:pPr marL="574675" lvl="2" indent="-342900"/>
            <a:r>
              <a:rPr lang="en-US" dirty="0"/>
              <a:t>But we have substantially altered the geography and characteristics of the urban area.</a:t>
            </a:r>
          </a:p>
          <a:p>
            <a:pPr marL="574675" lvl="2" indent="-342900">
              <a:lnSpc>
                <a:spcPct val="50000"/>
              </a:lnSpc>
            </a:pPr>
            <a:endParaRPr lang="en-US" dirty="0"/>
          </a:p>
          <a:p>
            <a:pPr marL="574675" lvl="2" indent="-342900"/>
            <a:r>
              <a:rPr lang="en-US" dirty="0"/>
              <a:t>Because population equals the land constant multiplied by an expression, say </a:t>
            </a:r>
            <a:r>
              <a:rPr lang="en-US" i="1" dirty="0">
                <a:latin typeface="Times New Roman" panose="02020603050405020304" pitchFamily="18" charset="0"/>
                <a:cs typeface="Times New Roman" panose="02020603050405020304" pitchFamily="18" charset="0"/>
              </a:rPr>
              <a:t>N</a:t>
            </a:r>
            <a:r>
              <a:rPr lang="en-US" dirty="0"/>
              <a:t>*, unaffected by this land constant, we can compare the populations in a radial city and a grid city.</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A radial city has 11.1% more people.</a:t>
            </a:r>
          </a:p>
          <a:p>
            <a:pPr marL="574675" lvl="2" indent="-342900"/>
            <a:endParaRPr lang="en-US" dirty="0"/>
          </a:p>
          <a:p>
            <a:pPr lvl="2">
              <a:buNone/>
            </a:pPr>
            <a:endParaRPr lang="en-US" dirty="0"/>
          </a:p>
          <a:p>
            <a:pPr lvl="2">
              <a:buNone/>
            </a:pPr>
            <a:endParaRPr lang="en-US" dirty="0"/>
          </a:p>
          <a:p>
            <a:pPr lvl="2"/>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76704821"/>
              </p:ext>
            </p:extLst>
          </p:nvPr>
        </p:nvGraphicFramePr>
        <p:xfrm>
          <a:off x="2441575" y="4629150"/>
          <a:ext cx="4643438" cy="1335088"/>
        </p:xfrm>
        <a:graphic>
          <a:graphicData uri="http://schemas.openxmlformats.org/presentationml/2006/ole">
            <mc:AlternateContent xmlns:mc="http://schemas.openxmlformats.org/markup-compatibility/2006">
              <mc:Choice xmlns:v="urn:schemas-microsoft-com:vml" Requires="v">
                <p:oleObj spid="_x0000_s29801" name="Equation" r:id="rId3" imgW="1600200" imgH="457200" progId="Equation.DSMT4">
                  <p:embed/>
                </p:oleObj>
              </mc:Choice>
              <mc:Fallback>
                <p:oleObj name="Equation" r:id="rId3" imgW="1600200" imgH="457200" progId="Equation.DSMT4">
                  <p:embed/>
                  <p:pic>
                    <p:nvPicPr>
                      <p:cNvPr id="0" name="Object 4"/>
                      <p:cNvPicPr>
                        <a:picLocks noChangeAspect="1" noChangeArrowheads="1"/>
                      </p:cNvPicPr>
                      <p:nvPr/>
                    </p:nvPicPr>
                    <p:blipFill>
                      <a:blip r:embed="rId4"/>
                      <a:srcRect/>
                      <a:stretch>
                        <a:fillRect/>
                      </a:stretch>
                    </p:blipFill>
                    <p:spPr bwMode="auto">
                      <a:xfrm>
                        <a:off x="2441575" y="4629150"/>
                        <a:ext cx="4643438" cy="1335088"/>
                      </a:xfrm>
                      <a:prstGeom prst="rect">
                        <a:avLst/>
                      </a:prstGeom>
                      <a:noFill/>
                      <a:ln>
                        <a:noFill/>
                      </a:ln>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695666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Modeling a Simple Grid, 7</a:t>
            </a:r>
          </a:p>
          <a:p>
            <a:pPr marL="231775" lvl="2" indent="0">
              <a:buNone/>
            </a:pPr>
            <a:endParaRPr lang="en-US" dirty="0"/>
          </a:p>
          <a:p>
            <a:pPr marL="574675" lvl="2" indent="-342900"/>
            <a:r>
              <a:rPr lang="en-US" dirty="0"/>
              <a:t>We can also compare the physical size of the two cities by comparing the area inside the </a:t>
            </a:r>
            <a:r>
              <a:rPr lang="en-US" dirty="0" err="1"/>
              <a:t>iso</a:t>
            </a:r>
            <a:r>
              <a:rPr lang="en-US" dirty="0"/>
              <a:t>-cost lines that go through   .</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A radial city has 57.1% greater area than a grid city.</a:t>
            </a:r>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graphicFrame>
        <p:nvGraphicFramePr>
          <p:cNvPr id="6" name="Special Character" descr="Please contact Professor Yinger for details regarding figures and graphs."/>
          <p:cNvGraphicFramePr>
            <a:graphicFrameLocks noChangeAspect="1"/>
          </p:cNvGraphicFramePr>
          <p:nvPr>
            <p:extLst>
              <p:ext uri="{D42A27DB-BD31-4B8C-83A1-F6EECF244321}">
                <p14:modId xmlns:p14="http://schemas.microsoft.com/office/powerpoint/2010/main" val="1539034644"/>
              </p:ext>
            </p:extLst>
          </p:nvPr>
        </p:nvGraphicFramePr>
        <p:xfrm>
          <a:off x="2209800" y="3171697"/>
          <a:ext cx="228600" cy="259080"/>
        </p:xfrm>
        <a:graphic>
          <a:graphicData uri="http://schemas.openxmlformats.org/presentationml/2006/ole">
            <mc:AlternateContent xmlns:mc="http://schemas.openxmlformats.org/markup-compatibility/2006">
              <mc:Choice xmlns:v="urn:schemas-microsoft-com:vml" Requires="v">
                <p:oleObj spid="_x0000_s30916" name="Equation" r:id="rId3" imgW="139579" imgH="164957" progId="Equation.DSMT4">
                  <p:embed/>
                </p:oleObj>
              </mc:Choice>
              <mc:Fallback>
                <p:oleObj name="Equation" r:id="rId3" imgW="139579" imgH="164957"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171697"/>
                        <a:ext cx="228600" cy="259080"/>
                      </a:xfrm>
                      <a:prstGeom prst="rect">
                        <a:avLst/>
                      </a:prstGeom>
                      <a:noFill/>
                    </p:spPr>
                  </p:pic>
                </p:oleObj>
              </mc:Fallback>
            </mc:AlternateContent>
          </a:graphicData>
        </a:graphic>
      </p:graphicFrame>
      <p:graphicFrame>
        <p:nvGraphicFramePr>
          <p:cNvPr id="7"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510061283"/>
              </p:ext>
            </p:extLst>
          </p:nvPr>
        </p:nvGraphicFramePr>
        <p:xfrm>
          <a:off x="1758950" y="3602037"/>
          <a:ext cx="5937250" cy="1427163"/>
        </p:xfrm>
        <a:graphic>
          <a:graphicData uri="http://schemas.openxmlformats.org/presentationml/2006/ole">
            <mc:AlternateContent xmlns:mc="http://schemas.openxmlformats.org/markup-compatibility/2006">
              <mc:Choice xmlns:v="urn:schemas-microsoft-com:vml" Requires="v">
                <p:oleObj spid="_x0000_s30917" name="Equation" r:id="rId5" imgW="1904760" imgH="457200" progId="Equation.DSMT4">
                  <p:embed/>
                </p:oleObj>
              </mc:Choice>
              <mc:Fallback>
                <p:oleObj name="Equation" r:id="rId5" imgW="1904760" imgH="4572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8950" y="3602037"/>
                        <a:ext cx="5937250" cy="142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006906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Modeling a Simple Grid, 8</a:t>
            </a:r>
          </a:p>
          <a:p>
            <a:pPr marL="231775" lvl="2" indent="0">
              <a:buNone/>
            </a:pPr>
            <a:endParaRPr lang="en-US" dirty="0"/>
          </a:p>
          <a:p>
            <a:pPr marL="574675" lvl="2" indent="-342900"/>
            <a:r>
              <a:rPr lang="en-US" dirty="0"/>
              <a:t>Putting these two results together, we can also compare population densities in the two cities.  </a:t>
            </a:r>
          </a:p>
          <a:p>
            <a:pPr marL="574675" lvl="2" indent="-342900"/>
            <a:endParaRPr lang="en-US" dirty="0"/>
          </a:p>
          <a:p>
            <a:pPr marL="574675" lvl="2" indent="-342900"/>
            <a:r>
              <a:rPr lang="en-US" dirty="0"/>
              <a:t>Density equals population divided by area, so .</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A radial city has 29.3 percent fewer people per square mile than does a grid city.</a:t>
            </a:r>
          </a:p>
          <a:p>
            <a:pPr marL="574675" lvl="2" indent="-342900"/>
            <a:endParaRPr lang="en-US" dirty="0"/>
          </a:p>
          <a:p>
            <a:pPr marL="574675" lvl="2" indent="-342900"/>
            <a:endParaRPr lang="en-US" dirty="0"/>
          </a:p>
          <a:p>
            <a:pPr lvl="2">
              <a:buNone/>
            </a:pPr>
            <a:endParaRPr lang="en-US" dirty="0"/>
          </a:p>
          <a:p>
            <a:pPr lvl="2">
              <a:buNone/>
            </a:pPr>
            <a:endParaRPr lang="en-US" dirty="0"/>
          </a:p>
          <a:p>
            <a:pPr lvl="2"/>
            <a:endParaRPr lang="en-US" dirty="0"/>
          </a:p>
        </p:txBody>
      </p:sp>
      <p:graphicFrame>
        <p:nvGraphicFramePr>
          <p:cNvPr id="8"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4091659151"/>
              </p:ext>
            </p:extLst>
          </p:nvPr>
        </p:nvGraphicFramePr>
        <p:xfrm>
          <a:off x="120650" y="3962400"/>
          <a:ext cx="8870950" cy="1143000"/>
        </p:xfrm>
        <a:graphic>
          <a:graphicData uri="http://schemas.openxmlformats.org/presentationml/2006/ole">
            <mc:AlternateContent xmlns:mc="http://schemas.openxmlformats.org/markup-compatibility/2006">
              <mc:Choice xmlns:v="urn:schemas-microsoft-com:vml" Requires="v">
                <p:oleObj spid="_x0000_s58470" name="Equation" r:id="rId4" imgW="3619440" imgH="469800" progId="Equation.DSMT4">
                  <p:embed/>
                </p:oleObj>
              </mc:Choice>
              <mc:Fallback>
                <p:oleObj name="Equation" r:id="rId4" imgW="3619440" imgH="469800" progId="Equation.DSMT4">
                  <p:embed/>
                  <p:pic>
                    <p:nvPicPr>
                      <p:cNvPr id="0" name="Object 4"/>
                      <p:cNvPicPr>
                        <a:picLocks noChangeAspect="1" noChangeArrowheads="1"/>
                      </p:cNvPicPr>
                      <p:nvPr/>
                    </p:nvPicPr>
                    <p:blipFill>
                      <a:blip r:embed="rId5"/>
                      <a:srcRect/>
                      <a:stretch>
                        <a:fillRect/>
                      </a:stretch>
                    </p:blipFill>
                    <p:spPr bwMode="auto">
                      <a:xfrm>
                        <a:off x="120650" y="3962400"/>
                        <a:ext cx="88709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6"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23125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Implications for Empirical Work</a:t>
            </a:r>
          </a:p>
          <a:p>
            <a:pPr marL="231775" lvl="2" indent="0">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grpSp>
        <p:nvGrpSpPr>
          <p:cNvPr id="6" name="Implications for Empirical Work" descr="Please contact Professor Yinger for details regarding figures and graphs.">
            <a:extLst>
              <a:ext uri="{FF2B5EF4-FFF2-40B4-BE49-F238E27FC236}">
                <a16:creationId xmlns:a16="http://schemas.microsoft.com/office/drawing/2014/main" id="{3024A88B-3FE5-46BB-B9D3-E002FF932BE2}"/>
              </a:ext>
            </a:extLst>
          </p:cNvPr>
          <p:cNvGrpSpPr/>
          <p:nvPr/>
        </p:nvGrpSpPr>
        <p:grpSpPr>
          <a:xfrm>
            <a:off x="2438400" y="2438400"/>
            <a:ext cx="3810000" cy="3733800"/>
            <a:chOff x="2438400" y="2438400"/>
            <a:chExt cx="3810000" cy="3733800"/>
          </a:xfrm>
        </p:grpSpPr>
        <p:sp>
          <p:nvSpPr>
            <p:cNvPr id="7" name="Rectangle 6"/>
            <p:cNvSpPr/>
            <p:nvPr/>
          </p:nvSpPr>
          <p:spPr>
            <a:xfrm>
              <a:off x="2438400" y="2438400"/>
              <a:ext cx="3810000" cy="37338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0"/>
              <a:endCxn id="7" idx="2"/>
            </p:cNvCxnSpPr>
            <p:nvPr/>
          </p:nvCxnSpPr>
          <p:spPr>
            <a:xfrm>
              <a:off x="4343400" y="2438400"/>
              <a:ext cx="0" cy="3733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38400" y="4297551"/>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31" name="Straight Connector 26630"/>
            <p:cNvCxnSpPr>
              <a:stCxn id="7" idx="0"/>
              <a:endCxn id="7" idx="1"/>
            </p:cNvCxnSpPr>
            <p:nvPr/>
          </p:nvCxnSpPr>
          <p:spPr>
            <a:xfrm flipH="1">
              <a:off x="2438400" y="2438400"/>
              <a:ext cx="1905000" cy="18669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33" name="Straight Connector 26632"/>
            <p:cNvCxnSpPr>
              <a:stCxn id="7" idx="1"/>
              <a:endCxn id="7" idx="2"/>
            </p:cNvCxnSpPr>
            <p:nvPr/>
          </p:nvCxnSpPr>
          <p:spPr>
            <a:xfrm>
              <a:off x="2438400" y="4305300"/>
              <a:ext cx="1905000" cy="18669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35" name="Straight Connector 26634"/>
            <p:cNvCxnSpPr>
              <a:stCxn id="7" idx="2"/>
              <a:endCxn id="7" idx="3"/>
            </p:cNvCxnSpPr>
            <p:nvPr/>
          </p:nvCxnSpPr>
          <p:spPr>
            <a:xfrm flipV="1">
              <a:off x="4343400" y="4305300"/>
              <a:ext cx="1905000" cy="18669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37" name="Straight Connector 26636"/>
            <p:cNvCxnSpPr>
              <a:stCxn id="7" idx="0"/>
              <a:endCxn id="7" idx="3"/>
            </p:cNvCxnSpPr>
            <p:nvPr/>
          </p:nvCxnSpPr>
          <p:spPr>
            <a:xfrm>
              <a:off x="4343400" y="2438400"/>
              <a:ext cx="1905000" cy="18669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639" name="Oval 26638"/>
            <p:cNvSpPr/>
            <p:nvPr/>
          </p:nvSpPr>
          <p:spPr>
            <a:xfrm>
              <a:off x="2438400" y="2438400"/>
              <a:ext cx="3810000" cy="3733800"/>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641" name="Straight Connector 26640"/>
            <p:cNvCxnSpPr>
              <a:endCxn id="26639" idx="7"/>
            </p:cNvCxnSpPr>
            <p:nvPr/>
          </p:nvCxnSpPr>
          <p:spPr>
            <a:xfrm flipV="1">
              <a:off x="4343400" y="2985202"/>
              <a:ext cx="1347038" cy="1312349"/>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644" name="Straight Connector 26643"/>
            <p:cNvCxnSpPr>
              <a:stCxn id="26639" idx="7"/>
            </p:cNvCxnSpPr>
            <p:nvPr/>
          </p:nvCxnSpPr>
          <p:spPr>
            <a:xfrm flipH="1">
              <a:off x="4343400" y="2985202"/>
              <a:ext cx="1347038" cy="0"/>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6645" name="TextBox 26644"/>
            <p:cNvSpPr txBox="1"/>
            <p:nvPr/>
          </p:nvSpPr>
          <p:spPr>
            <a:xfrm>
              <a:off x="4788318" y="2612821"/>
              <a:ext cx="457200" cy="369332"/>
            </a:xfrm>
            <a:prstGeom prst="rect">
              <a:avLst/>
            </a:prstGeom>
            <a:noFill/>
          </p:spPr>
          <p:txBody>
            <a:bodyPr wrap="square" rtlCol="0">
              <a:spAutoFit/>
            </a:bodyPr>
            <a:lstStyle/>
            <a:p>
              <a:r>
                <a:rPr lang="en-US" i="1" dirty="0"/>
                <a:t>d</a:t>
              </a:r>
              <a:r>
                <a:rPr lang="en-US" baseline="-25000" dirty="0"/>
                <a:t>2</a:t>
              </a:r>
            </a:p>
          </p:txBody>
        </p:sp>
        <p:sp>
          <p:nvSpPr>
            <p:cNvPr id="54" name="TextBox 53"/>
            <p:cNvSpPr txBox="1"/>
            <p:nvPr/>
          </p:nvSpPr>
          <p:spPr>
            <a:xfrm>
              <a:off x="5029200" y="3505200"/>
              <a:ext cx="457200" cy="369332"/>
            </a:xfrm>
            <a:prstGeom prst="rect">
              <a:avLst/>
            </a:prstGeom>
            <a:noFill/>
          </p:spPr>
          <p:txBody>
            <a:bodyPr wrap="square" rtlCol="0">
              <a:spAutoFit/>
            </a:bodyPr>
            <a:lstStyle/>
            <a:p>
              <a:r>
                <a:rPr lang="en-US" i="1" dirty="0"/>
                <a:t>d</a:t>
              </a:r>
              <a:r>
                <a:rPr lang="en-US" baseline="-25000" dirty="0"/>
                <a:t>1</a:t>
              </a:r>
            </a:p>
          </p:txBody>
        </p:sp>
        <p:cxnSp>
          <p:nvCxnSpPr>
            <p:cNvPr id="21" name="Straight Connector 20"/>
            <p:cNvCxnSpPr/>
            <p:nvPr/>
          </p:nvCxnSpPr>
          <p:spPr>
            <a:xfrm flipV="1">
              <a:off x="4343399" y="2982154"/>
              <a:ext cx="2" cy="1307649"/>
            </a:xfrm>
            <a:prstGeom prst="line">
              <a:avLst/>
            </a:prstGeom>
            <a:ln w="25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810000" y="3371850"/>
              <a:ext cx="457200" cy="369332"/>
            </a:xfrm>
            <a:prstGeom prst="rect">
              <a:avLst/>
            </a:prstGeom>
            <a:noFill/>
          </p:spPr>
          <p:txBody>
            <a:bodyPr wrap="square" rtlCol="0">
              <a:spAutoFit/>
            </a:bodyPr>
            <a:lstStyle/>
            <a:p>
              <a:r>
                <a:rPr lang="en-US" i="1" dirty="0"/>
                <a:t>d</a:t>
              </a:r>
              <a:r>
                <a:rPr lang="en-US" baseline="-25000" dirty="0"/>
                <a:t>3</a:t>
              </a:r>
            </a:p>
          </p:txBody>
        </p:sp>
        <p:sp>
          <p:nvSpPr>
            <p:cNvPr id="5" name="TextBox 4">
              <a:extLst>
                <a:ext uri="{FF2B5EF4-FFF2-40B4-BE49-F238E27FC236}">
                  <a16:creationId xmlns:a16="http://schemas.microsoft.com/office/drawing/2014/main" id="{FC862438-9C9B-4C5C-9269-7E58ADEF511B}"/>
                </a:ext>
              </a:extLst>
            </p:cNvPr>
            <p:cNvSpPr txBox="1"/>
            <p:nvPr/>
          </p:nvSpPr>
          <p:spPr>
            <a:xfrm>
              <a:off x="5638800" y="2667000"/>
              <a:ext cx="304796" cy="369330"/>
            </a:xfrm>
            <a:prstGeom prst="rect">
              <a:avLst/>
            </a:prstGeom>
            <a:noFill/>
          </p:spPr>
          <p:txBody>
            <a:bodyPr wrap="square" rtlCol="0">
              <a:spAutoFit/>
            </a:bodyPr>
            <a:lstStyle/>
            <a:p>
              <a:r>
                <a:rPr lang="en-US" dirty="0"/>
                <a:t>A</a:t>
              </a:r>
            </a:p>
          </p:txBody>
        </p: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346564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Implications for Empirical Work</a:t>
            </a:r>
          </a:p>
          <a:p>
            <a:pPr marL="231775" lvl="2" indent="0">
              <a:buNone/>
            </a:pPr>
            <a:endParaRPr lang="en-US" dirty="0"/>
          </a:p>
          <a:p>
            <a:pPr marL="574675" lvl="2" indent="-342900">
              <a:spcBef>
                <a:spcPts val="0"/>
              </a:spcBef>
              <a:spcAft>
                <a:spcPts val="1200"/>
              </a:spcAft>
            </a:pPr>
            <a:r>
              <a:rPr lang="en-US" dirty="0"/>
              <a:t>From point A radial distance to the CBD = </a:t>
            </a:r>
            <a:r>
              <a:rPr lang="en-US" i="1" dirty="0">
                <a:latin typeface="Times New Roman" panose="02020603050405020304" pitchFamily="18" charset="0"/>
                <a:cs typeface="Times New Roman" panose="02020603050405020304" pitchFamily="18" charset="0"/>
              </a:rPr>
              <a:t>d</a:t>
            </a:r>
            <a:r>
              <a:rPr lang="en-US" i="1" baseline="-25000" dirty="0">
                <a:latin typeface="Times New Roman" panose="02020603050405020304" pitchFamily="18" charset="0"/>
                <a:cs typeface="Times New Roman" panose="02020603050405020304" pitchFamily="18" charset="0"/>
              </a:rPr>
              <a:t>1</a:t>
            </a:r>
            <a:r>
              <a:rPr lang="en-US" dirty="0"/>
              <a:t> = </a:t>
            </a:r>
            <a:r>
              <a:rPr lang="en-US" i="1" dirty="0">
                <a:latin typeface="Times New Roman" panose="02020603050405020304" pitchFamily="18" charset="0"/>
                <a:cs typeface="Times New Roman" panose="02020603050405020304" pitchFamily="18" charset="0"/>
              </a:rPr>
              <a:t>u</a:t>
            </a:r>
            <a:r>
              <a:rPr lang="en-US" dirty="0"/>
              <a:t>, </a:t>
            </a:r>
          </a:p>
          <a:p>
            <a:pPr marL="574675" lvl="2" indent="-342900"/>
            <a:r>
              <a:rPr lang="en-US" dirty="0"/>
              <a:t>And distance along the grid is </a:t>
            </a:r>
          </a:p>
          <a:p>
            <a:pPr marL="574675" lvl="2" indent="-342900"/>
            <a:endParaRPr lang="en-US" dirty="0"/>
          </a:p>
          <a:p>
            <a:pPr marL="574675" lvl="2" indent="-342900"/>
            <a:endParaRPr lang="en-US" dirty="0"/>
          </a:p>
          <a:p>
            <a:pPr marL="574675" lvl="2" indent="-342900"/>
            <a:r>
              <a:rPr lang="en-US" dirty="0"/>
              <a:t>Thus, if the street network is actually like a grid and the empirical work uses radial distance to the CBD, distance measures are too small by as much as 29.3%!</a:t>
            </a:r>
            <a:endParaRPr lang="en-US" dirty="0">
              <a:latin typeface="Times New Roman" pitchFamily="18" charset="0"/>
              <a:cs typeface="Times New Roman" pitchFamily="18" charset="0"/>
            </a:endParaRPr>
          </a:p>
          <a:p>
            <a:pPr lvl="2"/>
            <a:endParaRPr lang="en-US" dirty="0"/>
          </a:p>
          <a:p>
            <a:pPr lvl="2">
              <a:buNone/>
            </a:pPr>
            <a:endParaRPr lang="en-US" dirty="0"/>
          </a:p>
          <a:p>
            <a:pPr lvl="2">
              <a:buNone/>
            </a:pPr>
            <a:endParaRPr lang="en-US" dirty="0"/>
          </a:p>
          <a:p>
            <a:pPr lvl="2"/>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EE49B750-D29D-48E8-AAD1-03A2B91D7E4A}"/>
              </a:ext>
            </a:extLst>
          </p:cNvPr>
          <p:cNvGrpSpPr/>
          <p:nvPr/>
        </p:nvGrpSpPr>
        <p:grpSpPr>
          <a:xfrm>
            <a:off x="1533525" y="3257278"/>
            <a:ext cx="5981700" cy="3180035"/>
            <a:chOff x="1533525" y="3257278"/>
            <a:chExt cx="5981700" cy="3180035"/>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924946527"/>
                </p:ext>
              </p:extLst>
            </p:nvPr>
          </p:nvGraphicFramePr>
          <p:xfrm>
            <a:off x="2514600" y="3257278"/>
            <a:ext cx="3895725" cy="659784"/>
          </p:xfrm>
          <a:graphic>
            <a:graphicData uri="http://schemas.openxmlformats.org/presentationml/2006/ole">
              <mc:AlternateContent xmlns:mc="http://schemas.openxmlformats.org/markup-compatibility/2006">
                <mc:Choice xmlns:v="urn:schemas-microsoft-com:vml" Requires="v">
                  <p:oleObj spid="_x0000_s13515" name="Equation" r:id="rId3" imgW="1485720" imgH="253800" progId="Equation.DSMT4">
                    <p:embed/>
                  </p:oleObj>
                </mc:Choice>
                <mc:Fallback>
                  <p:oleObj name="Equation" r:id="rId3" imgW="1485720" imgH="253800" progId="Equation.DSMT4">
                    <p:embed/>
                    <p:pic>
                      <p:nvPicPr>
                        <p:cNvPr id="0" name="Object 4"/>
                        <p:cNvPicPr>
                          <a:picLocks noChangeAspect="1" noChangeArrowheads="1"/>
                        </p:cNvPicPr>
                        <p:nvPr/>
                      </p:nvPicPr>
                      <p:blipFill>
                        <a:blip r:embed="rId4"/>
                        <a:srcRect/>
                        <a:stretch>
                          <a:fillRect/>
                        </a:stretch>
                      </p:blipFill>
                      <p:spPr bwMode="auto">
                        <a:xfrm>
                          <a:off x="2514600" y="3257278"/>
                          <a:ext cx="3895725" cy="659784"/>
                        </a:xfrm>
                        <a:prstGeom prst="rect">
                          <a:avLst/>
                        </a:prstGeom>
                        <a:noFill/>
                        <a:ln>
                          <a:noFill/>
                        </a:ln>
                      </p:spPr>
                    </p:pic>
                  </p:oleObj>
                </mc:Fallback>
              </mc:AlternateContent>
            </a:graphicData>
          </a:graphic>
        </p:graphicFrame>
        <p:graphicFrame>
          <p:nvGraphicFramePr>
            <p:cNvPr id="7"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433486406"/>
                </p:ext>
              </p:extLst>
            </p:nvPr>
          </p:nvGraphicFramePr>
          <p:xfrm>
            <a:off x="1533525" y="5343525"/>
            <a:ext cx="5981700" cy="1093788"/>
          </p:xfrm>
          <a:graphic>
            <a:graphicData uri="http://schemas.openxmlformats.org/presentationml/2006/ole">
              <mc:AlternateContent xmlns:mc="http://schemas.openxmlformats.org/markup-compatibility/2006">
                <mc:Choice xmlns:v="urn:schemas-microsoft-com:vml" Requires="v">
                  <p:oleObj spid="_x0000_s13516" name="Equation" r:id="rId5" imgW="2349360" imgH="431640" progId="Equation.DSMT4">
                    <p:embed/>
                  </p:oleObj>
                </mc:Choice>
                <mc:Fallback>
                  <p:oleObj name="Equation" r:id="rId5" imgW="2349360" imgH="431640" progId="Equation.DSMT4">
                    <p:embed/>
                    <p:pic>
                      <p:nvPicPr>
                        <p:cNvPr id="0" name="Object 5"/>
                        <p:cNvPicPr>
                          <a:picLocks noChangeAspect="1" noChangeArrowheads="1"/>
                        </p:cNvPicPr>
                        <p:nvPr/>
                      </p:nvPicPr>
                      <p:blipFill>
                        <a:blip r:embed="rId6"/>
                        <a:srcRect/>
                        <a:stretch>
                          <a:fillRect/>
                        </a:stretch>
                      </p:blipFill>
                      <p:spPr bwMode="auto">
                        <a:xfrm>
                          <a:off x="1533525" y="5343525"/>
                          <a:ext cx="5981700" cy="1093788"/>
                        </a:xfrm>
                        <a:prstGeom prst="rect">
                          <a:avLst/>
                        </a:prstGeom>
                        <a:noFill/>
                        <a:ln>
                          <a:noFill/>
                        </a:ln>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901716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Varying Transportation Costs</a:t>
            </a:r>
          </a:p>
          <a:p>
            <a:pPr marL="231775" lvl="2" indent="0">
              <a:buNone/>
            </a:pPr>
            <a:endParaRPr lang="en-US" dirty="0"/>
          </a:p>
          <a:p>
            <a:pPr marL="574675" lvl="2" indent="-342900"/>
            <a:r>
              <a:rPr lang="en-US" dirty="0"/>
              <a:t>The next step is to allow transportation costs to vary on the vertical and horizontal streets.</a:t>
            </a:r>
          </a:p>
          <a:p>
            <a:pPr marL="574675" lvl="2" indent="-342900"/>
            <a:endParaRPr lang="en-US" dirty="0"/>
          </a:p>
          <a:p>
            <a:pPr marL="574675" lvl="2" indent="-342900"/>
            <a:endParaRPr lang="en-US" dirty="0"/>
          </a:p>
          <a:p>
            <a:pPr marL="574675" lvl="2" indent="-342900"/>
            <a:endParaRPr lang="en-US" dirty="0"/>
          </a:p>
          <a:p>
            <a:pPr marL="574675" lvl="2" indent="-342900"/>
            <a:r>
              <a:rPr lang="en-US" dirty="0"/>
              <a:t>So in the positive quadrant</a:t>
            </a:r>
          </a:p>
          <a:p>
            <a:pPr marL="574675" lvl="2" indent="-342900"/>
            <a:endParaRPr lang="en-US" dirty="0"/>
          </a:p>
          <a:p>
            <a:pPr lvl="2"/>
            <a:endParaRPr lang="en-US" dirty="0"/>
          </a:p>
          <a:p>
            <a:pPr lvl="2">
              <a:buNone/>
            </a:pPr>
            <a:endParaRPr lang="en-US" dirty="0"/>
          </a:p>
          <a:p>
            <a:pPr lvl="2">
              <a:buNone/>
            </a:pPr>
            <a:endParaRPr lang="en-US" dirty="0"/>
          </a:p>
          <a:p>
            <a:pPr lvl="2"/>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AF5BD29E-41EC-4379-9F9F-362C6B1080A3}"/>
              </a:ext>
            </a:extLst>
          </p:cNvPr>
          <p:cNvGrpSpPr/>
          <p:nvPr/>
        </p:nvGrpSpPr>
        <p:grpSpPr>
          <a:xfrm>
            <a:off x="1857375" y="3048000"/>
            <a:ext cx="5735638" cy="3429000"/>
            <a:chOff x="1857375" y="3048000"/>
            <a:chExt cx="5735638" cy="3429000"/>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4182520677"/>
                </p:ext>
              </p:extLst>
            </p:nvPr>
          </p:nvGraphicFramePr>
          <p:xfrm>
            <a:off x="2663825" y="3048000"/>
            <a:ext cx="4275138" cy="1077913"/>
          </p:xfrm>
          <a:graphic>
            <a:graphicData uri="http://schemas.openxmlformats.org/presentationml/2006/ole">
              <mc:AlternateContent xmlns:mc="http://schemas.openxmlformats.org/markup-compatibility/2006">
                <mc:Choice xmlns:v="urn:schemas-microsoft-com:vml" Requires="v">
                  <p:oleObj spid="_x0000_s12521" name="Equation" r:id="rId3" imgW="1015920" imgH="253800" progId="Equation.DSMT4">
                    <p:embed/>
                  </p:oleObj>
                </mc:Choice>
                <mc:Fallback>
                  <p:oleObj name="Equation" r:id="rId3" imgW="1015920" imgH="253800" progId="Equation.DSMT4">
                    <p:embed/>
                    <p:pic>
                      <p:nvPicPr>
                        <p:cNvPr id="0" name="Object 4"/>
                        <p:cNvPicPr>
                          <a:picLocks noChangeAspect="1" noChangeArrowheads="1"/>
                        </p:cNvPicPr>
                        <p:nvPr/>
                      </p:nvPicPr>
                      <p:blipFill>
                        <a:blip r:embed="rId4"/>
                        <a:srcRect/>
                        <a:stretch>
                          <a:fillRect/>
                        </a:stretch>
                      </p:blipFill>
                      <p:spPr bwMode="auto">
                        <a:xfrm>
                          <a:off x="2663825" y="3048000"/>
                          <a:ext cx="4275138" cy="1077913"/>
                        </a:xfrm>
                        <a:prstGeom prst="rect">
                          <a:avLst/>
                        </a:prstGeom>
                        <a:noFill/>
                        <a:ln>
                          <a:noFill/>
                        </a:ln>
                      </p:spPr>
                    </p:pic>
                  </p:oleObj>
                </mc:Fallback>
              </mc:AlternateContent>
            </a:graphicData>
          </a:graphic>
        </p:graphicFrame>
        <p:graphicFrame>
          <p:nvGraphicFramePr>
            <p:cNvPr id="7"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313142470"/>
                </p:ext>
              </p:extLst>
            </p:nvPr>
          </p:nvGraphicFramePr>
          <p:xfrm>
            <a:off x="1857375" y="4860925"/>
            <a:ext cx="5735638" cy="1616075"/>
          </p:xfrm>
          <a:graphic>
            <a:graphicData uri="http://schemas.openxmlformats.org/presentationml/2006/ole">
              <mc:AlternateContent xmlns:mc="http://schemas.openxmlformats.org/markup-compatibility/2006">
                <mc:Choice xmlns:v="urn:schemas-microsoft-com:vml" Requires="v">
                  <p:oleObj spid="_x0000_s12522" name="Equation" r:id="rId5" imgW="1523880" imgH="431640" progId="Equation.DSMT4">
                    <p:embed/>
                  </p:oleObj>
                </mc:Choice>
                <mc:Fallback>
                  <p:oleObj name="Equation" r:id="rId5" imgW="1523880" imgH="431640" progId="Equation.DSMT4">
                    <p:embed/>
                    <p:pic>
                      <p:nvPicPr>
                        <p:cNvPr id="0" name="Object 5"/>
                        <p:cNvPicPr>
                          <a:picLocks noChangeAspect="1" noChangeArrowheads="1"/>
                        </p:cNvPicPr>
                        <p:nvPr/>
                      </p:nvPicPr>
                      <p:blipFill>
                        <a:blip r:embed="rId6"/>
                        <a:srcRect/>
                        <a:stretch>
                          <a:fillRect/>
                        </a:stretch>
                      </p:blipFill>
                      <p:spPr bwMode="auto">
                        <a:xfrm>
                          <a:off x="1857375" y="4860925"/>
                          <a:ext cx="57356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945717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Varying Transportation Costs, 2</a:t>
            </a:r>
          </a:p>
          <a:p>
            <a:pPr marL="231775" lvl="2" indent="0">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marL="704088" lvl="2" indent="0">
              <a:buNone/>
            </a:pPr>
            <a:endParaRPr lang="en-US" dirty="0"/>
          </a:p>
        </p:txBody>
      </p:sp>
      <p:grpSp>
        <p:nvGrpSpPr>
          <p:cNvPr id="5" name="Varying Transportation Coses, 2" descr="Please contact Professor Yinger for details regarding figures and graphs.">
            <a:extLst>
              <a:ext uri="{FF2B5EF4-FFF2-40B4-BE49-F238E27FC236}">
                <a16:creationId xmlns:a16="http://schemas.microsoft.com/office/drawing/2014/main" id="{50AAEA25-15AF-4C69-84CB-497FEEF1D08E}"/>
              </a:ext>
            </a:extLst>
          </p:cNvPr>
          <p:cNvGrpSpPr/>
          <p:nvPr/>
        </p:nvGrpSpPr>
        <p:grpSpPr>
          <a:xfrm>
            <a:off x="2438400" y="2438400"/>
            <a:ext cx="5943600" cy="3733800"/>
            <a:chOff x="2438400" y="2438400"/>
            <a:chExt cx="5943600" cy="3733800"/>
          </a:xfrm>
        </p:grpSpPr>
        <p:sp>
          <p:nvSpPr>
            <p:cNvPr id="7" name="Rectangle 6"/>
            <p:cNvSpPr/>
            <p:nvPr/>
          </p:nvSpPr>
          <p:spPr>
            <a:xfrm>
              <a:off x="2438400" y="2438400"/>
              <a:ext cx="3810000" cy="37338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cxnSpLocks/>
              <a:stCxn id="7" idx="0"/>
              <a:endCxn id="7" idx="2"/>
            </p:cNvCxnSpPr>
            <p:nvPr/>
          </p:nvCxnSpPr>
          <p:spPr>
            <a:xfrm>
              <a:off x="4343400" y="2438400"/>
              <a:ext cx="0" cy="3733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38400" y="4297551"/>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31" name="Straight Connector 26630"/>
            <p:cNvCxnSpPr>
              <a:cxnSpLocks/>
              <a:endCxn id="7" idx="1"/>
            </p:cNvCxnSpPr>
            <p:nvPr/>
          </p:nvCxnSpPr>
          <p:spPr>
            <a:xfrm flipH="1">
              <a:off x="2438400" y="3371850"/>
              <a:ext cx="1905000" cy="9334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33" name="Straight Connector 26632"/>
            <p:cNvCxnSpPr>
              <a:cxnSpLocks/>
              <a:stCxn id="7" idx="1"/>
            </p:cNvCxnSpPr>
            <p:nvPr/>
          </p:nvCxnSpPr>
          <p:spPr>
            <a:xfrm>
              <a:off x="2438400" y="4305300"/>
              <a:ext cx="1905000" cy="9334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35" name="Straight Connector 26634"/>
            <p:cNvCxnSpPr>
              <a:cxnSpLocks/>
              <a:endCxn id="7" idx="3"/>
            </p:cNvCxnSpPr>
            <p:nvPr/>
          </p:nvCxnSpPr>
          <p:spPr>
            <a:xfrm flipV="1">
              <a:off x="4343400" y="4305300"/>
              <a:ext cx="1905000" cy="93345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37" name="Straight Connector 26636"/>
            <p:cNvCxnSpPr>
              <a:cxnSpLocks/>
              <a:endCxn id="7" idx="3"/>
            </p:cNvCxnSpPr>
            <p:nvPr/>
          </p:nvCxnSpPr>
          <p:spPr>
            <a:xfrm>
              <a:off x="4343400" y="3371850"/>
              <a:ext cx="1905000" cy="93345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81800" y="3371850"/>
              <a:ext cx="1600200" cy="2369880"/>
            </a:xfrm>
            <a:prstGeom prst="rect">
              <a:avLst/>
            </a:prstGeom>
            <a:noFill/>
          </p:spPr>
          <p:txBody>
            <a:bodyPr wrap="square" rtlCol="0">
              <a:spAutoFit/>
            </a:bodyPr>
            <a:lstStyle/>
            <a:p>
              <a:r>
                <a:rPr lang="en-US" sz="1600" dirty="0"/>
                <a:t>Note that in this figure,</a:t>
              </a:r>
            </a:p>
            <a:p>
              <a:endParaRPr lang="en-US" sz="1600" dirty="0"/>
            </a:p>
            <a:p>
              <a:r>
                <a:rPr lang="en-US" sz="1600" dirty="0"/>
                <a:t>      </a:t>
              </a:r>
              <a:r>
                <a:rPr lang="en-US" sz="2000" i="1" dirty="0" err="1">
                  <a:latin typeface="Times New Roman" pitchFamily="18" charset="0"/>
                  <a:cs typeface="Times New Roman" pitchFamily="18" charset="0"/>
                </a:rPr>
                <a:t>t</a:t>
              </a:r>
              <a:r>
                <a:rPr lang="en-US" sz="2000" baseline="-25000" dirty="0" err="1">
                  <a:latin typeface="Times New Roman" pitchFamily="18" charset="0"/>
                  <a:cs typeface="Times New Roman" pitchFamily="18" charset="0"/>
                </a:rPr>
                <a:t>h</a:t>
              </a:r>
              <a:r>
                <a:rPr lang="en-US" sz="2000" dirty="0">
                  <a:latin typeface="Times New Roman" pitchFamily="18" charset="0"/>
                  <a:cs typeface="Times New Roman" pitchFamily="18" charset="0"/>
                </a:rPr>
                <a:t> &lt; </a:t>
              </a:r>
              <a:r>
                <a:rPr lang="en-US" sz="2000" i="1" dirty="0" err="1">
                  <a:latin typeface="Times New Roman" pitchFamily="18" charset="0"/>
                  <a:cs typeface="Times New Roman" pitchFamily="18" charset="0"/>
                </a:rPr>
                <a:t>t</a:t>
              </a:r>
              <a:r>
                <a:rPr lang="en-US" sz="2000" baseline="-25000" dirty="0" err="1">
                  <a:latin typeface="Times New Roman" pitchFamily="18" charset="0"/>
                  <a:cs typeface="Times New Roman" pitchFamily="18" charset="0"/>
                </a:rPr>
                <a:t>v</a:t>
              </a:r>
              <a:r>
                <a:rPr lang="en-US" sz="2000" dirty="0">
                  <a:latin typeface="Times New Roman" pitchFamily="18" charset="0"/>
                  <a:cs typeface="Times New Roman" pitchFamily="18" charset="0"/>
                </a:rPr>
                <a:t> </a:t>
              </a:r>
            </a:p>
            <a:p>
              <a:endParaRPr lang="en-US" sz="1600" dirty="0">
                <a:latin typeface="Times New Roman" pitchFamily="18" charset="0"/>
                <a:cs typeface="Times New Roman" pitchFamily="18" charset="0"/>
              </a:endParaRPr>
            </a:p>
            <a:p>
              <a:r>
                <a:rPr lang="en-US" sz="1600" dirty="0"/>
                <a:t>and the city shape stretches in the low-cost direction.</a:t>
              </a:r>
            </a:p>
          </p:txBody>
        </p:sp>
        <p:sp>
          <p:nvSpPr>
            <p:cNvPr id="24" name="TextBox 23"/>
            <p:cNvSpPr txBox="1"/>
            <p:nvPr/>
          </p:nvSpPr>
          <p:spPr>
            <a:xfrm>
              <a:off x="5181600" y="3371850"/>
              <a:ext cx="457200" cy="369332"/>
            </a:xfrm>
            <a:prstGeom prst="rect">
              <a:avLst/>
            </a:prstGeom>
            <a:noFill/>
          </p:spPr>
          <p:txBody>
            <a:bodyPr wrap="square" rtlCol="0">
              <a:spAutoFit/>
            </a:bodyPr>
            <a:lstStyle/>
            <a:p>
              <a:r>
                <a:rPr lang="en-US" i="1" dirty="0"/>
                <a:t>d</a:t>
              </a:r>
              <a:endParaRPr lang="en-US" baseline="-25000" dirty="0"/>
            </a:p>
          </p:txBody>
        </p: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070083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Varying Transportation Costs, 3</a:t>
            </a:r>
          </a:p>
          <a:p>
            <a:pPr marL="231775" lvl="2" indent="0">
              <a:buNone/>
            </a:pPr>
            <a:endParaRPr lang="en-US" dirty="0"/>
          </a:p>
          <a:p>
            <a:pPr marL="574675" lvl="2" indent="-342900"/>
            <a:r>
              <a:rPr lang="en-US" dirty="0"/>
              <a:t>Now anchoring an </a:t>
            </a:r>
            <a:r>
              <a:rPr lang="en-US" dirty="0" err="1"/>
              <a:t>iso</a:t>
            </a:r>
            <a:r>
              <a:rPr lang="en-US" dirty="0"/>
              <a:t>-cost on the vertical axis, we have</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The </a:t>
            </a:r>
            <a:r>
              <a:rPr lang="en-US" dirty="0" err="1"/>
              <a:t>iso</a:t>
            </a:r>
            <a:r>
              <a:rPr lang="en-US" dirty="0"/>
              <a:t>-cost line runs from </a:t>
            </a:r>
            <a:r>
              <a:rPr lang="en-US" dirty="0">
                <a:latin typeface="Times New Roman" pitchFamily="18" charset="0"/>
                <a:cs typeface="Times New Roman" pitchFamily="18" charset="0"/>
              </a:rPr>
              <a:t>(0,</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to </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v</a:t>
            </a:r>
            <a:r>
              <a:rPr lang="en-US" i="1" dirty="0">
                <a:latin typeface="Times New Roman" pitchFamily="18" charset="0"/>
                <a:cs typeface="Times New Roman" pitchFamily="18" charset="0"/>
              </a:rPr>
              <a:t>/</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h</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0)</a:t>
            </a:r>
            <a:r>
              <a:rPr lang="en-US" dirty="0"/>
              <a:t>.</a:t>
            </a:r>
          </a:p>
          <a:p>
            <a:pPr marL="574675" lvl="2" indent="-342900"/>
            <a:endParaRPr lang="en-US" dirty="0"/>
          </a:p>
          <a:p>
            <a:pPr lvl="2"/>
            <a:endParaRPr lang="en-US" dirty="0"/>
          </a:p>
          <a:p>
            <a:pPr lvl="2">
              <a:buNone/>
            </a:pPr>
            <a:endParaRPr lang="en-US" dirty="0"/>
          </a:p>
          <a:p>
            <a:pPr lvl="2">
              <a:buNone/>
            </a:pPr>
            <a:endParaRPr lang="en-US" dirty="0"/>
          </a:p>
          <a:p>
            <a:pPr lvl="2"/>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267039223"/>
              </p:ext>
            </p:extLst>
          </p:nvPr>
        </p:nvGraphicFramePr>
        <p:xfrm>
          <a:off x="2438400" y="2895600"/>
          <a:ext cx="4191000" cy="2514600"/>
        </p:xfrm>
        <a:graphic>
          <a:graphicData uri="http://schemas.openxmlformats.org/presentationml/2006/ole">
            <mc:AlternateContent xmlns:mc="http://schemas.openxmlformats.org/markup-compatibility/2006">
              <mc:Choice xmlns:v="urn:schemas-microsoft-com:vml" Requires="v">
                <p:oleObj spid="_x0000_s59488" name="Equation" r:id="rId3" imgW="1091880" imgH="660240" progId="Equation.DSMT4">
                  <p:embed/>
                </p:oleObj>
              </mc:Choice>
              <mc:Fallback>
                <p:oleObj name="Equation" r:id="rId3" imgW="1091880" imgH="660240" progId="Equation.DSMT4">
                  <p:embed/>
                  <p:pic>
                    <p:nvPicPr>
                      <p:cNvPr id="0" name="Object 4"/>
                      <p:cNvPicPr>
                        <a:picLocks noChangeAspect="1" noChangeArrowheads="1"/>
                      </p:cNvPicPr>
                      <p:nvPr/>
                    </p:nvPicPr>
                    <p:blipFill>
                      <a:blip r:embed="rId4"/>
                      <a:srcRect/>
                      <a:stretch>
                        <a:fillRect/>
                      </a:stretch>
                    </p:blipFill>
                    <p:spPr bwMode="auto">
                      <a:xfrm>
                        <a:off x="2438400" y="2895600"/>
                        <a:ext cx="4191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188732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Varying Transportation Costs, 4</a:t>
            </a:r>
          </a:p>
          <a:p>
            <a:pPr marL="231775" lvl="2" indent="0">
              <a:buNone/>
            </a:pPr>
            <a:endParaRPr lang="en-US" dirty="0"/>
          </a:p>
          <a:p>
            <a:pPr marL="574675" lvl="2" indent="-342900"/>
            <a:r>
              <a:rPr lang="en-US" dirty="0"/>
              <a:t>So the length of an is-cost line is:</a:t>
            </a:r>
          </a:p>
          <a:p>
            <a:pPr marL="231775" lvl="2" indent="0">
              <a:buNone/>
            </a:pPr>
            <a:endParaRPr lang="en-US" dirty="0"/>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And the land constant is</a:t>
            </a:r>
          </a:p>
          <a:p>
            <a:pPr lvl="2"/>
            <a:endParaRPr lang="en-US" dirty="0"/>
          </a:p>
          <a:p>
            <a:pPr lvl="2">
              <a:buNone/>
            </a:pPr>
            <a:endParaRPr lang="en-US" dirty="0"/>
          </a:p>
          <a:p>
            <a:pPr lvl="2">
              <a:buNone/>
            </a:pPr>
            <a:endParaRPr lang="en-US" dirty="0"/>
          </a:p>
          <a:p>
            <a:pPr lvl="2"/>
            <a:endParaRPr lang="en-US" dirty="0"/>
          </a:p>
        </p:txBody>
      </p:sp>
      <p:grpSp>
        <p:nvGrpSpPr>
          <p:cNvPr id="5" name="Equation" descr="Please contact Professor Yinger for details regarding figures and graphs.">
            <a:extLst>
              <a:ext uri="{FF2B5EF4-FFF2-40B4-BE49-F238E27FC236}">
                <a16:creationId xmlns:a16="http://schemas.microsoft.com/office/drawing/2014/main" id="{FA080407-1C02-4B6E-8631-2BFDAA4529A2}"/>
              </a:ext>
            </a:extLst>
          </p:cNvPr>
          <p:cNvGrpSpPr/>
          <p:nvPr/>
        </p:nvGrpSpPr>
        <p:grpSpPr>
          <a:xfrm>
            <a:off x="1522413" y="2728913"/>
            <a:ext cx="5911850" cy="3900487"/>
            <a:chOff x="1522413" y="2728913"/>
            <a:chExt cx="5911850" cy="3900487"/>
          </a:xfrm>
        </p:grpSpPr>
        <p:graphicFrame>
          <p:nvGraphicFramePr>
            <p:cNvPr id="7"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878553656"/>
                </p:ext>
              </p:extLst>
            </p:nvPr>
          </p:nvGraphicFramePr>
          <p:xfrm>
            <a:off x="1522413" y="2728913"/>
            <a:ext cx="5911850" cy="1614487"/>
          </p:xfrm>
          <a:graphic>
            <a:graphicData uri="http://schemas.openxmlformats.org/presentationml/2006/ole">
              <mc:AlternateContent xmlns:mc="http://schemas.openxmlformats.org/markup-compatibility/2006">
                <mc:Choice xmlns:v="urn:schemas-microsoft-com:vml" Requires="v">
                  <p:oleObj spid="_x0000_s61627" name="Equation" r:id="rId3" imgW="2145960" imgH="583920" progId="Equation.DSMT4">
                    <p:embed/>
                  </p:oleObj>
                </mc:Choice>
                <mc:Fallback>
                  <p:oleObj name="Equation" r:id="rId3" imgW="2145960" imgH="583920" progId="Equation.DSMT4">
                    <p:embed/>
                    <p:pic>
                      <p:nvPicPr>
                        <p:cNvPr id="0" name="Object 5"/>
                        <p:cNvPicPr>
                          <a:picLocks noChangeAspect="1" noChangeArrowheads="1"/>
                        </p:cNvPicPr>
                        <p:nvPr/>
                      </p:nvPicPr>
                      <p:blipFill>
                        <a:blip r:embed="rId4"/>
                        <a:srcRect/>
                        <a:stretch>
                          <a:fillRect/>
                        </a:stretch>
                      </p:blipFill>
                      <p:spPr bwMode="auto">
                        <a:xfrm>
                          <a:off x="1522413" y="2728913"/>
                          <a:ext cx="5911850"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2492658922"/>
                </p:ext>
              </p:extLst>
            </p:nvPr>
          </p:nvGraphicFramePr>
          <p:xfrm>
            <a:off x="3009900" y="5084763"/>
            <a:ext cx="3006725" cy="1544637"/>
          </p:xfrm>
          <a:graphic>
            <a:graphicData uri="http://schemas.openxmlformats.org/presentationml/2006/ole">
              <mc:AlternateContent xmlns:mc="http://schemas.openxmlformats.org/markup-compatibility/2006">
                <mc:Choice xmlns:v="urn:schemas-microsoft-com:vml" Requires="v">
                  <p:oleObj spid="_x0000_s61628" name="Equation" r:id="rId5" imgW="1091880" imgH="558720" progId="Equation.DSMT4">
                    <p:embed/>
                  </p:oleObj>
                </mc:Choice>
                <mc:Fallback>
                  <p:oleObj name="Equation" r:id="rId5" imgW="1091880" imgH="558720" progId="Equation.DSMT4">
                    <p:embed/>
                    <p:pic>
                      <p:nvPicPr>
                        <p:cNvPr id="0" name="Object 4"/>
                        <p:cNvPicPr>
                          <a:picLocks noChangeAspect="1" noChangeArrowheads="1"/>
                        </p:cNvPicPr>
                        <p:nvPr/>
                      </p:nvPicPr>
                      <p:blipFill>
                        <a:blip r:embed="rId6"/>
                        <a:srcRect/>
                        <a:stretch>
                          <a:fillRect/>
                        </a:stretch>
                      </p:blipFill>
                      <p:spPr bwMode="auto">
                        <a:xfrm>
                          <a:off x="3009900" y="5084763"/>
                          <a:ext cx="3006725" cy="1544637"/>
                        </a:xfrm>
                        <a:prstGeom prst="rect">
                          <a:avLst/>
                        </a:prstGeom>
                        <a:noFill/>
                        <a:ln>
                          <a:noFill/>
                        </a:ln>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032257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Models with street grids</a:t>
            </a:r>
          </a:p>
          <a:p>
            <a:pPr marL="574675" lvl="2" indent="-342900"/>
            <a:endParaRPr lang="en-US" dirty="0"/>
          </a:p>
          <a:p>
            <a:pPr marL="574675" lvl="2" indent="-342900"/>
            <a:r>
              <a:rPr lang="en-US" dirty="0"/>
              <a:t>2. Models with street grids and arteries</a:t>
            </a:r>
          </a:p>
          <a:p>
            <a:pPr marL="574675" lvl="2" indent="-342900"/>
            <a:endParaRPr lang="en-US" dirty="0"/>
          </a:p>
          <a:p>
            <a:pPr marL="574675" lvl="2" indent="-342900"/>
            <a:r>
              <a:rPr lang="en-US" dirty="0"/>
              <a:t>3. Other models</a:t>
            </a:r>
          </a:p>
          <a:p>
            <a:pPr marL="574675" lvl="2" indent="-342900"/>
            <a:endParaRPr lang="en-US" dirty="0"/>
          </a:p>
          <a:p>
            <a:pPr marL="574675" lvl="2" indent="-342900"/>
            <a:r>
              <a:rPr lang="en-US" dirty="0"/>
              <a:t>4. Introduction to traffic congestion</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Varying Transportation Costs, 5</a:t>
            </a:r>
          </a:p>
          <a:p>
            <a:pPr marL="231775" lvl="2" indent="0">
              <a:lnSpc>
                <a:spcPct val="50000"/>
              </a:lnSpc>
              <a:buNone/>
            </a:pPr>
            <a:endParaRPr lang="en-US" dirty="0"/>
          </a:p>
          <a:p>
            <a:pPr marL="574675" lvl="2" indent="-342900"/>
            <a:r>
              <a:rPr lang="en-US" dirty="0"/>
              <a:t>Recall that the population of a radial city is 11.1% larger than the population of a grid city with the same </a:t>
            </a:r>
            <a:r>
              <a:rPr lang="en-US" i="1" dirty="0">
                <a:latin typeface="Times New Roman" pitchFamily="18" charset="0"/>
                <a:cs typeface="Times New Roman" pitchFamily="18" charset="0"/>
              </a:rPr>
              <a:t>t</a:t>
            </a:r>
            <a:r>
              <a:rPr lang="en-US" dirty="0"/>
              <a:t>.</a:t>
            </a:r>
          </a:p>
          <a:p>
            <a:pPr marL="574675" lvl="2" indent="-342900">
              <a:lnSpc>
                <a:spcPct val="50000"/>
              </a:lnSpc>
            </a:pPr>
            <a:endParaRPr lang="en-US" dirty="0"/>
          </a:p>
          <a:p>
            <a:pPr marL="574675" lvl="2" indent="-342900"/>
            <a:r>
              <a:rPr lang="en-US" dirty="0"/>
              <a:t>How much lower would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h</a:t>
            </a:r>
            <a:r>
              <a:rPr lang="en-US" dirty="0"/>
              <a:t> have to be for a “stretched” grid city to have the same population as the radial city?</a:t>
            </a:r>
          </a:p>
          <a:p>
            <a:pPr marL="574675" lvl="2" indent="-342900">
              <a:lnSpc>
                <a:spcPct val="50000"/>
              </a:lnSpc>
            </a:pPr>
            <a:endParaRPr lang="en-US" dirty="0"/>
          </a:p>
          <a:p>
            <a:pPr marL="574675" lvl="2" indent="-342900"/>
            <a:r>
              <a:rPr lang="en-US" dirty="0"/>
              <a:t>The two land constants, and hence the two populations are the same if</a:t>
            </a:r>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525716650"/>
              </p:ext>
            </p:extLst>
          </p:nvPr>
        </p:nvGraphicFramePr>
        <p:xfrm>
          <a:off x="3352800" y="4717680"/>
          <a:ext cx="2554288" cy="2064120"/>
        </p:xfrm>
        <a:graphic>
          <a:graphicData uri="http://schemas.openxmlformats.org/presentationml/2006/ole">
            <mc:AlternateContent xmlns:mc="http://schemas.openxmlformats.org/markup-compatibility/2006">
              <mc:Choice xmlns:v="urn:schemas-microsoft-com:vml" Requires="v">
                <p:oleObj spid="_x0000_s62558" name="Equation" r:id="rId3" imgW="1320480" imgH="1066680" progId="Equation.DSMT4">
                  <p:embed/>
                </p:oleObj>
              </mc:Choice>
              <mc:Fallback>
                <p:oleObj name="Equation" r:id="rId3" imgW="1320480" imgH="106668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717680"/>
                        <a:ext cx="2554288" cy="2064120"/>
                      </a:xfrm>
                      <a:prstGeom prst="rect">
                        <a:avLst/>
                      </a:prstGeom>
                      <a:noFill/>
                      <a:ln>
                        <a:noFill/>
                      </a:ln>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06802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Varying Transportation Costs, 6</a:t>
            </a:r>
          </a:p>
          <a:p>
            <a:pPr marL="231775" lvl="2" indent="0">
              <a:lnSpc>
                <a:spcPct val="50000"/>
              </a:lnSpc>
              <a:buNone/>
            </a:pPr>
            <a:endParaRPr lang="en-US" dirty="0"/>
          </a:p>
          <a:p>
            <a:pPr marL="574675" lvl="2" indent="-342900"/>
            <a:r>
              <a:rPr lang="en-US" dirty="0"/>
              <a:t>It follows that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h</a:t>
            </a:r>
            <a:r>
              <a:rPr lang="en-US" dirty="0"/>
              <a:t> would have to equal </a:t>
            </a:r>
            <a:r>
              <a:rPr lang="en-US" i="1" dirty="0">
                <a:latin typeface="Times New Roman" pitchFamily="18" charset="0"/>
                <a:cs typeface="Times New Roman" pitchFamily="18" charset="0"/>
              </a:rPr>
              <a:t>t </a:t>
            </a:r>
            <a:r>
              <a:rPr lang="en-US" dirty="0"/>
              <a:t>divided by 1.211,</a:t>
            </a:r>
          </a:p>
          <a:p>
            <a:pPr marL="574675" lvl="2" indent="-342900">
              <a:lnSpc>
                <a:spcPct val="50000"/>
              </a:lnSpc>
            </a:pPr>
            <a:endParaRPr lang="en-US" dirty="0"/>
          </a:p>
          <a:p>
            <a:pPr marL="574675" lvl="2" indent="-342900"/>
            <a:r>
              <a:rPr lang="en-US" dirty="0"/>
              <a:t>which is the same as saying that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h</a:t>
            </a:r>
            <a:r>
              <a:rPr lang="en-US" dirty="0"/>
              <a:t> would have to 17.42% smaller than </a:t>
            </a:r>
            <a:r>
              <a:rPr lang="en-US" i="1" dirty="0">
                <a:latin typeface="Times New Roman" pitchFamily="18" charset="0"/>
                <a:cs typeface="Times New Roman" pitchFamily="18" charset="0"/>
              </a:rPr>
              <a:t>t. </a:t>
            </a:r>
            <a:r>
              <a:rPr lang="en-US" dirty="0"/>
              <a:t>( 1-(1/1.211) = 1- 0.8258 = .1742)</a:t>
            </a:r>
          </a:p>
          <a:p>
            <a:pPr marL="574675" lvl="2" indent="-342900">
              <a:lnSpc>
                <a:spcPct val="50000"/>
              </a:lnSpc>
            </a:pPr>
            <a:endParaRPr lang="en-US" dirty="0"/>
          </a:p>
          <a:p>
            <a:pPr marL="574675" lvl="2" indent="-342900"/>
            <a:r>
              <a:rPr lang="en-US" dirty="0"/>
              <a:t>In other words, a grid city’s “disadvantage” in using space caused by its longer commuting distances can be offset by lowering travel costs in one direction by 17.42%.</a:t>
            </a:r>
          </a:p>
          <a:p>
            <a:pPr marL="574675" lvl="2" indent="-342900">
              <a:lnSpc>
                <a:spcPct val="50000"/>
              </a:lnSpc>
            </a:pPr>
            <a:endParaRPr lang="en-US" dirty="0"/>
          </a:p>
          <a:p>
            <a:pPr marL="574675" lvl="2" indent="-342900"/>
            <a:r>
              <a:rPr lang="en-US" dirty="0"/>
              <a:t>As an exercise:  Show that if </a:t>
            </a:r>
            <a:r>
              <a:rPr lang="en-US" i="1" dirty="0">
                <a:latin typeface="Times New Roman" pitchFamily="18" charset="0"/>
                <a:cs typeface="Times New Roman" pitchFamily="18" charset="0"/>
              </a:rPr>
              <a:t>N</a:t>
            </a:r>
            <a:r>
              <a:rPr lang="en-US" dirty="0"/>
              <a:t> is equal in the two cities, the radial city’s land area is greater by 29.8%.</a:t>
            </a:r>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691147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a:extLst>
              <a:ext uri="{FF2B5EF4-FFF2-40B4-BE49-F238E27FC236}">
                <a16:creationId xmlns:a16="http://schemas.microsoft.com/office/drawing/2014/main" id="{2FBE4539-DA1B-4080-8DFE-42E5A3EFE18C}"/>
              </a:ext>
            </a:extLst>
          </p:cNvPr>
          <p:cNvSpPr txBox="1">
            <a:spLocks/>
          </p:cNvSpPr>
          <p:nvPr/>
        </p:nvSpPr>
        <p:spPr>
          <a:xfrm>
            <a:off x="457200" y="685800"/>
            <a:ext cx="8229600" cy="533400"/>
          </a:xfrm>
          <a:prstGeom prst="rect">
            <a:avLst/>
          </a:prstGeom>
        </p:spPr>
        <p:txBody>
          <a:bodyPr>
            <a:normAutofit fontScale="750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2400"/>
              <a:t> The Urban Transportation System</a:t>
            </a:r>
            <a:br>
              <a:rPr lang="en-US" sz="2400"/>
            </a:br>
            <a:r>
              <a:rPr lang="en-US" sz="2400"/>
              <a:t>  </a:t>
            </a:r>
            <a:endParaRPr lang="en-US" sz="2400" dirty="0"/>
          </a:p>
        </p:txBody>
      </p:sp>
      <p:sp>
        <p:nvSpPr>
          <p:cNvPr id="2" name="Title: Questions">
            <a:extLst>
              <a:ext uri="{FF2B5EF4-FFF2-40B4-BE49-F238E27FC236}">
                <a16:creationId xmlns:a16="http://schemas.microsoft.com/office/drawing/2014/main" id="{B96ACB10-76A7-4B86-BAA9-3060A212C8AD}"/>
              </a:ext>
            </a:extLst>
          </p:cNvPr>
          <p:cNvSpPr txBox="1">
            <a:spLocks noGrp="1"/>
          </p:cNvSpPr>
          <p:nvPr>
            <p:ph type="title" idx="4294967295"/>
          </p:nvPr>
        </p:nvSpPr>
        <p:spPr>
          <a:xfrm>
            <a:off x="457200" y="1143000"/>
            <a:ext cx="8229600" cy="1066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FF0000"/>
                </a:solidFill>
                <a:effectLst/>
                <a:uLnTx/>
                <a:uFillTx/>
                <a:latin typeface="+mj-lt"/>
                <a:ea typeface="+mj-ea"/>
                <a:cs typeface="+mj-cs"/>
              </a:rPr>
              <a:t>Questions</a:t>
            </a:r>
          </a:p>
        </p:txBody>
      </p:sp>
      <p:sp>
        <p:nvSpPr>
          <p:cNvPr id="3" name="Content Placeholder">
            <a:extLst>
              <a:ext uri="{FF2B5EF4-FFF2-40B4-BE49-F238E27FC236}">
                <a16:creationId xmlns:a16="http://schemas.microsoft.com/office/drawing/2014/main" id="{F5F22E82-E93A-434E-B27C-25E89B0289B1}"/>
              </a:ext>
            </a:extLst>
          </p:cNvPr>
          <p:cNvSpPr txBox="1">
            <a:spLocks/>
          </p:cNvSpPr>
          <p:nvPr/>
        </p:nvSpPr>
        <p:spPr>
          <a:xfrm>
            <a:off x="457200" y="2249424"/>
            <a:ext cx="8229600" cy="4325112"/>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Why is the map of a city different with a grid than with radial highways?</a:t>
            </a:r>
          </a:p>
          <a:p>
            <a:endParaRPr lang="en-US" dirty="0"/>
          </a:p>
          <a:p>
            <a:r>
              <a:rPr lang="en-US" dirty="0"/>
              <a:t>How can modeling of the transportation network improve estimation of the housing price gradient?</a:t>
            </a:r>
          </a:p>
        </p:txBody>
      </p:sp>
    </p:spTree>
    <p:extLst>
      <p:ext uri="{BB962C8B-B14F-4D97-AF65-F5344CB8AC3E}">
        <p14:creationId xmlns:p14="http://schemas.microsoft.com/office/powerpoint/2010/main" val="4243053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Models with street grids</a:t>
            </a:r>
          </a:p>
          <a:p>
            <a:pPr marL="574675" lvl="2" indent="-342900"/>
            <a:endParaRPr lang="en-US" dirty="0"/>
          </a:p>
          <a:p>
            <a:pPr marL="574675" lvl="2" indent="-342900"/>
            <a:r>
              <a:rPr lang="en-US" dirty="0">
                <a:solidFill>
                  <a:srgbClr val="FF0000"/>
                </a:solidFill>
              </a:rPr>
              <a:t>2. Models with street grids and arteries</a:t>
            </a:r>
          </a:p>
          <a:p>
            <a:pPr marL="574675" lvl="2" indent="-342900"/>
            <a:endParaRPr lang="en-US" dirty="0"/>
          </a:p>
          <a:p>
            <a:pPr marL="574675" lvl="2" indent="-342900"/>
            <a:r>
              <a:rPr lang="en-US" dirty="0"/>
              <a:t>3. Other models</a:t>
            </a:r>
          </a:p>
          <a:p>
            <a:pPr marL="574675" lvl="2" indent="-342900"/>
            <a:endParaRPr lang="en-US" dirty="0"/>
          </a:p>
          <a:p>
            <a:pPr marL="574675" lvl="2" indent="-342900"/>
            <a:r>
              <a:rPr lang="en-US" dirty="0"/>
              <a:t>4. Introduction to traffic congestion</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955556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Grids Plus Arteries</a:t>
            </a:r>
          </a:p>
          <a:p>
            <a:pPr marL="231775" lvl="2" indent="0">
              <a:buNone/>
            </a:pPr>
            <a:endParaRPr lang="en-US" dirty="0"/>
          </a:p>
          <a:p>
            <a:pPr marL="574675" lvl="2" indent="-342900"/>
            <a:r>
              <a:rPr lang="en-US" dirty="0"/>
              <a:t>The next step in the analysis is to add commuting arteries, which could be freeways, subways, or trains.</a:t>
            </a:r>
          </a:p>
          <a:p>
            <a:pPr marL="574675" lvl="2" indent="-342900"/>
            <a:endParaRPr lang="en-US" dirty="0"/>
          </a:p>
          <a:p>
            <a:pPr marL="574675" lvl="2" indent="-342900"/>
            <a:r>
              <a:rPr lang="en-US" dirty="0"/>
              <a:t>The analysis depends on the relationship between the arteries and the grid.</a:t>
            </a:r>
          </a:p>
          <a:p>
            <a:pPr marL="574675" lvl="2" indent="-342900"/>
            <a:endParaRPr lang="en-US" dirty="0"/>
          </a:p>
          <a:p>
            <a:pPr marL="574675" lvl="2" indent="-342900"/>
            <a:r>
              <a:rPr lang="en-US" dirty="0"/>
              <a:t>The two simplest cases are in the following graphs.</a:t>
            </a:r>
          </a:p>
          <a:p>
            <a:pPr marL="574675" lvl="2" indent="-342900"/>
            <a:endParaRPr lang="en-US" dirty="0"/>
          </a:p>
          <a:p>
            <a:pPr marL="574675" lvl="2" indent="-342900"/>
            <a:endParaRPr lang="en-US" dirty="0"/>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31049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Grids Plus Arteries, 2</a:t>
            </a:r>
          </a:p>
          <a:p>
            <a:pPr marL="231775" lvl="2" indent="0">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pic>
        <p:nvPicPr>
          <p:cNvPr id="3074" name="Figures"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80" y="1962150"/>
            <a:ext cx="8594445"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77820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Alonso Version of Grid with Arteries</a:t>
            </a:r>
          </a:p>
          <a:p>
            <a:pPr marL="231775" lvl="2" indent="0">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pic>
        <p:nvPicPr>
          <p:cNvPr id="5" name="Alonso Version of Grid with Arteries" descr="Please contact Professor Yinger for details regarding figures and graph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4600" y="2188464"/>
            <a:ext cx="4218432" cy="4197804"/>
          </a:xfrm>
          <a:prstGeom prst="rect">
            <a:avLst/>
          </a:prstGeom>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849962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Commuting Sheds</a:t>
            </a:r>
          </a:p>
          <a:p>
            <a:pPr marL="231775" lvl="2" indent="0">
              <a:lnSpc>
                <a:spcPct val="60000"/>
              </a:lnSpc>
              <a:buNone/>
            </a:pPr>
            <a:endParaRPr lang="en-US" dirty="0"/>
          </a:p>
          <a:p>
            <a:pPr marL="574675" lvl="2" indent="-342900"/>
            <a:r>
              <a:rPr lang="en-US" dirty="0"/>
              <a:t>The introduction of grids adds a key new concept, namely a </a:t>
            </a:r>
            <a:r>
              <a:rPr lang="en-US" b="1" dirty="0">
                <a:solidFill>
                  <a:schemeClr val="accent3"/>
                </a:solidFill>
              </a:rPr>
              <a:t>commuting “shed.”</a:t>
            </a:r>
          </a:p>
          <a:p>
            <a:pPr marL="574675" lvl="2" indent="-342900">
              <a:lnSpc>
                <a:spcPct val="50000"/>
              </a:lnSpc>
            </a:pPr>
            <a:endParaRPr lang="en-US" dirty="0"/>
          </a:p>
          <a:p>
            <a:pPr marL="574675" lvl="2" indent="-342900"/>
            <a:r>
              <a:rPr lang="en-US" dirty="0"/>
              <a:t>A commuting shed is analogous to a water shed; </a:t>
            </a:r>
          </a:p>
          <a:p>
            <a:pPr marL="574675" lvl="2" indent="-342900">
              <a:lnSpc>
                <a:spcPct val="50000"/>
              </a:lnSpc>
            </a:pPr>
            <a:endParaRPr lang="en-US" dirty="0"/>
          </a:p>
          <a:p>
            <a:pPr marL="830707" lvl="3" indent="-342900"/>
            <a:r>
              <a:rPr lang="en-US" dirty="0"/>
              <a:t>People on one side of a boundary commute in one direction, whereas people on the other side commute the other way</a:t>
            </a:r>
          </a:p>
          <a:p>
            <a:pPr marL="830707" lvl="3" indent="-342900">
              <a:lnSpc>
                <a:spcPct val="50000"/>
              </a:lnSpc>
            </a:pPr>
            <a:endParaRPr lang="en-US" dirty="0"/>
          </a:p>
          <a:p>
            <a:pPr marL="830707" lvl="3" indent="-342900"/>
            <a:r>
              <a:rPr lang="en-US" dirty="0"/>
              <a:t>Just like water that falls on one side of the Continental Divide flows to the Pacific Ocean, whereas water that falls on the other side flows to the Atlantic Ocean.</a:t>
            </a:r>
          </a:p>
          <a:p>
            <a:pPr marL="574675" lvl="2" indent="-342900"/>
            <a:endParaRPr lang="en-US" dirty="0"/>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093397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Commuting Sheds, 2</a:t>
            </a:r>
          </a:p>
          <a:p>
            <a:pPr marL="231775" lvl="2" indent="0">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grpSp>
        <p:nvGrpSpPr>
          <p:cNvPr id="5" name="Figure" descr="Please contact Professor Yinger for details regarding figures and graphs.">
            <a:extLst>
              <a:ext uri="{FF2B5EF4-FFF2-40B4-BE49-F238E27FC236}">
                <a16:creationId xmlns:a16="http://schemas.microsoft.com/office/drawing/2014/main" id="{7366D435-6941-4B5C-A430-6F74273D919C}"/>
              </a:ext>
            </a:extLst>
          </p:cNvPr>
          <p:cNvGrpSpPr/>
          <p:nvPr/>
        </p:nvGrpSpPr>
        <p:grpSpPr>
          <a:xfrm>
            <a:off x="2438400" y="2433935"/>
            <a:ext cx="5943600" cy="3738265"/>
            <a:chOff x="2438400" y="2433935"/>
            <a:chExt cx="5943600" cy="3738265"/>
          </a:xfrm>
        </p:grpSpPr>
        <p:sp>
          <p:nvSpPr>
            <p:cNvPr id="7" name="Rectangle 6"/>
            <p:cNvSpPr/>
            <p:nvPr/>
          </p:nvSpPr>
          <p:spPr>
            <a:xfrm>
              <a:off x="2438400" y="2438400"/>
              <a:ext cx="3810000" cy="37338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cxnSpLocks/>
              <a:stCxn id="7" idx="0"/>
              <a:endCxn id="7" idx="2"/>
            </p:cNvCxnSpPr>
            <p:nvPr/>
          </p:nvCxnSpPr>
          <p:spPr>
            <a:xfrm>
              <a:off x="4343400" y="2438400"/>
              <a:ext cx="0" cy="3733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38400" y="4297551"/>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41" name="Straight Connector 26640"/>
            <p:cNvCxnSpPr/>
            <p:nvPr/>
          </p:nvCxnSpPr>
          <p:spPr>
            <a:xfrm flipV="1">
              <a:off x="2438400" y="2438400"/>
              <a:ext cx="3810000" cy="3733800"/>
            </a:xfrm>
            <a:prstGeom prst="line">
              <a:avLst/>
            </a:prstGeom>
            <a:ln w="254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26644" name="Straight Connector 26643"/>
            <p:cNvCxnSpPr/>
            <p:nvPr/>
          </p:nvCxnSpPr>
          <p:spPr>
            <a:xfrm flipH="1" flipV="1">
              <a:off x="2438400" y="2438400"/>
              <a:ext cx="3810000" cy="3733800"/>
            </a:xfrm>
            <a:prstGeom prst="line">
              <a:avLst/>
            </a:prstGeom>
            <a:ln w="25400">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3810000" y="2433935"/>
              <a:ext cx="1676400" cy="461665"/>
            </a:xfrm>
            <a:prstGeom prst="rect">
              <a:avLst/>
            </a:prstGeom>
            <a:noFill/>
          </p:spPr>
          <p:txBody>
            <a:bodyPr wrap="square" rtlCol="0">
              <a:spAutoFit/>
            </a:bodyPr>
            <a:lstStyle/>
            <a:p>
              <a:r>
                <a:rPr lang="en-US" b="1" baseline="-25000" dirty="0"/>
                <a:t>Shed boundaries</a:t>
              </a:r>
            </a:p>
            <a:p>
              <a:endParaRPr lang="en-US" b="1" baseline="-25000" dirty="0"/>
            </a:p>
          </p:txBody>
        </p:sp>
        <p:sp>
          <p:nvSpPr>
            <p:cNvPr id="23" name="TextBox 22"/>
            <p:cNvSpPr txBox="1"/>
            <p:nvPr/>
          </p:nvSpPr>
          <p:spPr>
            <a:xfrm>
              <a:off x="4432514" y="3048000"/>
              <a:ext cx="1663485" cy="369332"/>
            </a:xfrm>
            <a:prstGeom prst="rect">
              <a:avLst/>
            </a:prstGeom>
            <a:noFill/>
          </p:spPr>
          <p:txBody>
            <a:bodyPr wrap="square" rtlCol="0">
              <a:spAutoFit/>
            </a:bodyPr>
            <a:lstStyle/>
            <a:p>
              <a:r>
                <a:rPr lang="en-US" b="1" baseline="-25000" dirty="0"/>
                <a:t>Commuting paths </a:t>
              </a:r>
              <a:r>
                <a:rPr lang="en-US" b="1" dirty="0"/>
                <a:t> </a:t>
              </a:r>
              <a:endParaRPr lang="en-US" b="1" baseline="-25000" dirty="0"/>
            </a:p>
          </p:txBody>
        </p:sp>
        <p:cxnSp>
          <p:nvCxnSpPr>
            <p:cNvPr id="13" name="Straight Arrow Connector 12"/>
            <p:cNvCxnSpPr/>
            <p:nvPr/>
          </p:nvCxnSpPr>
          <p:spPr>
            <a:xfrm flipH="1">
              <a:off x="4432514" y="3657600"/>
              <a:ext cx="520486"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387957" y="3657600"/>
              <a:ext cx="0" cy="533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029200" y="3733800"/>
              <a:ext cx="0" cy="56375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4508714" y="4251702"/>
              <a:ext cx="520486"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4768957" y="3376047"/>
              <a:ext cx="45719" cy="2402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stCxn id="54" idx="1"/>
            </p:cNvCxnSpPr>
            <p:nvPr/>
          </p:nvCxnSpPr>
          <p:spPr>
            <a:xfrm flipH="1">
              <a:off x="3276600" y="2664768"/>
              <a:ext cx="533400" cy="563433"/>
            </a:xfrm>
            <a:prstGeom prst="straightConnector1">
              <a:avLst/>
            </a:prstGeom>
            <a:ln w="254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264256" y="2664768"/>
              <a:ext cx="374544" cy="381000"/>
            </a:xfrm>
            <a:prstGeom prst="straightConnector1">
              <a:avLst/>
            </a:prstGeom>
            <a:ln w="254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718515" y="4038600"/>
              <a:ext cx="1663485" cy="369332"/>
            </a:xfrm>
            <a:prstGeom prst="rect">
              <a:avLst/>
            </a:prstGeom>
            <a:noFill/>
          </p:spPr>
          <p:txBody>
            <a:bodyPr wrap="square" rtlCol="0">
              <a:spAutoFit/>
            </a:bodyPr>
            <a:lstStyle/>
            <a:p>
              <a:r>
                <a:rPr lang="en-US" b="1" baseline="-25000" dirty="0"/>
                <a:t>Artery </a:t>
              </a:r>
              <a:r>
                <a:rPr lang="en-US" b="1" dirty="0"/>
                <a:t> </a:t>
              </a:r>
              <a:endParaRPr lang="en-US" b="1" baseline="-25000" dirty="0"/>
            </a:p>
          </p:txBody>
        </p:sp>
        <p:cxnSp>
          <p:nvCxnSpPr>
            <p:cNvPr id="44" name="Straight Arrow Connector 43"/>
            <p:cNvCxnSpPr/>
            <p:nvPr/>
          </p:nvCxnSpPr>
          <p:spPr>
            <a:xfrm flipH="1" flipV="1">
              <a:off x="6248400" y="4297550"/>
              <a:ext cx="486903" cy="22603"/>
            </a:xfrm>
            <a:prstGeom prst="straightConnector1">
              <a:avLst/>
            </a:prstGeom>
            <a:ln w="25400">
              <a:solidFill>
                <a:schemeClr val="accent4"/>
              </a:solidFill>
              <a:tailEnd type="arrow"/>
            </a:ln>
          </p:spPr>
          <p:style>
            <a:lnRef idx="1">
              <a:schemeClr val="accent1"/>
            </a:lnRef>
            <a:fillRef idx="0">
              <a:schemeClr val="accent1"/>
            </a:fillRef>
            <a:effectRef idx="0">
              <a:schemeClr val="accent1"/>
            </a:effectRef>
            <a:fontRef idx="minor">
              <a:schemeClr val="tx1"/>
            </a:fontRef>
          </p:style>
        </p:cxn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235422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Vertical and Horizontal Arteries</a:t>
            </a:r>
          </a:p>
          <a:p>
            <a:pPr marL="231775" lvl="2" indent="0">
              <a:lnSpc>
                <a:spcPct val="50000"/>
              </a:lnSpc>
              <a:buNone/>
            </a:pPr>
            <a:endParaRPr lang="en-US" dirty="0"/>
          </a:p>
          <a:p>
            <a:pPr marL="574675" lvl="2" indent="-342900"/>
            <a:r>
              <a:rPr lang="en-US" dirty="0"/>
              <a:t>This shed picture describes vertical and horizontal arteries.</a:t>
            </a:r>
          </a:p>
          <a:p>
            <a:pPr marL="574675" lvl="2" indent="-342900">
              <a:lnSpc>
                <a:spcPct val="50000"/>
              </a:lnSpc>
            </a:pPr>
            <a:endParaRPr lang="en-US" dirty="0"/>
          </a:p>
          <a:p>
            <a:pPr marL="574675" lvl="2" indent="-342900"/>
            <a:r>
              <a:rPr lang="en-US" dirty="0"/>
              <a:t>The shed boundary is defined by</a:t>
            </a:r>
          </a:p>
          <a:p>
            <a:pPr marL="574675" lvl="2" indent="-342900"/>
            <a:endParaRPr lang="en-US" dirty="0"/>
          </a:p>
          <a:p>
            <a:pPr marL="574675" lvl="2" indent="-342900"/>
            <a:endParaRPr lang="en-US" dirty="0"/>
          </a:p>
          <a:p>
            <a:pPr marL="574675" lvl="2" indent="-342900">
              <a:lnSpc>
                <a:spcPct val="50000"/>
              </a:lnSpc>
            </a:pPr>
            <a:endParaRPr lang="en-US" dirty="0"/>
          </a:p>
          <a:p>
            <a:pPr marL="574675" lvl="2" indent="-342900"/>
            <a:r>
              <a:rPr lang="en-US" dirty="0"/>
              <a:t>In the positive quadrant, this is</a:t>
            </a:r>
          </a:p>
          <a:p>
            <a:pPr lvl="2"/>
            <a:endParaRPr lang="en-US" dirty="0"/>
          </a:p>
          <a:p>
            <a:pPr lvl="2">
              <a:buNone/>
            </a:pPr>
            <a:endParaRPr lang="en-US" dirty="0"/>
          </a:p>
          <a:p>
            <a:pPr lvl="2">
              <a:buNone/>
            </a:pPr>
            <a:endParaRPr lang="en-US" dirty="0"/>
          </a:p>
          <a:p>
            <a:pPr lvl="2"/>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939392432"/>
              </p:ext>
            </p:extLst>
          </p:nvPr>
        </p:nvGraphicFramePr>
        <p:xfrm>
          <a:off x="2057400" y="3581400"/>
          <a:ext cx="4953000" cy="3203575"/>
        </p:xfrm>
        <a:graphic>
          <a:graphicData uri="http://schemas.openxmlformats.org/presentationml/2006/ole">
            <mc:AlternateContent xmlns:mc="http://schemas.openxmlformats.org/markup-compatibility/2006">
              <mc:Choice xmlns:v="urn:schemas-microsoft-com:vml" Requires="v">
                <p:oleObj spid="_x0000_s24683" name="Equation" r:id="rId3" imgW="1485720" imgH="965160" progId="Equation.DSMT4">
                  <p:embed/>
                </p:oleObj>
              </mc:Choice>
              <mc:Fallback>
                <p:oleObj name="Equation" r:id="rId3" imgW="1485720" imgH="965160" progId="Equation.DSMT4">
                  <p:embed/>
                  <p:pic>
                    <p:nvPicPr>
                      <p:cNvPr id="0" name="Object 6"/>
                      <p:cNvPicPr>
                        <a:picLocks noChangeAspect="1" noChangeArrowheads="1"/>
                      </p:cNvPicPr>
                      <p:nvPr/>
                    </p:nvPicPr>
                    <p:blipFill>
                      <a:blip r:embed="rId4"/>
                      <a:srcRect/>
                      <a:stretch>
                        <a:fillRect/>
                      </a:stretch>
                    </p:blipFill>
                    <p:spPr bwMode="auto">
                      <a:xfrm>
                        <a:off x="2057400" y="3581400"/>
                        <a:ext cx="4953000" cy="3203575"/>
                      </a:xfrm>
                      <a:prstGeom prst="rect">
                        <a:avLst/>
                      </a:prstGeom>
                      <a:noFill/>
                      <a:ln>
                        <a:noFill/>
                      </a:ln>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735364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solidFill>
                  <a:srgbClr val="FF0000"/>
                </a:solidFill>
              </a:rPr>
              <a:t>1. Models with street grids</a:t>
            </a:r>
          </a:p>
          <a:p>
            <a:pPr marL="574675" lvl="2" indent="-342900"/>
            <a:endParaRPr lang="en-US" dirty="0"/>
          </a:p>
          <a:p>
            <a:pPr marL="574675" lvl="2" indent="-342900"/>
            <a:r>
              <a:rPr lang="en-US" dirty="0"/>
              <a:t>2. Models with street grids and arteries</a:t>
            </a:r>
          </a:p>
          <a:p>
            <a:pPr marL="574675" lvl="2" indent="-342900"/>
            <a:endParaRPr lang="en-US" dirty="0"/>
          </a:p>
          <a:p>
            <a:pPr marL="574675" lvl="2" indent="-342900"/>
            <a:r>
              <a:rPr lang="en-US" dirty="0"/>
              <a:t>3. Other models</a:t>
            </a:r>
          </a:p>
          <a:p>
            <a:pPr marL="574675" lvl="2" indent="-342900"/>
            <a:endParaRPr lang="en-US" dirty="0"/>
          </a:p>
          <a:p>
            <a:pPr marL="574675" lvl="2" indent="-342900"/>
            <a:r>
              <a:rPr lang="en-US" dirty="0"/>
              <a:t>4. Introduction to traffic congestion</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988285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Vertical and Horizontal Arteries, 2</a:t>
            </a:r>
          </a:p>
          <a:p>
            <a:pPr marL="231775" lvl="2" indent="0">
              <a:buNone/>
            </a:pPr>
            <a:endParaRPr lang="en-US" dirty="0"/>
          </a:p>
          <a:p>
            <a:pPr marL="574675" lvl="2" indent="-342900"/>
            <a:r>
              <a:rPr lang="en-US" dirty="0"/>
              <a:t>The </a:t>
            </a:r>
            <a:r>
              <a:rPr lang="en-US" dirty="0" err="1"/>
              <a:t>iso</a:t>
            </a:r>
            <a:r>
              <a:rPr lang="en-US" dirty="0"/>
              <a:t>-cost is defined by</a:t>
            </a:r>
          </a:p>
          <a:p>
            <a:pPr marL="574675" lvl="2" indent="-342900"/>
            <a:endParaRPr lang="en-US" dirty="0"/>
          </a:p>
          <a:p>
            <a:pPr marL="574675" lvl="2" indent="-342900"/>
            <a:endParaRPr lang="en-US" dirty="0"/>
          </a:p>
          <a:p>
            <a:pPr marL="574675" lvl="2" indent="-342900"/>
            <a:endParaRPr lang="en-US" dirty="0"/>
          </a:p>
          <a:p>
            <a:pPr marL="574675" lvl="2" indent="-342900"/>
            <a:r>
              <a:rPr lang="en-US" dirty="0"/>
              <a:t>or</a:t>
            </a:r>
          </a:p>
          <a:p>
            <a:pPr lvl="2"/>
            <a:endParaRPr lang="en-US" dirty="0"/>
          </a:p>
          <a:p>
            <a:pPr lvl="2">
              <a:buNone/>
            </a:pPr>
            <a:endParaRPr lang="en-US" dirty="0"/>
          </a:p>
          <a:p>
            <a:pPr lvl="2">
              <a:buNone/>
            </a:pPr>
            <a:endParaRPr lang="en-US" dirty="0"/>
          </a:p>
          <a:p>
            <a:pPr lvl="2"/>
            <a:endParaRPr lang="en-US" dirty="0"/>
          </a:p>
        </p:txBody>
      </p:sp>
      <p:grpSp>
        <p:nvGrpSpPr>
          <p:cNvPr id="7" name="Equations" descr="Please contact Professor Yinger for details regarding figures and graphs.">
            <a:extLst>
              <a:ext uri="{FF2B5EF4-FFF2-40B4-BE49-F238E27FC236}">
                <a16:creationId xmlns:a16="http://schemas.microsoft.com/office/drawing/2014/main" id="{0656F8FA-CD2F-4392-A754-B2EF2FEB1DFF}"/>
              </a:ext>
            </a:extLst>
          </p:cNvPr>
          <p:cNvGrpSpPr/>
          <p:nvPr/>
        </p:nvGrpSpPr>
        <p:grpSpPr>
          <a:xfrm>
            <a:off x="2438400" y="2808527"/>
            <a:ext cx="3886200" cy="3516073"/>
            <a:chOff x="2438400" y="2808527"/>
            <a:chExt cx="3886200" cy="3516073"/>
          </a:xfrm>
        </p:grpSpPr>
        <p:graphicFrame>
          <p:nvGraphicFramePr>
            <p:cNvPr id="5"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435817831"/>
                </p:ext>
              </p:extLst>
            </p:nvPr>
          </p:nvGraphicFramePr>
          <p:xfrm>
            <a:off x="2667000" y="2808527"/>
            <a:ext cx="3581400" cy="1023459"/>
          </p:xfrm>
          <a:graphic>
            <a:graphicData uri="http://schemas.openxmlformats.org/presentationml/2006/ole">
              <mc:AlternateContent xmlns:mc="http://schemas.openxmlformats.org/markup-compatibility/2006">
                <mc:Choice xmlns:v="urn:schemas-microsoft-com:vml" Requires="v">
                  <p:oleObj spid="_x0000_s25806" name="Equation" r:id="rId3" imgW="799920" imgH="228600" progId="Equation.DSMT4">
                    <p:embed/>
                  </p:oleObj>
                </mc:Choice>
                <mc:Fallback>
                  <p:oleObj name="Equation" r:id="rId3" imgW="799920" imgH="228600" progId="Equation.DSMT4">
                    <p:embed/>
                    <p:pic>
                      <p:nvPicPr>
                        <p:cNvPr id="0" name="Object 6"/>
                        <p:cNvPicPr>
                          <a:picLocks noChangeAspect="1" noChangeArrowheads="1"/>
                        </p:cNvPicPr>
                        <p:nvPr/>
                      </p:nvPicPr>
                      <p:blipFill>
                        <a:blip r:embed="rId4"/>
                        <a:srcRect/>
                        <a:stretch>
                          <a:fillRect/>
                        </a:stretch>
                      </p:blipFill>
                      <p:spPr bwMode="auto">
                        <a:xfrm>
                          <a:off x="2667000" y="2808527"/>
                          <a:ext cx="3581400" cy="1023459"/>
                        </a:xfrm>
                        <a:prstGeom prst="rect">
                          <a:avLst/>
                        </a:prstGeom>
                        <a:noFill/>
                        <a:ln>
                          <a:noFill/>
                        </a:ln>
                      </p:spPr>
                    </p:pic>
                  </p:oleObj>
                </mc:Fallback>
              </mc:AlternateContent>
            </a:graphicData>
          </a:graphic>
        </p:graphicFrame>
        <p:graphicFrame>
          <p:nvGraphicFramePr>
            <p:cNvPr id="6"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321049912"/>
                </p:ext>
              </p:extLst>
            </p:nvPr>
          </p:nvGraphicFramePr>
          <p:xfrm>
            <a:off x="2438400" y="4266586"/>
            <a:ext cx="3886200" cy="2058014"/>
          </p:xfrm>
          <a:graphic>
            <a:graphicData uri="http://schemas.openxmlformats.org/presentationml/2006/ole">
              <mc:AlternateContent xmlns:mc="http://schemas.openxmlformats.org/markup-compatibility/2006">
                <mc:Choice xmlns:v="urn:schemas-microsoft-com:vml" Requires="v">
                  <p:oleObj spid="_x0000_s25807" name="Equation" r:id="rId5" imgW="812520" imgH="431640" progId="Equation.DSMT4">
                    <p:embed/>
                  </p:oleObj>
                </mc:Choice>
                <mc:Fallback>
                  <p:oleObj name="Equation" r:id="rId5" imgW="812520" imgH="431640" progId="Equation.DSMT4">
                    <p:embed/>
                    <p:pic>
                      <p:nvPicPr>
                        <p:cNvPr id="0" name="Object 6"/>
                        <p:cNvPicPr>
                          <a:picLocks noChangeAspect="1" noChangeArrowheads="1"/>
                        </p:cNvPicPr>
                        <p:nvPr/>
                      </p:nvPicPr>
                      <p:blipFill>
                        <a:blip r:embed="rId6"/>
                        <a:srcRect/>
                        <a:stretch>
                          <a:fillRect/>
                        </a:stretch>
                      </p:blipFill>
                      <p:spPr bwMode="auto">
                        <a:xfrm>
                          <a:off x="2438400" y="4266586"/>
                          <a:ext cx="3886200" cy="2058014"/>
                        </a:xfrm>
                        <a:prstGeom prst="rect">
                          <a:avLst/>
                        </a:prstGeom>
                        <a:noFill/>
                        <a:ln>
                          <a:noFill/>
                        </a:ln>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1042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Vertical and Horizontal Arteries, 3</a:t>
            </a:r>
          </a:p>
          <a:p>
            <a:pPr marL="231775" lvl="2" indent="0">
              <a:buNone/>
            </a:pPr>
            <a:endParaRPr lang="en-US" dirty="0"/>
          </a:p>
          <a:p>
            <a:pPr marL="574675" lvl="2" indent="-342900"/>
            <a:r>
              <a:rPr lang="en-US" dirty="0"/>
              <a:t>As before, define </a:t>
            </a:r>
            <a:r>
              <a:rPr lang="en-US" i="1" dirty="0">
                <a:latin typeface="Times New Roman" pitchFamily="18" charset="0"/>
                <a:cs typeface="Times New Roman" pitchFamily="18" charset="0"/>
              </a:rPr>
              <a:t>T = t</a:t>
            </a:r>
            <a:r>
              <a:rPr lang="en-US" i="1" baseline="-25000" dirty="0">
                <a:latin typeface="Times New Roman" pitchFamily="18" charset="0"/>
                <a:cs typeface="Times New Roman" pitchFamily="18" charset="0"/>
              </a:rPr>
              <a:t>a</a:t>
            </a:r>
            <a:r>
              <a:rPr lang="en-US" i="1" dirty="0">
                <a:latin typeface="Times New Roman" pitchFamily="18" charset="0"/>
                <a:cs typeface="Times New Roman" pitchFamily="18" charset="0"/>
              </a:rPr>
              <a:t>u</a:t>
            </a:r>
            <a:r>
              <a:rPr lang="en-US" dirty="0"/>
              <a:t>; the </a:t>
            </a:r>
            <a:r>
              <a:rPr lang="en-US" dirty="0" err="1"/>
              <a:t>iso</a:t>
            </a:r>
            <a:r>
              <a:rPr lang="en-US" dirty="0"/>
              <a:t>-cost becomes</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The slope is less than (-1) because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h</a:t>
            </a:r>
            <a:r>
              <a:rPr lang="en-US" i="1" dirty="0">
                <a:latin typeface="Times New Roman" pitchFamily="18" charset="0"/>
                <a:cs typeface="Times New Roman" pitchFamily="18" charset="0"/>
              </a:rPr>
              <a:t> &gt; t</a:t>
            </a:r>
            <a:r>
              <a:rPr lang="en-US" i="1" baseline="-25000" dirty="0">
                <a:latin typeface="Times New Roman" pitchFamily="18" charset="0"/>
                <a:cs typeface="Times New Roman" pitchFamily="18" charset="0"/>
              </a:rPr>
              <a:t>a</a:t>
            </a:r>
            <a:r>
              <a:rPr lang="en-US" dirty="0"/>
              <a:t>.</a:t>
            </a:r>
          </a:p>
          <a:p>
            <a:pPr marL="574675" lvl="2" indent="-342900"/>
            <a:endParaRPr lang="en-US" dirty="0"/>
          </a:p>
          <a:p>
            <a:pPr marL="574675" lvl="2" indent="-342900"/>
            <a:endParaRPr lang="en-US" dirty="0"/>
          </a:p>
          <a:p>
            <a:pPr marL="574675" lvl="2" indent="-342900"/>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graphicFrame>
        <p:nvGraphicFramePr>
          <p:cNvPr id="7"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31934031"/>
              </p:ext>
            </p:extLst>
          </p:nvPr>
        </p:nvGraphicFramePr>
        <p:xfrm>
          <a:off x="1447800" y="2895600"/>
          <a:ext cx="6248400" cy="1912938"/>
        </p:xfrm>
        <a:graphic>
          <a:graphicData uri="http://schemas.openxmlformats.org/presentationml/2006/ole">
            <mc:AlternateContent xmlns:mc="http://schemas.openxmlformats.org/markup-compatibility/2006">
              <mc:Choice xmlns:v="urn:schemas-microsoft-com:vml" Requires="v">
                <p:oleObj spid="_x0000_s64610" name="Equation" r:id="rId3" imgW="1396800" imgH="431640" progId="Equation.DSMT4">
                  <p:embed/>
                </p:oleObj>
              </mc:Choice>
              <mc:Fallback>
                <p:oleObj name="Equation" r:id="rId3" imgW="1396800" imgH="431640" progId="Equation.DSMT4">
                  <p:embed/>
                  <p:pic>
                    <p:nvPicPr>
                      <p:cNvPr id="0" name="Object 4"/>
                      <p:cNvPicPr>
                        <a:picLocks noChangeAspect="1" noChangeArrowheads="1"/>
                      </p:cNvPicPr>
                      <p:nvPr/>
                    </p:nvPicPr>
                    <p:blipFill>
                      <a:blip r:embed="rId4"/>
                      <a:srcRect/>
                      <a:stretch>
                        <a:fillRect/>
                      </a:stretch>
                    </p:blipFill>
                    <p:spPr bwMode="auto">
                      <a:xfrm>
                        <a:off x="1447800" y="2895600"/>
                        <a:ext cx="6248400" cy="191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9829018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Vertical and Horizontal Arteries, 4</a:t>
            </a:r>
          </a:p>
          <a:p>
            <a:pPr marL="231775" lvl="2" indent="0">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grpSp>
        <p:nvGrpSpPr>
          <p:cNvPr id="8" name="Figure" descr="Please contact Professor Yinger for details regarding figures and graphs.">
            <a:extLst>
              <a:ext uri="{FF2B5EF4-FFF2-40B4-BE49-F238E27FC236}">
                <a16:creationId xmlns:a16="http://schemas.microsoft.com/office/drawing/2014/main" id="{8D55E241-33D7-4431-B034-BF53F60CA557}"/>
              </a:ext>
            </a:extLst>
          </p:cNvPr>
          <p:cNvGrpSpPr/>
          <p:nvPr/>
        </p:nvGrpSpPr>
        <p:grpSpPr>
          <a:xfrm>
            <a:off x="2438400" y="2057400"/>
            <a:ext cx="6366297" cy="4114800"/>
            <a:chOff x="2438400" y="2057400"/>
            <a:chExt cx="6366297" cy="4114800"/>
          </a:xfrm>
        </p:grpSpPr>
        <p:sp>
          <p:nvSpPr>
            <p:cNvPr id="7" name="Rectangle 6"/>
            <p:cNvSpPr/>
            <p:nvPr/>
          </p:nvSpPr>
          <p:spPr>
            <a:xfrm>
              <a:off x="2438400" y="2438400"/>
              <a:ext cx="3810000" cy="37338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a:stCxn id="7" idx="0"/>
              <a:endCxn id="7" idx="2"/>
            </p:cNvCxnSpPr>
            <p:nvPr/>
          </p:nvCxnSpPr>
          <p:spPr>
            <a:xfrm>
              <a:off x="4343400" y="2438400"/>
              <a:ext cx="0" cy="3733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38400" y="4297551"/>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641" name="Straight Connector 26640"/>
            <p:cNvCxnSpPr/>
            <p:nvPr/>
          </p:nvCxnSpPr>
          <p:spPr>
            <a:xfrm flipV="1">
              <a:off x="2438400" y="2438400"/>
              <a:ext cx="3810000" cy="3733800"/>
            </a:xfrm>
            <a:prstGeom prst="line">
              <a:avLst/>
            </a:prstGeom>
            <a:ln w="254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26644" name="Straight Connector 26643"/>
            <p:cNvCxnSpPr/>
            <p:nvPr/>
          </p:nvCxnSpPr>
          <p:spPr>
            <a:xfrm flipH="1" flipV="1">
              <a:off x="2438400" y="2438400"/>
              <a:ext cx="3810000" cy="3733800"/>
            </a:xfrm>
            <a:prstGeom prst="line">
              <a:avLst/>
            </a:prstGeom>
            <a:ln w="254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3733800" y="2438400"/>
              <a:ext cx="609600" cy="1295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343400" y="2438400"/>
              <a:ext cx="609600" cy="1295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33800" y="4876800"/>
              <a:ext cx="609600" cy="1295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343400" y="4876800"/>
              <a:ext cx="609600" cy="1295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7" idx="3"/>
            </p:cNvCxnSpPr>
            <p:nvPr/>
          </p:nvCxnSpPr>
          <p:spPr>
            <a:xfrm>
              <a:off x="4953000" y="3733800"/>
              <a:ext cx="1295400" cy="571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7" idx="3"/>
            </p:cNvCxnSpPr>
            <p:nvPr/>
          </p:nvCxnSpPr>
          <p:spPr>
            <a:xfrm flipV="1">
              <a:off x="4953000" y="4305300"/>
              <a:ext cx="1295400" cy="571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7" idx="1"/>
            </p:cNvCxnSpPr>
            <p:nvPr/>
          </p:nvCxnSpPr>
          <p:spPr>
            <a:xfrm flipH="1" flipV="1">
              <a:off x="2438400" y="4305300"/>
              <a:ext cx="1295400" cy="5715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7" idx="1"/>
            </p:cNvCxnSpPr>
            <p:nvPr/>
          </p:nvCxnSpPr>
          <p:spPr>
            <a:xfrm flipH="1">
              <a:off x="2438400" y="3733800"/>
              <a:ext cx="1295400" cy="5715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038600" y="2057400"/>
              <a:ext cx="1219200" cy="276999"/>
            </a:xfrm>
            <a:prstGeom prst="rect">
              <a:avLst/>
            </a:prstGeom>
            <a:noFill/>
          </p:spPr>
          <p:txBody>
            <a:bodyPr wrap="square" rtlCol="0">
              <a:spAutoFit/>
            </a:bodyPr>
            <a:lstStyle/>
            <a:p>
              <a:r>
                <a:rPr lang="en-US" sz="1200" dirty="0">
                  <a:latin typeface="Times New Roman" pitchFamily="18" charset="0"/>
                  <a:cs typeface="Times New Roman" pitchFamily="18" charset="0"/>
                </a:rPr>
                <a:t>(0,</a:t>
              </a:r>
              <a:r>
                <a:rPr lang="en-US" sz="1200" i="1" dirty="0">
                  <a:latin typeface="Times New Roman" pitchFamily="18" charset="0"/>
                  <a:cs typeface="Times New Roman" pitchFamily="18" charset="0"/>
                </a:rPr>
                <a:t>u</a:t>
              </a:r>
              <a:r>
                <a:rPr lang="en-US" sz="1200" dirty="0">
                  <a:latin typeface="Times New Roman" pitchFamily="18" charset="0"/>
                  <a:cs typeface="Times New Roman" pitchFamily="18" charset="0"/>
                </a:rPr>
                <a:t>)</a:t>
              </a:r>
            </a:p>
          </p:txBody>
        </p:sp>
        <p:sp>
          <p:nvSpPr>
            <p:cNvPr id="37" name="TextBox 36"/>
            <p:cNvSpPr txBox="1"/>
            <p:nvPr/>
          </p:nvSpPr>
          <p:spPr>
            <a:xfrm>
              <a:off x="6477000" y="3048000"/>
              <a:ext cx="2327697" cy="646331"/>
            </a:xfrm>
            <a:prstGeom prst="rect">
              <a:avLst/>
            </a:prstGeom>
            <a:noFill/>
          </p:spPr>
          <p:txBody>
            <a:bodyPr wrap="square" rtlCol="0">
              <a:spAutoFit/>
            </a:bodyPr>
            <a:lstStyle/>
            <a:p>
              <a:r>
                <a:rPr lang="en-US" sz="1200" dirty="0"/>
                <a:t>Point that is on shed and </a:t>
              </a:r>
              <a:r>
                <a:rPr lang="en-US" sz="1200" dirty="0" err="1"/>
                <a:t>iso</a:t>
              </a:r>
              <a:r>
                <a:rPr lang="en-US" sz="1200" dirty="0"/>
                <a:t>-cost line</a:t>
              </a:r>
            </a:p>
            <a:p>
              <a:r>
                <a:rPr lang="en-US" sz="1200" dirty="0"/>
                <a:t>=(</a:t>
              </a:r>
              <a:r>
                <a:rPr lang="en-US" sz="1200" i="1" dirty="0">
                  <a:latin typeface="Times New Roman" pitchFamily="18" charset="0"/>
                  <a:cs typeface="Times New Roman" pitchFamily="18" charset="0"/>
                </a:rPr>
                <a:t>x*,y*</a:t>
              </a:r>
              <a:r>
                <a:rPr lang="en-US" sz="1200" dirty="0"/>
                <a:t>)</a:t>
              </a:r>
            </a:p>
          </p:txBody>
        </p:sp>
        <p:cxnSp>
          <p:nvCxnSpPr>
            <p:cNvPr id="40" name="Straight Arrow Connector 39"/>
            <p:cNvCxnSpPr/>
            <p:nvPr/>
          </p:nvCxnSpPr>
          <p:spPr>
            <a:xfrm flipH="1">
              <a:off x="5029200" y="3383796"/>
              <a:ext cx="1524000" cy="323165"/>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476999" y="4038600"/>
              <a:ext cx="2327697" cy="461665"/>
            </a:xfrm>
            <a:prstGeom prst="rect">
              <a:avLst/>
            </a:prstGeom>
            <a:noFill/>
          </p:spPr>
          <p:txBody>
            <a:bodyPr wrap="square" rtlCol="0">
              <a:spAutoFit/>
            </a:bodyPr>
            <a:lstStyle/>
            <a:p>
              <a:r>
                <a:rPr lang="en-US" sz="1200" dirty="0"/>
                <a:t>City stretches out along arteries.</a:t>
              </a:r>
            </a:p>
          </p:txBody>
        </p:sp>
        <p:cxnSp>
          <p:nvCxnSpPr>
            <p:cNvPr id="48" name="Straight Arrow Connector 47"/>
            <p:cNvCxnSpPr/>
            <p:nvPr/>
          </p:nvCxnSpPr>
          <p:spPr>
            <a:xfrm flipH="1" flipV="1">
              <a:off x="6248400" y="4305300"/>
              <a:ext cx="304800" cy="95935"/>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8279389-D869-4F4E-802B-33C130D9DD4A}"/>
                </a:ext>
              </a:extLst>
            </p:cNvPr>
            <p:cNvSpPr txBox="1"/>
            <p:nvPr/>
          </p:nvSpPr>
          <p:spPr>
            <a:xfrm>
              <a:off x="4495800" y="2057400"/>
              <a:ext cx="1299406" cy="461665"/>
            </a:xfrm>
            <a:prstGeom prst="rect">
              <a:avLst/>
            </a:prstGeom>
            <a:noFill/>
          </p:spPr>
          <p:txBody>
            <a:bodyPr wrap="square" rtlCol="0">
              <a:spAutoFit/>
            </a:bodyPr>
            <a:lstStyle/>
            <a:p>
              <a:r>
                <a:rPr lang="en-US" sz="1200" dirty="0"/>
                <a:t>Iso-Cost Line</a:t>
              </a:r>
            </a:p>
            <a:p>
              <a:endParaRPr lang="en-US" sz="1200" dirty="0"/>
            </a:p>
          </p:txBody>
        </p:sp>
        <p:cxnSp>
          <p:nvCxnSpPr>
            <p:cNvPr id="28" name="Straight Arrow Connector 27">
              <a:extLst>
                <a:ext uri="{FF2B5EF4-FFF2-40B4-BE49-F238E27FC236}">
                  <a16:creationId xmlns:a16="http://schemas.microsoft.com/office/drawing/2014/main" id="{0C11145C-0988-46C1-957E-965206FDB738}"/>
                </a:ext>
              </a:extLst>
            </p:cNvPr>
            <p:cNvCxnSpPr>
              <a:cxnSpLocks/>
            </p:cNvCxnSpPr>
            <p:nvPr/>
          </p:nvCxnSpPr>
          <p:spPr>
            <a:xfrm flipH="1">
              <a:off x="4531894" y="2302615"/>
              <a:ext cx="306806" cy="472632"/>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28731A0E-246B-43CE-B601-B310D0FAF1D1}"/>
                </a:ext>
              </a:extLst>
            </p:cNvPr>
            <p:cNvSpPr txBox="1"/>
            <p:nvPr/>
          </p:nvSpPr>
          <p:spPr>
            <a:xfrm>
              <a:off x="4733960" y="2900065"/>
              <a:ext cx="1219200" cy="276999"/>
            </a:xfrm>
            <a:prstGeom prst="rect">
              <a:avLst/>
            </a:prstGeom>
            <a:noFill/>
          </p:spPr>
          <p:txBody>
            <a:bodyPr wrap="square" rtlCol="0">
              <a:spAutoFit/>
            </a:bodyPr>
            <a:lstStyle/>
            <a:p>
              <a:r>
                <a:rPr lang="en-US" sz="1200" i="1" dirty="0">
                  <a:latin typeface="Times New Roman" pitchFamily="18" charset="0"/>
                  <a:cs typeface="Times New Roman" pitchFamily="18" charset="0"/>
                </a:rPr>
                <a:t>d</a:t>
              </a:r>
            </a:p>
          </p:txBody>
        </p:sp>
      </p:grpSp>
      <p:sp>
        <p:nvSpPr>
          <p:cNvPr id="5" name="Figure Text" descr="Please contact Professor Yinger for details regarding figures and graphs.">
            <a:extLst>
              <a:ext uri="{FF2B5EF4-FFF2-40B4-BE49-F238E27FC236}">
                <a16:creationId xmlns:a16="http://schemas.microsoft.com/office/drawing/2014/main" id="{A0001B52-67A7-4F18-9096-ADE652319A9F}"/>
              </a:ext>
            </a:extLst>
          </p:cNvPr>
          <p:cNvSpPr txBox="1"/>
          <p:nvPr/>
        </p:nvSpPr>
        <p:spPr>
          <a:xfrm rot="18876973">
            <a:off x="4838325" y="2485251"/>
            <a:ext cx="2058150" cy="553998"/>
          </a:xfrm>
          <a:prstGeom prst="rect">
            <a:avLst/>
          </a:prstGeom>
          <a:noFill/>
        </p:spPr>
        <p:txBody>
          <a:bodyPr wrap="square" rtlCol="0">
            <a:spAutoFit/>
          </a:bodyPr>
          <a:lstStyle/>
          <a:p>
            <a:r>
              <a:rPr lang="en-US" sz="1200" dirty="0"/>
              <a:t>Commuting Shed Boundary</a:t>
            </a:r>
          </a:p>
          <a:p>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49602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Vertical and Horizontal Arteries, 5</a:t>
            </a:r>
          </a:p>
          <a:p>
            <a:pPr marL="231775" lvl="2" indent="0">
              <a:buNone/>
            </a:pPr>
            <a:endParaRPr lang="en-US" dirty="0"/>
          </a:p>
          <a:p>
            <a:pPr marL="574675" lvl="2" indent="-342900"/>
            <a:r>
              <a:rPr lang="en-US" dirty="0"/>
              <a:t>Pooling earlier results for shed and </a:t>
            </a:r>
            <a:r>
              <a:rPr lang="en-US" dirty="0" err="1"/>
              <a:t>iso</a:t>
            </a:r>
            <a:r>
              <a:rPr lang="en-US" dirty="0"/>
              <a:t>-cost:</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Solving for (</a:t>
            </a:r>
            <a:r>
              <a:rPr lang="en-US" i="1" dirty="0">
                <a:latin typeface="Times New Roman" pitchFamily="18" charset="0"/>
                <a:cs typeface="Times New Roman" pitchFamily="18" charset="0"/>
              </a:rPr>
              <a:t>x*,y*</a:t>
            </a:r>
            <a:r>
              <a:rPr lang="en-US" dirty="0"/>
              <a:t>)</a:t>
            </a:r>
          </a:p>
          <a:p>
            <a:pPr lvl="2">
              <a:buNone/>
            </a:pPr>
            <a:endParaRPr lang="en-US" dirty="0"/>
          </a:p>
          <a:p>
            <a:pPr lvl="2">
              <a:buNone/>
            </a:pPr>
            <a:endParaRPr lang="en-US" dirty="0"/>
          </a:p>
          <a:p>
            <a:pPr lvl="2"/>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C0B0ABCF-AAC9-4E1B-869F-46A5B63C3D65}"/>
              </a:ext>
            </a:extLst>
          </p:cNvPr>
          <p:cNvGrpSpPr/>
          <p:nvPr/>
        </p:nvGrpSpPr>
        <p:grpSpPr>
          <a:xfrm>
            <a:off x="685800" y="2665412"/>
            <a:ext cx="7981950" cy="3811588"/>
            <a:chOff x="685800" y="2665412"/>
            <a:chExt cx="7981950" cy="3811588"/>
          </a:xfrm>
        </p:grpSpPr>
        <p:graphicFrame>
          <p:nvGraphicFramePr>
            <p:cNvPr id="7"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1480604205"/>
                </p:ext>
              </p:extLst>
            </p:nvPr>
          </p:nvGraphicFramePr>
          <p:xfrm>
            <a:off x="1803400" y="2665412"/>
            <a:ext cx="5461000" cy="1601788"/>
          </p:xfrm>
          <a:graphic>
            <a:graphicData uri="http://schemas.openxmlformats.org/presentationml/2006/ole">
              <mc:AlternateContent xmlns:mc="http://schemas.openxmlformats.org/markup-compatibility/2006">
                <mc:Choice xmlns:v="urn:schemas-microsoft-com:vml" Requires="v">
                  <p:oleObj spid="_x0000_s66753" name="Equation" r:id="rId3" imgW="1638000" imgH="482400" progId="Equation.DSMT4">
                    <p:embed/>
                  </p:oleObj>
                </mc:Choice>
                <mc:Fallback>
                  <p:oleObj name="Equation" r:id="rId3" imgW="1638000" imgH="482400" progId="Equation.DSMT4">
                    <p:embed/>
                    <p:pic>
                      <p:nvPicPr>
                        <p:cNvPr id="0" name="Object 4"/>
                        <p:cNvPicPr>
                          <a:picLocks noChangeAspect="1" noChangeArrowheads="1"/>
                        </p:cNvPicPr>
                        <p:nvPr/>
                      </p:nvPicPr>
                      <p:blipFill>
                        <a:blip r:embed="rId4"/>
                        <a:srcRect/>
                        <a:stretch>
                          <a:fillRect/>
                        </a:stretch>
                      </p:blipFill>
                      <p:spPr bwMode="auto">
                        <a:xfrm>
                          <a:off x="1803400" y="2665412"/>
                          <a:ext cx="5461000"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2853386736"/>
                </p:ext>
              </p:extLst>
            </p:nvPr>
          </p:nvGraphicFramePr>
          <p:xfrm>
            <a:off x="685800" y="5052560"/>
            <a:ext cx="7981950" cy="1424440"/>
          </p:xfrm>
          <a:graphic>
            <a:graphicData uri="http://schemas.openxmlformats.org/presentationml/2006/ole">
              <mc:AlternateContent xmlns:mc="http://schemas.openxmlformats.org/markup-compatibility/2006">
                <mc:Choice xmlns:v="urn:schemas-microsoft-com:vml" Requires="v">
                  <p:oleObj spid="_x0000_s66754" name="Equation" r:id="rId5" imgW="2692080" imgH="482400" progId="Equation.DSMT4">
                    <p:embed/>
                  </p:oleObj>
                </mc:Choice>
                <mc:Fallback>
                  <p:oleObj name="Equation" r:id="rId5" imgW="2692080" imgH="482400" progId="Equation.DSMT4">
                    <p:embed/>
                    <p:pic>
                      <p:nvPicPr>
                        <p:cNvPr id="0" name="Object 6"/>
                        <p:cNvPicPr>
                          <a:picLocks noChangeAspect="1" noChangeArrowheads="1"/>
                        </p:cNvPicPr>
                        <p:nvPr/>
                      </p:nvPicPr>
                      <p:blipFill>
                        <a:blip r:embed="rId6"/>
                        <a:srcRect/>
                        <a:stretch>
                          <a:fillRect/>
                        </a:stretch>
                      </p:blipFill>
                      <p:spPr bwMode="auto">
                        <a:xfrm>
                          <a:off x="685800" y="5052560"/>
                          <a:ext cx="7981950" cy="1424440"/>
                        </a:xfrm>
                        <a:prstGeom prst="rect">
                          <a:avLst/>
                        </a:prstGeom>
                        <a:noFill/>
                        <a:ln>
                          <a:noFill/>
                        </a:ln>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48690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Vertical and Horizontal Arteries, 6</a:t>
            </a:r>
          </a:p>
          <a:p>
            <a:pPr marL="231775" lvl="2" indent="0">
              <a:buNone/>
            </a:pPr>
            <a:endParaRPr lang="en-US" dirty="0"/>
          </a:p>
          <a:p>
            <a:pPr marL="574675" lvl="2" indent="-342900"/>
            <a:r>
              <a:rPr lang="en-US" dirty="0"/>
              <a:t>Finally, plugging both points into the standard distance formula, we find that</a:t>
            </a:r>
          </a:p>
          <a:p>
            <a:pPr lvl="2"/>
            <a:endParaRPr lang="en-US" dirty="0"/>
          </a:p>
          <a:p>
            <a:pPr lvl="2">
              <a:buNone/>
            </a:pPr>
            <a:endParaRPr lang="en-US" dirty="0"/>
          </a:p>
          <a:p>
            <a:pPr lvl="2">
              <a:buNone/>
            </a:pPr>
            <a:endParaRPr lang="en-US" dirty="0"/>
          </a:p>
          <a:p>
            <a:pPr lvl="2"/>
            <a:endParaRPr lang="en-US" dirty="0"/>
          </a:p>
        </p:txBody>
      </p:sp>
      <p:graphicFrame>
        <p:nvGraphicFramePr>
          <p:cNvPr id="7"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179428570"/>
              </p:ext>
            </p:extLst>
          </p:nvPr>
        </p:nvGraphicFramePr>
        <p:xfrm>
          <a:off x="647700" y="3251200"/>
          <a:ext cx="8058150" cy="3149600"/>
        </p:xfrm>
        <a:graphic>
          <a:graphicData uri="http://schemas.openxmlformats.org/presentationml/2006/ole">
            <mc:AlternateContent xmlns:mc="http://schemas.openxmlformats.org/markup-compatibility/2006">
              <mc:Choice xmlns:v="urn:schemas-microsoft-com:vml" Requires="v">
                <p:oleObj spid="_x0000_s65646" name="Equation" r:id="rId3" imgW="2717640" imgH="1066680" progId="Equation.DSMT4">
                  <p:embed/>
                </p:oleObj>
              </mc:Choice>
              <mc:Fallback>
                <p:oleObj name="Equation" r:id="rId3" imgW="2717640" imgH="1066680" progId="Equation.DSMT4">
                  <p:embed/>
                  <p:pic>
                    <p:nvPicPr>
                      <p:cNvPr id="0" name="Object 7"/>
                      <p:cNvPicPr>
                        <a:picLocks noChangeAspect="1" noChangeArrowheads="1"/>
                      </p:cNvPicPr>
                      <p:nvPr/>
                    </p:nvPicPr>
                    <p:blipFill>
                      <a:blip r:embed="rId4"/>
                      <a:srcRect/>
                      <a:stretch>
                        <a:fillRect/>
                      </a:stretch>
                    </p:blipFill>
                    <p:spPr bwMode="auto">
                      <a:xfrm>
                        <a:off x="647700" y="3251200"/>
                        <a:ext cx="8058150" cy="3149600"/>
                      </a:xfrm>
                      <a:prstGeom prst="rect">
                        <a:avLst/>
                      </a:prstGeom>
                      <a:noFill/>
                      <a:ln>
                        <a:noFill/>
                      </a:ln>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147453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Vertical and Horizontal Arteries, 7</a:t>
            </a:r>
          </a:p>
          <a:p>
            <a:pPr marL="231775" lvl="2" indent="0">
              <a:buNone/>
            </a:pPr>
            <a:endParaRPr lang="en-US" dirty="0"/>
          </a:p>
          <a:p>
            <a:pPr marL="574675" lvl="2" indent="-342900"/>
            <a:r>
              <a:rPr lang="en-US" dirty="0"/>
              <a:t>Once again, we find that extending the transportation system does not change the algebra of the basic model, although it does change the map.</a:t>
            </a:r>
          </a:p>
          <a:p>
            <a:pPr marL="574675" lvl="2" indent="-342900"/>
            <a:endParaRPr lang="en-US" dirty="0"/>
          </a:p>
          <a:p>
            <a:pPr marL="574675" lvl="2" indent="-342900"/>
            <a:r>
              <a:rPr lang="en-US" dirty="0"/>
              <a:t>If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v</a:t>
            </a:r>
            <a:r>
              <a:rPr lang="en-US" i="1" dirty="0">
                <a:latin typeface="Times New Roman" pitchFamily="18" charset="0"/>
                <a:cs typeface="Times New Roman" pitchFamily="18" charset="0"/>
              </a:rPr>
              <a:t> =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h</a:t>
            </a:r>
            <a:r>
              <a:rPr lang="en-US" dirty="0"/>
              <a:t>, the new land constant is simply </a:t>
            </a:r>
            <a:r>
              <a:rPr lang="en-US" dirty="0">
                <a:latin typeface="Times New Roman" pitchFamily="18" charset="0"/>
                <a:cs typeface="Times New Roman" pitchFamily="18" charset="0"/>
              </a:rPr>
              <a:t>8</a:t>
            </a:r>
            <a:r>
              <a:rPr lang="en-US" i="1" dirty="0">
                <a:latin typeface="Times New Roman" pitchFamily="18" charset="0"/>
                <a:cs typeface="Times New Roman" pitchFamily="18" charset="0"/>
              </a:rPr>
              <a:t>d</a:t>
            </a:r>
            <a:r>
              <a:rPr lang="en-US" dirty="0"/>
              <a:t>, and all the equations and comparative statics from the basic model still hold.</a:t>
            </a:r>
          </a:p>
          <a:p>
            <a:pPr marL="574675" lvl="2" indent="-342900"/>
            <a:endParaRPr lang="en-US" dirty="0"/>
          </a:p>
          <a:p>
            <a:pPr marL="574675" lvl="2" indent="-342900"/>
            <a:r>
              <a:rPr lang="en-US" dirty="0"/>
              <a:t>If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v</a:t>
            </a:r>
            <a:r>
              <a:rPr lang="en-US" i="1" dirty="0">
                <a:latin typeface="Times New Roman" pitchFamily="18" charset="0"/>
                <a:cs typeface="Times New Roman" pitchFamily="18" charset="0"/>
              </a:rPr>
              <a:t> </a:t>
            </a:r>
            <a:r>
              <a:rPr lang="en-US" i="1" dirty="0">
                <a:latin typeface="Times New Roman"/>
                <a:cs typeface="Times New Roman"/>
              </a:rPr>
              <a: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h</a:t>
            </a:r>
            <a:r>
              <a:rPr lang="en-US" i="1" baseline="-25000" dirty="0">
                <a:latin typeface="Times New Roman" pitchFamily="18" charset="0"/>
                <a:cs typeface="Times New Roman" pitchFamily="18" charset="0"/>
              </a:rPr>
              <a:t> </a:t>
            </a:r>
            <a:r>
              <a:rPr lang="en-US" dirty="0"/>
              <a:t>, then the formula for the length of the </a:t>
            </a:r>
            <a:r>
              <a:rPr lang="en-US" dirty="0" err="1"/>
              <a:t>iso</a:t>
            </a:r>
            <a:r>
              <a:rPr lang="en-US" dirty="0"/>
              <a:t>-cost line below the artery switches the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v</a:t>
            </a:r>
            <a:r>
              <a:rPr lang="en-US" i="1" dirty="0">
                <a:latin typeface="Times New Roman" pitchFamily="18" charset="0"/>
                <a:cs typeface="Times New Roman" pitchFamily="18" charset="0"/>
              </a:rPr>
              <a:t> </a:t>
            </a:r>
            <a:r>
              <a:rPr lang="en-US" dirty="0"/>
              <a:t>and</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h</a:t>
            </a:r>
            <a:r>
              <a:rPr lang="en-US" i="1" baseline="-25000" dirty="0">
                <a:latin typeface="Times New Roman" pitchFamily="18" charset="0"/>
                <a:cs typeface="Times New Roman" pitchFamily="18" charset="0"/>
              </a:rPr>
              <a:t> </a:t>
            </a:r>
            <a:r>
              <a:rPr lang="en-US" dirty="0"/>
              <a:t>terms and the length is 4 times the sum of the two lengths.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098621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Diagonal Arteries</a:t>
            </a:r>
          </a:p>
          <a:p>
            <a:pPr marL="231775" lvl="2" indent="0">
              <a:buNone/>
            </a:pPr>
            <a:endParaRPr lang="en-US" dirty="0"/>
          </a:p>
          <a:p>
            <a:pPr marL="574675" lvl="2" indent="-342900"/>
            <a:r>
              <a:rPr lang="en-US" dirty="0"/>
              <a:t>The next case to consider is diagonal arteries.</a:t>
            </a:r>
          </a:p>
          <a:p>
            <a:pPr marL="574675" lvl="2" indent="-342900"/>
            <a:endParaRPr lang="en-US" dirty="0"/>
          </a:p>
          <a:p>
            <a:pPr marL="574675" lvl="2" indent="-342900"/>
            <a:r>
              <a:rPr lang="en-US" dirty="0"/>
              <a:t>We will keep it simple, with the same costs on vertical and horizontal streets = </a:t>
            </a:r>
            <a:r>
              <a:rPr lang="en-US" i="1" dirty="0" err="1">
                <a:latin typeface="Times New Roman" pitchFamily="18" charset="0"/>
                <a:cs typeface="Times New Roman" pitchFamily="18" charset="0"/>
              </a:rPr>
              <a:t>t</a:t>
            </a:r>
            <a:r>
              <a:rPr lang="en-US" i="1" baseline="-25000" dirty="0" err="1">
                <a:latin typeface="Times New Roman" pitchFamily="18" charset="0"/>
                <a:cs typeface="Times New Roman" pitchFamily="18" charset="0"/>
              </a:rPr>
              <a:t>g</a:t>
            </a:r>
            <a:endParaRPr lang="en-US" dirty="0"/>
          </a:p>
          <a:p>
            <a:pPr marL="574675" lvl="2" indent="-342900"/>
            <a:endParaRPr lang="en-US" dirty="0"/>
          </a:p>
          <a:p>
            <a:pPr marL="574675" lvl="2" indent="-342900"/>
            <a:r>
              <a:rPr lang="en-US" dirty="0"/>
              <a:t>And with arteries at a 45 degree angle to the grid.</a:t>
            </a:r>
          </a:p>
          <a:p>
            <a:pPr marL="574675" lvl="2" indent="-342900"/>
            <a:endParaRPr lang="en-US" dirty="0"/>
          </a:p>
          <a:p>
            <a:pPr marL="574675" lvl="2" indent="-342900"/>
            <a:r>
              <a:rPr lang="en-US" dirty="0"/>
              <a:t>This set-up is similar to the core design of Washington, D.C., with the Capitol as the CBD and the Mall as one of the arteries.</a:t>
            </a:r>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1861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Diagonal Arteries, 2</a:t>
            </a:r>
          </a:p>
          <a:p>
            <a:pPr marL="231775" lvl="2" indent="0" algn="ctr">
              <a:buNone/>
            </a:pPr>
            <a:endParaRPr lang="en-US" sz="2800" b="1" dirty="0">
              <a:solidFill>
                <a:schemeClr val="accent2"/>
              </a:solidFill>
            </a:endParaRPr>
          </a:p>
          <a:p>
            <a:pPr marL="231775" lvl="2" indent="0">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grpSp>
        <p:nvGrpSpPr>
          <p:cNvPr id="6" name="Figure Contents and Text" descr="Please contact Professor Yinger for details regarding figures and graphs.">
            <a:extLst>
              <a:ext uri="{FF2B5EF4-FFF2-40B4-BE49-F238E27FC236}">
                <a16:creationId xmlns:a16="http://schemas.microsoft.com/office/drawing/2014/main" id="{D2756748-EC3A-4CCF-8C36-1F83AB57CEEE}"/>
              </a:ext>
            </a:extLst>
          </p:cNvPr>
          <p:cNvGrpSpPr/>
          <p:nvPr/>
        </p:nvGrpSpPr>
        <p:grpSpPr>
          <a:xfrm>
            <a:off x="2438400" y="2057400"/>
            <a:ext cx="6366297" cy="4114800"/>
            <a:chOff x="2438400" y="2057400"/>
            <a:chExt cx="6366297" cy="4114800"/>
          </a:xfrm>
        </p:grpSpPr>
        <p:sp>
          <p:nvSpPr>
            <p:cNvPr id="37" name="TextBox 36"/>
            <p:cNvSpPr txBox="1"/>
            <p:nvPr/>
          </p:nvSpPr>
          <p:spPr>
            <a:xfrm>
              <a:off x="6477000" y="2373868"/>
              <a:ext cx="2327697" cy="369332"/>
            </a:xfrm>
            <a:prstGeom prst="rect">
              <a:avLst/>
            </a:prstGeom>
            <a:noFill/>
          </p:spPr>
          <p:txBody>
            <a:bodyPr wrap="square" rtlCol="0">
              <a:spAutoFit/>
            </a:bodyPr>
            <a:lstStyle/>
            <a:p>
              <a:r>
                <a:rPr lang="en-US" dirty="0"/>
                <a:t>Artery</a:t>
              </a:r>
            </a:p>
          </p:txBody>
        </p:sp>
        <p:sp>
          <p:nvSpPr>
            <p:cNvPr id="51" name="TextBox 50"/>
            <p:cNvSpPr txBox="1"/>
            <p:nvPr/>
          </p:nvSpPr>
          <p:spPr>
            <a:xfrm>
              <a:off x="6476999" y="4114800"/>
              <a:ext cx="2327697" cy="369332"/>
            </a:xfrm>
            <a:prstGeom prst="rect">
              <a:avLst/>
            </a:prstGeom>
            <a:noFill/>
          </p:spPr>
          <p:txBody>
            <a:bodyPr wrap="square" rtlCol="0">
              <a:spAutoFit/>
            </a:bodyPr>
            <a:lstStyle/>
            <a:p>
              <a:r>
                <a:rPr lang="en-US" dirty="0"/>
                <a:t>Shed Boundary</a:t>
              </a:r>
            </a:p>
          </p:txBody>
        </p:sp>
        <p:sp>
          <p:nvSpPr>
            <p:cNvPr id="52" name="TextBox 51"/>
            <p:cNvSpPr txBox="1"/>
            <p:nvPr/>
          </p:nvSpPr>
          <p:spPr>
            <a:xfrm>
              <a:off x="6477000" y="3124200"/>
              <a:ext cx="2327697" cy="369332"/>
            </a:xfrm>
            <a:prstGeom prst="rect">
              <a:avLst/>
            </a:prstGeom>
            <a:noFill/>
          </p:spPr>
          <p:txBody>
            <a:bodyPr wrap="square" rtlCol="0">
              <a:spAutoFit/>
            </a:bodyPr>
            <a:lstStyle/>
            <a:p>
              <a:r>
                <a:rPr lang="en-US" i="1" dirty="0">
                  <a:latin typeface="Times New Roman" pitchFamily="18" charset="0"/>
                  <a:cs typeface="Times New Roman" pitchFamily="18" charset="0"/>
                </a:rPr>
                <a:t>y - x</a:t>
              </a:r>
            </a:p>
          </p:txBody>
        </p:sp>
        <p:sp>
          <p:nvSpPr>
            <p:cNvPr id="53" name="TextBox 52"/>
            <p:cNvSpPr txBox="1"/>
            <p:nvPr/>
          </p:nvSpPr>
          <p:spPr>
            <a:xfrm>
              <a:off x="6469250" y="3733800"/>
              <a:ext cx="2327697" cy="369332"/>
            </a:xfrm>
            <a:prstGeom prst="rect">
              <a:avLst/>
            </a:prstGeom>
            <a:noFill/>
          </p:spPr>
          <p:txBody>
            <a:bodyPr wrap="square" rtlCol="0">
              <a:spAutoFit/>
            </a:bodyPr>
            <a:lstStyle/>
            <a:p>
              <a:r>
                <a:rPr lang="en-US" i="1" dirty="0">
                  <a:latin typeface="Times New Roman" pitchFamily="18" charset="0"/>
                  <a:cs typeface="Times New Roman" pitchFamily="18" charset="0"/>
                </a:rPr>
                <a:t>x</a:t>
              </a:r>
              <a:r>
                <a:rPr lang="en-US" dirty="0">
                  <a:latin typeface="Times New Roman"/>
                  <a:cs typeface="Times New Roman"/>
                </a:rPr>
                <a:t>√2</a:t>
              </a:r>
              <a:endParaRPr lang="en-US" dirty="0">
                <a:latin typeface="Times New Roman" pitchFamily="18" charset="0"/>
                <a:cs typeface="Times New Roman" pitchFamily="18" charset="0"/>
              </a:endParaRPr>
            </a:p>
          </p:txBody>
        </p:sp>
        <p:grpSp>
          <p:nvGrpSpPr>
            <p:cNvPr id="5" name="Graph" descr="Please contact Professor Yinger for details regarding figures and graphs.">
              <a:extLst>
                <a:ext uri="{FF2B5EF4-FFF2-40B4-BE49-F238E27FC236}">
                  <a16:creationId xmlns:a16="http://schemas.microsoft.com/office/drawing/2014/main" id="{73B60F09-B52B-4C65-8849-65A344D08501}"/>
                </a:ext>
              </a:extLst>
            </p:cNvPr>
            <p:cNvGrpSpPr/>
            <p:nvPr/>
          </p:nvGrpSpPr>
          <p:grpSpPr>
            <a:xfrm>
              <a:off x="2438400" y="2057400"/>
              <a:ext cx="4068950" cy="4114800"/>
              <a:chOff x="2438400" y="2057400"/>
              <a:chExt cx="4068950" cy="4114800"/>
            </a:xfrm>
          </p:grpSpPr>
          <p:sp>
            <p:nvSpPr>
              <p:cNvPr id="7" name="Rectangle 6"/>
              <p:cNvSpPr/>
              <p:nvPr/>
            </p:nvSpPr>
            <p:spPr>
              <a:xfrm>
                <a:off x="2438400" y="2438400"/>
                <a:ext cx="3810000" cy="37338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7" idx="0"/>
                <a:endCxn id="7" idx="2"/>
              </p:cNvCxnSpPr>
              <p:nvPr/>
            </p:nvCxnSpPr>
            <p:spPr>
              <a:xfrm>
                <a:off x="4343400" y="2438400"/>
                <a:ext cx="0" cy="3733800"/>
              </a:xfrm>
              <a:prstGeom prst="line">
                <a:avLst/>
              </a:prstGeom>
              <a:ln w="254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38400" y="4297551"/>
                <a:ext cx="3810000" cy="0"/>
              </a:xfrm>
              <a:prstGeom prst="line">
                <a:avLst/>
              </a:prstGeom>
              <a:ln w="25400">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26641" name="Straight Connector 26640"/>
              <p:cNvCxnSpPr/>
              <p:nvPr/>
            </p:nvCxnSpPr>
            <p:spPr>
              <a:xfrm flipV="1">
                <a:off x="2438400" y="2438400"/>
                <a:ext cx="3810000" cy="3733800"/>
              </a:xfrm>
              <a:prstGeom prst="line">
                <a:avLst/>
              </a:prstGeom>
              <a:ln w="254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26644" name="Straight Connector 26643"/>
              <p:cNvCxnSpPr/>
              <p:nvPr/>
            </p:nvCxnSpPr>
            <p:spPr>
              <a:xfrm flipH="1" flipV="1">
                <a:off x="2438400" y="2438400"/>
                <a:ext cx="3810000" cy="3733800"/>
              </a:xfrm>
              <a:prstGeom prst="line">
                <a:avLst/>
              </a:prstGeom>
              <a:ln w="254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2819400" y="2819400"/>
                <a:ext cx="1524000" cy="381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343400" y="2819400"/>
                <a:ext cx="1524000" cy="381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819400" y="5410200"/>
                <a:ext cx="1524000" cy="381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43400" y="5410200"/>
                <a:ext cx="1524000" cy="381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410200" y="2819400"/>
                <a:ext cx="457200" cy="146717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5410200" y="4286573"/>
                <a:ext cx="457200" cy="150462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819400" y="4297552"/>
                <a:ext cx="381000" cy="149364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19400" y="2819400"/>
                <a:ext cx="381000" cy="1478151"/>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038600" y="2057400"/>
                <a:ext cx="1219200" cy="369332"/>
              </a:xfrm>
              <a:prstGeom prst="rect">
                <a:avLst/>
              </a:prstGeom>
              <a:noFill/>
            </p:spPr>
            <p:txBody>
              <a:bodyPr wrap="square" rtlCol="0">
                <a:spAutoFit/>
              </a:bodyPr>
              <a:lstStyle/>
              <a:p>
                <a:r>
                  <a:rPr lang="en-US" dirty="0">
                    <a:latin typeface="Times New Roman" pitchFamily="18" charset="0"/>
                    <a:cs typeface="Times New Roman" pitchFamily="18" charset="0"/>
                  </a:rPr>
                  <a:t>(0,</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p:txBody>
          </p:sp>
          <p:sp>
            <p:nvSpPr>
              <p:cNvPr id="43" name="TextBox 42"/>
              <p:cNvSpPr txBox="1"/>
              <p:nvPr/>
            </p:nvSpPr>
            <p:spPr>
              <a:xfrm>
                <a:off x="4724400" y="2754868"/>
                <a:ext cx="457200" cy="369332"/>
              </a:xfrm>
              <a:prstGeom prst="rect">
                <a:avLst/>
              </a:prstGeom>
              <a:noFill/>
            </p:spPr>
            <p:txBody>
              <a:bodyPr wrap="square" rtlCol="0">
                <a:spAutoFit/>
              </a:bodyPr>
              <a:lstStyle/>
              <a:p>
                <a:r>
                  <a:rPr lang="en-US" i="1" dirty="0"/>
                  <a:t>d</a:t>
                </a:r>
                <a:endParaRPr lang="en-US" baseline="-25000" dirty="0"/>
              </a:p>
            </p:txBody>
          </p:sp>
          <p:cxnSp>
            <p:nvCxnSpPr>
              <p:cNvPr id="40" name="Straight Arrow Connector 39"/>
              <p:cNvCxnSpPr/>
              <p:nvPr/>
            </p:nvCxnSpPr>
            <p:spPr>
              <a:xfrm flipH="1">
                <a:off x="4419600" y="3733800"/>
                <a:ext cx="571500" cy="539858"/>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4343400" y="2282125"/>
                <a:ext cx="304800" cy="902777"/>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43" idx="2"/>
              </p:cNvCxnSpPr>
              <p:nvPr/>
            </p:nvCxnSpPr>
            <p:spPr>
              <a:xfrm>
                <a:off x="4953000" y="3124200"/>
                <a:ext cx="0" cy="53340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cxnSpLocks/>
              </p:cNvCxnSpPr>
              <p:nvPr/>
            </p:nvCxnSpPr>
            <p:spPr>
              <a:xfrm flipH="1">
                <a:off x="6096000" y="2590800"/>
                <a:ext cx="373250" cy="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4991100" y="3308866"/>
                <a:ext cx="1478150" cy="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4876800" y="3962400"/>
                <a:ext cx="1630550" cy="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cxnSpLocks/>
                <a:stCxn id="51" idx="1"/>
              </p:cNvCxnSpPr>
              <p:nvPr/>
            </p:nvCxnSpPr>
            <p:spPr>
              <a:xfrm flipH="1" flipV="1">
                <a:off x="6248401" y="4296906"/>
                <a:ext cx="228598" cy="256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grp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860973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Diagonal Arteries, 3</a:t>
            </a:r>
          </a:p>
          <a:p>
            <a:pPr marL="231775" lvl="2" indent="0">
              <a:buNone/>
            </a:pPr>
            <a:endParaRPr lang="en-US" dirty="0"/>
          </a:p>
          <a:p>
            <a:pPr marL="574675" lvl="2" indent="-342900"/>
            <a:r>
              <a:rPr lang="en-US" dirty="0"/>
              <a:t>Thus, the equation for an </a:t>
            </a:r>
            <a:r>
              <a:rPr lang="en-US" dirty="0" err="1"/>
              <a:t>iso</a:t>
            </a:r>
            <a:r>
              <a:rPr lang="en-US" dirty="0"/>
              <a:t>-cost line is</a:t>
            </a:r>
          </a:p>
          <a:p>
            <a:pPr marL="574675" lvl="2" indent="-342900"/>
            <a:endParaRPr lang="en-US" dirty="0"/>
          </a:p>
          <a:p>
            <a:pPr marL="574675" lvl="2" indent="-342900"/>
            <a:endParaRPr lang="en-US" dirty="0"/>
          </a:p>
          <a:p>
            <a:pPr marL="574675" lvl="2" indent="-342900"/>
            <a:endParaRPr lang="en-US" dirty="0"/>
          </a:p>
          <a:p>
            <a:pPr marL="574675" lvl="2" indent="-342900"/>
            <a:r>
              <a:rPr lang="en-US" dirty="0"/>
              <a:t>or</a:t>
            </a:r>
          </a:p>
          <a:p>
            <a:pPr lvl="2"/>
            <a:endParaRPr lang="en-US" dirty="0"/>
          </a:p>
          <a:p>
            <a:pPr lvl="2">
              <a:buNone/>
            </a:pPr>
            <a:endParaRPr lang="en-US" dirty="0"/>
          </a:p>
          <a:p>
            <a:pPr lvl="2">
              <a:buNone/>
            </a:pPr>
            <a:endParaRPr lang="en-US" dirty="0"/>
          </a:p>
          <a:p>
            <a:pPr lvl="2"/>
            <a:endParaRPr lang="en-US" dirty="0"/>
          </a:p>
        </p:txBody>
      </p:sp>
      <p:grpSp>
        <p:nvGrpSpPr>
          <p:cNvPr id="6" name="Equations" descr="Please contact Professor Yinger for details regarding figures and graphs.">
            <a:extLst>
              <a:ext uri="{FF2B5EF4-FFF2-40B4-BE49-F238E27FC236}">
                <a16:creationId xmlns:a16="http://schemas.microsoft.com/office/drawing/2014/main" id="{408CADAC-A106-4820-AD1B-C03F19323613}"/>
              </a:ext>
            </a:extLst>
          </p:cNvPr>
          <p:cNvGrpSpPr/>
          <p:nvPr/>
        </p:nvGrpSpPr>
        <p:grpSpPr>
          <a:xfrm>
            <a:off x="1219200" y="2884642"/>
            <a:ext cx="6858000" cy="3668558"/>
            <a:chOff x="1219200" y="2884642"/>
            <a:chExt cx="6858000" cy="3668558"/>
          </a:xfrm>
        </p:grpSpPr>
        <p:graphicFrame>
          <p:nvGraphicFramePr>
            <p:cNvPr id="5"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4004566047"/>
                </p:ext>
              </p:extLst>
            </p:nvPr>
          </p:nvGraphicFramePr>
          <p:xfrm>
            <a:off x="1219200" y="2884642"/>
            <a:ext cx="6858000" cy="1115027"/>
          </p:xfrm>
          <a:graphic>
            <a:graphicData uri="http://schemas.openxmlformats.org/presentationml/2006/ole">
              <mc:AlternateContent xmlns:mc="http://schemas.openxmlformats.org/markup-compatibility/2006">
                <mc:Choice xmlns:v="urn:schemas-microsoft-com:vml" Requires="v">
                  <p:oleObj spid="_x0000_s26839" name="Equation" r:id="rId3" imgW="1650960" imgH="266400" progId="Equation.DSMT4">
                    <p:embed/>
                  </p:oleObj>
                </mc:Choice>
                <mc:Fallback>
                  <p:oleObj name="Equation" r:id="rId3" imgW="1650960" imgH="266400" progId="Equation.DSMT4">
                    <p:embed/>
                    <p:pic>
                      <p:nvPicPr>
                        <p:cNvPr id="0" name="Object 6"/>
                        <p:cNvPicPr>
                          <a:picLocks noChangeAspect="1" noChangeArrowheads="1"/>
                        </p:cNvPicPr>
                        <p:nvPr/>
                      </p:nvPicPr>
                      <p:blipFill>
                        <a:blip r:embed="rId4"/>
                        <a:srcRect/>
                        <a:stretch>
                          <a:fillRect/>
                        </a:stretch>
                      </p:blipFill>
                      <p:spPr bwMode="auto">
                        <a:xfrm>
                          <a:off x="1219200" y="2884642"/>
                          <a:ext cx="6858000" cy="1115027"/>
                        </a:xfrm>
                        <a:prstGeom prst="rect">
                          <a:avLst/>
                        </a:prstGeom>
                        <a:noFill/>
                        <a:ln>
                          <a:noFill/>
                        </a:ln>
                      </p:spPr>
                    </p:pic>
                  </p:oleObj>
                </mc:Fallback>
              </mc:AlternateContent>
            </a:graphicData>
          </a:graphic>
        </p:graphicFrame>
        <p:graphicFrame>
          <p:nvGraphicFramePr>
            <p:cNvPr id="7"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602259045"/>
                </p:ext>
              </p:extLst>
            </p:nvPr>
          </p:nvGraphicFramePr>
          <p:xfrm>
            <a:off x="1600200" y="4260935"/>
            <a:ext cx="6080125" cy="2292265"/>
          </p:xfrm>
          <a:graphic>
            <a:graphicData uri="http://schemas.openxmlformats.org/presentationml/2006/ole">
              <mc:AlternateContent xmlns:mc="http://schemas.openxmlformats.org/markup-compatibility/2006">
                <mc:Choice xmlns:v="urn:schemas-microsoft-com:vml" Requires="v">
                  <p:oleObj spid="_x0000_s26840" name="Equation" r:id="rId5" imgW="1422360" imgH="533160" progId="Equation.DSMT4">
                    <p:embed/>
                  </p:oleObj>
                </mc:Choice>
                <mc:Fallback>
                  <p:oleObj name="Equation" r:id="rId5" imgW="1422360" imgH="533160" progId="Equation.DSMT4">
                    <p:embed/>
                    <p:pic>
                      <p:nvPicPr>
                        <p:cNvPr id="0" name="Object 4"/>
                        <p:cNvPicPr>
                          <a:picLocks noChangeAspect="1" noChangeArrowheads="1"/>
                        </p:cNvPicPr>
                        <p:nvPr/>
                      </p:nvPicPr>
                      <p:blipFill>
                        <a:blip r:embed="rId6"/>
                        <a:srcRect/>
                        <a:stretch>
                          <a:fillRect/>
                        </a:stretch>
                      </p:blipFill>
                      <p:spPr bwMode="auto">
                        <a:xfrm>
                          <a:off x="1600200" y="4260935"/>
                          <a:ext cx="6080125" cy="2292265"/>
                        </a:xfrm>
                        <a:prstGeom prst="rect">
                          <a:avLst/>
                        </a:prstGeom>
                        <a:noFill/>
                        <a:ln>
                          <a:noFill/>
                        </a:ln>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056189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Diagonal Arteries, 4</a:t>
            </a:r>
          </a:p>
          <a:p>
            <a:pPr marL="231775" lvl="2" indent="0">
              <a:buNone/>
            </a:pPr>
            <a:endParaRPr lang="en-US" dirty="0"/>
          </a:p>
          <a:p>
            <a:pPr marL="574675" lvl="2" indent="-342900"/>
            <a:r>
              <a:rPr lang="en-US" dirty="0"/>
              <a:t>Note that the slope of the </a:t>
            </a:r>
            <a:r>
              <a:rPr lang="en-US" dirty="0" err="1"/>
              <a:t>iso</a:t>
            </a:r>
            <a:r>
              <a:rPr lang="en-US" dirty="0"/>
              <a:t>-cost line in the positive quadrant could be positive as drawn, yielding a star shape, or negative, yielding a hexagon.</a:t>
            </a:r>
          </a:p>
          <a:p>
            <a:pPr marL="574675" lvl="2" indent="-342900"/>
            <a:endParaRPr lang="en-US" dirty="0"/>
          </a:p>
          <a:p>
            <a:pPr marL="574675" lvl="2" indent="-342900"/>
            <a:r>
              <a:rPr lang="en-US" dirty="0"/>
              <a:t>The hexagon case arises if:</a:t>
            </a:r>
          </a:p>
          <a:p>
            <a:pPr marL="574675" lvl="2" indent="-342900"/>
            <a:endParaRPr lang="en-US" dirty="0"/>
          </a:p>
          <a:p>
            <a:pPr marL="574675" lvl="2" indent="-342900"/>
            <a:endParaRPr lang="en-US" dirty="0"/>
          </a:p>
          <a:p>
            <a:pPr lvl="2">
              <a:buNone/>
            </a:pPr>
            <a:endParaRPr lang="en-US" dirty="0"/>
          </a:p>
          <a:p>
            <a:pPr lvl="2"/>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086063019"/>
              </p:ext>
            </p:extLst>
          </p:nvPr>
        </p:nvGraphicFramePr>
        <p:xfrm>
          <a:off x="1600201" y="4539410"/>
          <a:ext cx="5943599" cy="1695823"/>
        </p:xfrm>
        <a:graphic>
          <a:graphicData uri="http://schemas.openxmlformats.org/presentationml/2006/ole">
            <mc:AlternateContent xmlns:mc="http://schemas.openxmlformats.org/markup-compatibility/2006">
              <mc:Choice xmlns:v="urn:schemas-microsoft-com:vml" Requires="v">
                <p:oleObj spid="_x0000_s68700" name="Equation" r:id="rId3" imgW="1879560" imgH="533160" progId="Equation.DSMT4">
                  <p:embed/>
                </p:oleObj>
              </mc:Choice>
              <mc:Fallback>
                <p:oleObj name="Equation" r:id="rId3" imgW="1879560" imgH="533160" progId="Equation.DSMT4">
                  <p:embed/>
                  <p:pic>
                    <p:nvPicPr>
                      <p:cNvPr id="0" name="Object 6"/>
                      <p:cNvPicPr>
                        <a:picLocks noChangeAspect="1" noChangeArrowheads="1"/>
                      </p:cNvPicPr>
                      <p:nvPr/>
                    </p:nvPicPr>
                    <p:blipFill>
                      <a:blip r:embed="rId4"/>
                      <a:srcRect/>
                      <a:stretch>
                        <a:fillRect/>
                      </a:stretch>
                    </p:blipFill>
                    <p:spPr bwMode="auto">
                      <a:xfrm>
                        <a:off x="1600201" y="4539410"/>
                        <a:ext cx="5943599" cy="1695823"/>
                      </a:xfrm>
                      <a:prstGeom prst="rect">
                        <a:avLst/>
                      </a:prstGeom>
                      <a:noFill/>
                      <a:ln>
                        <a:noFill/>
                      </a:ln>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59532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Street Grids</a:t>
            </a:r>
          </a:p>
          <a:p>
            <a:pPr marL="231775" lvl="2" indent="0">
              <a:buNone/>
            </a:pPr>
            <a:endParaRPr lang="en-US" dirty="0"/>
          </a:p>
          <a:p>
            <a:pPr marL="574675" lvl="2" indent="-342900"/>
            <a:r>
              <a:rPr lang="en-US" dirty="0"/>
              <a:t>The assumption that streets are rays coming out from the center can easily be replaced by the assumption that there is a street grid.</a:t>
            </a:r>
          </a:p>
          <a:p>
            <a:pPr marL="574675" lvl="2" indent="-342900"/>
            <a:endParaRPr lang="en-US" dirty="0"/>
          </a:p>
          <a:p>
            <a:pPr marL="574675" lvl="2" indent="-342900"/>
            <a:r>
              <a:rPr lang="en-US" dirty="0"/>
              <a:t>This point was made in Alonso, who presents the intuition and examples of </a:t>
            </a:r>
            <a:r>
              <a:rPr lang="en-US" dirty="0" err="1"/>
              <a:t>iso</a:t>
            </a:r>
            <a:r>
              <a:rPr lang="en-US" dirty="0"/>
              <a:t>-cost lines with a grid but does not introduce a grid into a formal urban model.</a:t>
            </a:r>
          </a:p>
          <a:p>
            <a:pPr marL="574675" lvl="2" indent="-342900"/>
            <a:endParaRPr lang="en-US" dirty="0"/>
          </a:p>
          <a:p>
            <a:pPr marL="574675" lvl="2" indent="-342900"/>
            <a:r>
              <a:rPr lang="en-US" dirty="0"/>
              <a:t>The trick (Yinger, </a:t>
            </a:r>
            <a:r>
              <a:rPr lang="en-US" i="1" dirty="0"/>
              <a:t>JUE</a:t>
            </a:r>
            <a:r>
              <a:rPr lang="en-US" dirty="0"/>
              <a:t>, May 1993) is to use the assumption of an infinitely dense grid to make the math work and to approximate a discrete set of vertical and horizontal streets.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12349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Diagonal Arteries, 5</a:t>
            </a:r>
          </a:p>
          <a:p>
            <a:pPr marL="231775" lvl="2" indent="0">
              <a:buNone/>
            </a:pPr>
            <a:endParaRPr lang="en-US" dirty="0"/>
          </a:p>
          <a:p>
            <a:pPr marL="574675" lvl="2" indent="-342900"/>
            <a:r>
              <a:rPr lang="en-US" dirty="0"/>
              <a:t>Because </a:t>
            </a:r>
            <a:r>
              <a:rPr lang="en-US" i="1" dirty="0">
                <a:latin typeface="Times New Roman" pitchFamily="18" charset="0"/>
                <a:cs typeface="Times New Roman" pitchFamily="18" charset="0"/>
              </a:rPr>
              <a:t>y = x </a:t>
            </a:r>
            <a:r>
              <a:rPr lang="en-US" dirty="0"/>
              <a:t>on the artery, we can write</a:t>
            </a:r>
          </a:p>
          <a:p>
            <a:pPr marL="574675" lvl="2" indent="-342900"/>
            <a:endParaRPr lang="en-US" dirty="0"/>
          </a:p>
          <a:p>
            <a:pPr marL="574675" lvl="2" indent="-342900"/>
            <a:endParaRPr lang="en-US" dirty="0"/>
          </a:p>
          <a:p>
            <a:pPr marL="574675" lvl="2" indent="-342900"/>
            <a:endParaRPr lang="en-US" dirty="0"/>
          </a:p>
          <a:p>
            <a:pPr marL="574675" lvl="2" indent="-342900"/>
            <a:r>
              <a:rPr lang="en-US" dirty="0"/>
              <a:t>This gives us the coordinates of the point on the artery, and we can solve for the distance.</a:t>
            </a:r>
          </a:p>
          <a:p>
            <a:pPr lvl="2"/>
            <a:endParaRPr lang="en-US" dirty="0"/>
          </a:p>
          <a:p>
            <a:pPr lvl="2">
              <a:buNone/>
            </a:pPr>
            <a:endParaRPr lang="en-US" dirty="0"/>
          </a:p>
          <a:p>
            <a:pPr lvl="2">
              <a:buNone/>
            </a:pPr>
            <a:endParaRPr lang="en-US" dirty="0"/>
          </a:p>
          <a:p>
            <a:pPr lvl="2"/>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C127AA16-5F26-4CC1-B0BE-840742DEEF93}"/>
              </a:ext>
            </a:extLst>
          </p:cNvPr>
          <p:cNvGrpSpPr/>
          <p:nvPr/>
        </p:nvGrpSpPr>
        <p:grpSpPr>
          <a:xfrm>
            <a:off x="1824038" y="2590800"/>
            <a:ext cx="5643562" cy="3887788"/>
            <a:chOff x="1824038" y="2590800"/>
            <a:chExt cx="5643562" cy="3887788"/>
          </a:xfrm>
        </p:grpSpPr>
        <p:graphicFrame>
          <p:nvGraphicFramePr>
            <p:cNvPr id="7"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1956672725"/>
                </p:ext>
              </p:extLst>
            </p:nvPr>
          </p:nvGraphicFramePr>
          <p:xfrm>
            <a:off x="2838450" y="2590800"/>
            <a:ext cx="3105150" cy="1451745"/>
          </p:xfrm>
          <a:graphic>
            <a:graphicData uri="http://schemas.openxmlformats.org/presentationml/2006/ole">
              <mc:AlternateContent xmlns:mc="http://schemas.openxmlformats.org/markup-compatibility/2006">
                <mc:Choice xmlns:v="urn:schemas-microsoft-com:vml" Requires="v">
                  <p:oleObj spid="_x0000_s67766" name="Equation" r:id="rId3" imgW="1091880" imgH="507960" progId="Equation.DSMT4">
                    <p:embed/>
                  </p:oleObj>
                </mc:Choice>
                <mc:Fallback>
                  <p:oleObj name="Equation" r:id="rId3" imgW="1091880" imgH="507960" progId="Equation.DSMT4">
                    <p:embed/>
                    <p:pic>
                      <p:nvPicPr>
                        <p:cNvPr id="0" name=""/>
                        <p:cNvPicPr>
                          <a:picLocks noChangeAspect="1" noChangeArrowheads="1"/>
                        </p:cNvPicPr>
                        <p:nvPr/>
                      </p:nvPicPr>
                      <p:blipFill>
                        <a:blip r:embed="rId4"/>
                        <a:srcRect/>
                        <a:stretch>
                          <a:fillRect/>
                        </a:stretch>
                      </p:blipFill>
                      <p:spPr bwMode="auto">
                        <a:xfrm>
                          <a:off x="2838450" y="2590800"/>
                          <a:ext cx="3105150" cy="1451745"/>
                        </a:xfrm>
                        <a:prstGeom prst="rect">
                          <a:avLst/>
                        </a:prstGeom>
                        <a:noFill/>
                        <a:ln>
                          <a:noFill/>
                        </a:ln>
                      </p:spPr>
                    </p:pic>
                  </p:oleObj>
                </mc:Fallback>
              </mc:AlternateContent>
            </a:graphicData>
          </a:graphic>
        </p:graphicFrame>
        <p:graphicFrame>
          <p:nvGraphicFramePr>
            <p:cNvPr id="6"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403546547"/>
                </p:ext>
              </p:extLst>
            </p:nvPr>
          </p:nvGraphicFramePr>
          <p:xfrm>
            <a:off x="1824038" y="4814286"/>
            <a:ext cx="5643562" cy="1664302"/>
          </p:xfrm>
          <a:graphic>
            <a:graphicData uri="http://schemas.openxmlformats.org/presentationml/2006/ole">
              <mc:AlternateContent xmlns:mc="http://schemas.openxmlformats.org/markup-compatibility/2006">
                <mc:Choice xmlns:v="urn:schemas-microsoft-com:vml" Requires="v">
                  <p:oleObj spid="_x0000_s67767" name="Equation" r:id="rId5" imgW="1904760" imgH="558720" progId="Equation.DSMT4">
                    <p:embed/>
                  </p:oleObj>
                </mc:Choice>
                <mc:Fallback>
                  <p:oleObj name="Equation" r:id="rId5" imgW="1904760" imgH="558720" progId="Equation.DSMT4">
                    <p:embed/>
                    <p:pic>
                      <p:nvPicPr>
                        <p:cNvPr id="0" name="Object 6"/>
                        <p:cNvPicPr>
                          <a:picLocks noChangeAspect="1" noChangeArrowheads="1"/>
                        </p:cNvPicPr>
                        <p:nvPr/>
                      </p:nvPicPr>
                      <p:blipFill>
                        <a:blip r:embed="rId6"/>
                        <a:srcRect/>
                        <a:stretch>
                          <a:fillRect/>
                        </a:stretch>
                      </p:blipFill>
                      <p:spPr bwMode="auto">
                        <a:xfrm>
                          <a:off x="1824038" y="4814286"/>
                          <a:ext cx="5643562" cy="1664302"/>
                        </a:xfrm>
                        <a:prstGeom prst="rect">
                          <a:avLst/>
                        </a:prstGeom>
                        <a:noFill/>
                        <a:ln>
                          <a:noFill/>
                        </a:ln>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4931410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Diagonal Arteries, 6</a:t>
            </a:r>
          </a:p>
          <a:p>
            <a:pPr marL="231775" lvl="2" indent="0">
              <a:lnSpc>
                <a:spcPct val="60000"/>
              </a:lnSpc>
              <a:buNone/>
            </a:pPr>
            <a:endParaRPr lang="en-US" dirty="0"/>
          </a:p>
          <a:p>
            <a:pPr marL="574675" lvl="2" indent="-342900"/>
            <a:r>
              <a:rPr lang="en-US" dirty="0"/>
              <a:t>Diagonal arteries do not have to be at a 45 degree angle, of course. </a:t>
            </a:r>
          </a:p>
          <a:p>
            <a:pPr marL="574675" lvl="2" indent="-342900">
              <a:lnSpc>
                <a:spcPct val="60000"/>
              </a:lnSpc>
            </a:pPr>
            <a:endParaRPr lang="en-US" dirty="0"/>
          </a:p>
          <a:p>
            <a:pPr marL="574675" lvl="2" indent="-342900"/>
            <a:r>
              <a:rPr lang="en-US" dirty="0"/>
              <a:t>Yinger (</a:t>
            </a:r>
            <a:r>
              <a:rPr lang="en-US" i="1" dirty="0"/>
              <a:t>JUE</a:t>
            </a:r>
            <a:r>
              <a:rPr lang="en-US" dirty="0"/>
              <a:t>, May 1993) also shows how to find the land constant with any number of arteries set at any angles to the grid. Anas-Moses and Baum-Snow also have models with multiple arteries.</a:t>
            </a:r>
          </a:p>
          <a:p>
            <a:pPr marL="574675" lvl="2" indent="-342900">
              <a:lnSpc>
                <a:spcPct val="50000"/>
              </a:lnSpc>
            </a:pPr>
            <a:endParaRPr lang="en-US" dirty="0"/>
          </a:p>
          <a:p>
            <a:pPr marL="574675" lvl="2" indent="-342900"/>
            <a:r>
              <a:rPr lang="en-US" dirty="0"/>
              <a:t>In some cases, one can have travel in the “wrong” direction because the savings from getting to the artery faster offset the “backwards” direction.</a:t>
            </a:r>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762672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Diagonal Arteries, 7</a:t>
            </a:r>
          </a:p>
          <a:p>
            <a:pPr marL="231775" lvl="2" indent="0">
              <a:lnSpc>
                <a:spcPct val="60000"/>
              </a:lnSpc>
              <a:buNone/>
            </a:pPr>
            <a:endParaRPr lang="en-US" dirty="0"/>
          </a:p>
          <a:p>
            <a:pPr marL="574675" lvl="2" indent="-342900"/>
            <a:r>
              <a:rPr lang="en-US" dirty="0"/>
              <a:t>One straightforward way to handle multiple arteries with a grid is to make the arteries evenly spaced, add a grid that is perpendicular to each artery, and allow this grid to rotate at each commuting shed boundary.</a:t>
            </a:r>
          </a:p>
          <a:p>
            <a:pPr marL="574675" lvl="2" indent="-342900"/>
            <a:endParaRPr lang="en-US" dirty="0"/>
          </a:p>
          <a:p>
            <a:pPr marL="574675" lvl="2" indent="-342900"/>
            <a:r>
              <a:rPr lang="en-US" dirty="0"/>
              <a:t>This set-up keeps the math simple.</a:t>
            </a:r>
          </a:p>
          <a:p>
            <a:pPr marL="574675" lvl="2" indent="-342900"/>
            <a:endParaRPr lang="en-US" dirty="0"/>
          </a:p>
          <a:p>
            <a:pPr marL="574675" lvl="2" indent="-342900"/>
            <a:r>
              <a:rPr lang="en-US" dirty="0"/>
              <a:t>This is the design in Amsterdam or </a:t>
            </a:r>
            <a:r>
              <a:rPr lang="en-US" dirty="0" err="1"/>
              <a:t>Palmanova</a:t>
            </a:r>
            <a:r>
              <a:rPr lang="en-US" dirty="0"/>
              <a:t>, Italy.</a:t>
            </a:r>
          </a:p>
          <a:p>
            <a:pPr marL="574675" lvl="2" indent="-342900"/>
            <a:endParaRPr lang="en-US" dirty="0"/>
          </a:p>
          <a:p>
            <a:pPr marL="574675" lvl="2" indent="-342900"/>
            <a:r>
              <a:rPr lang="en-US" dirty="0"/>
              <a:t>A map of </a:t>
            </a:r>
            <a:r>
              <a:rPr lang="en-US" dirty="0" err="1"/>
              <a:t>Palmanova</a:t>
            </a:r>
            <a:r>
              <a:rPr lang="en-US" dirty="0"/>
              <a:t> is on the next slide.</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40260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err="1">
                <a:solidFill>
                  <a:schemeClr val="accent2"/>
                </a:solidFill>
              </a:rPr>
              <a:t>Palmanova</a:t>
            </a:r>
            <a:r>
              <a:rPr lang="en-US" sz="2800" b="1" dirty="0">
                <a:solidFill>
                  <a:schemeClr val="accent2"/>
                </a:solidFill>
              </a:rPr>
              <a:t>, Italy</a:t>
            </a:r>
          </a:p>
          <a:p>
            <a:pPr marL="231775" lvl="2" indent="0" algn="ctr">
              <a:buNone/>
            </a:pPr>
            <a:endParaRPr lang="en-US" sz="2800" b="1" dirty="0">
              <a:solidFill>
                <a:schemeClr val="accent2"/>
              </a:solidFill>
            </a:endParaRPr>
          </a:p>
          <a:p>
            <a:pPr marL="231775" lvl="2" indent="0" algn="ctr">
              <a:buNone/>
            </a:pPr>
            <a:endParaRPr lang="en-US" sz="2800" b="1" dirty="0">
              <a:solidFill>
                <a:schemeClr val="accent2"/>
              </a:solidFill>
            </a:endParaRPr>
          </a:p>
          <a:p>
            <a:pPr marL="231775" lvl="2" indent="0" algn="ctr">
              <a:buNone/>
            </a:pPr>
            <a:endParaRPr lang="en-US" sz="2800" b="1" dirty="0">
              <a:solidFill>
                <a:schemeClr val="accent2"/>
              </a:solidFill>
            </a:endParaRPr>
          </a:p>
          <a:p>
            <a:pPr marL="231775" lvl="2" indent="0" algn="ctr">
              <a:buNone/>
            </a:pPr>
            <a:endParaRPr lang="en-US" sz="2800" b="1" dirty="0">
              <a:solidFill>
                <a:schemeClr val="accent2"/>
              </a:solidFill>
            </a:endParaRPr>
          </a:p>
          <a:p>
            <a:pPr marL="231775" lvl="2" indent="0" algn="ctr">
              <a:buNone/>
            </a:pPr>
            <a:endParaRPr lang="en-US" sz="2800" b="1" dirty="0">
              <a:solidFill>
                <a:schemeClr val="accent2"/>
              </a:solidFill>
            </a:endParaRPr>
          </a:p>
          <a:p>
            <a:pPr marL="231775" lvl="2" indent="0" algn="ctr">
              <a:buNone/>
            </a:pPr>
            <a:endParaRPr lang="en-US" sz="2800" b="1" dirty="0">
              <a:solidFill>
                <a:schemeClr val="accent2"/>
              </a:solidFill>
            </a:endParaRPr>
          </a:p>
          <a:p>
            <a:pPr marL="231775" lvl="2" indent="0" algn="ctr">
              <a:buNone/>
            </a:pPr>
            <a:endParaRPr lang="en-US" sz="2800" b="1" dirty="0">
              <a:solidFill>
                <a:schemeClr val="accent2"/>
              </a:solidFill>
            </a:endParaRPr>
          </a:p>
          <a:p>
            <a:pPr marL="231775" lvl="2" indent="0" algn="ctr">
              <a:buNone/>
            </a:pPr>
            <a:endParaRPr lang="en-US" sz="2800" b="1" dirty="0">
              <a:solidFill>
                <a:schemeClr val="accent2"/>
              </a:solidFill>
            </a:endParaRPr>
          </a:p>
          <a:p>
            <a:pPr marL="231775" lvl="2" indent="0" algn="ctr">
              <a:buNone/>
            </a:pPr>
            <a:endParaRPr lang="en-US" sz="2800" b="1" dirty="0">
              <a:solidFill>
                <a:schemeClr val="accent2"/>
              </a:solidFill>
            </a:endParaRPr>
          </a:p>
          <a:p>
            <a:pPr marL="231775" lvl="2" indent="0">
              <a:buNone/>
            </a:pPr>
            <a:r>
              <a:rPr lang="en-US" sz="1400" dirty="0">
                <a:hlinkClick r:id="rId2"/>
              </a:rPr>
              <a:t>https://historicalmaps.wordpress.com/2015/06/09/map-of-palmanova-italy-ca-1572/</a:t>
            </a:r>
            <a:endParaRPr lang="en-US" sz="1400" b="1" dirty="0">
              <a:solidFill>
                <a:schemeClr val="accent2"/>
              </a:solidFill>
            </a:endParaRPr>
          </a:p>
          <a:p>
            <a:pPr marL="231775" lvl="2" indent="0">
              <a:lnSpc>
                <a:spcPct val="60000"/>
              </a:lnSpc>
              <a:buNone/>
            </a:pPr>
            <a:endParaRPr lang="en-US" dirty="0"/>
          </a:p>
          <a:p>
            <a:pPr lvl="2"/>
            <a:endParaRPr lang="en-US" dirty="0"/>
          </a:p>
          <a:p>
            <a:pPr lvl="2">
              <a:buNone/>
            </a:pPr>
            <a:endParaRPr lang="en-US" dirty="0"/>
          </a:p>
          <a:p>
            <a:pPr lvl="2">
              <a:buNone/>
            </a:pPr>
            <a:endParaRPr lang="en-US" dirty="0"/>
          </a:p>
          <a:p>
            <a:pPr lvl="2"/>
            <a:endParaRPr lang="en-US" dirty="0"/>
          </a:p>
        </p:txBody>
      </p:sp>
      <p:pic>
        <p:nvPicPr>
          <p:cNvPr id="70658" name="Palmanova, Italy" descr="Palmanova - Wikipedia">
            <a:extLst>
              <a:ext uri="{FF2B5EF4-FFF2-40B4-BE49-F238E27FC236}">
                <a16:creationId xmlns:a16="http://schemas.microsoft.com/office/drawing/2014/main" id="{72D75945-6B4E-4885-A2DB-4902A0BAE7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133600"/>
            <a:ext cx="5035627" cy="379960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4"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466437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Arteries and Maps</a:t>
            </a:r>
          </a:p>
          <a:p>
            <a:pPr marL="231775" lvl="2" indent="0">
              <a:buNone/>
            </a:pPr>
            <a:endParaRPr lang="en-US" dirty="0"/>
          </a:p>
          <a:p>
            <a:pPr marL="574675" lvl="2" indent="-342900"/>
            <a:r>
              <a:rPr lang="en-US" dirty="0"/>
              <a:t>As indicated earlier, adding arteries changes the map of an urban area: </a:t>
            </a:r>
            <a:r>
              <a:rPr lang="en-US" dirty="0">
                <a:solidFill>
                  <a:schemeClr val="accent3"/>
                </a:solidFill>
              </a:rPr>
              <a:t>the area extends farther from the center along a high-speed artery </a:t>
            </a:r>
            <a:r>
              <a:rPr lang="en-US" dirty="0"/>
              <a:t>(or, for that matter, along high-speed streets).</a:t>
            </a:r>
          </a:p>
          <a:p>
            <a:pPr marL="574675" lvl="2" indent="-342900"/>
            <a:endParaRPr lang="en-US" dirty="0"/>
          </a:p>
          <a:p>
            <a:pPr marL="574675" lvl="2" indent="-342900"/>
            <a:r>
              <a:rPr lang="en-US" dirty="0"/>
              <a:t>This impact can be observed in many places, as development extends along main streets or highways.</a:t>
            </a:r>
          </a:p>
          <a:p>
            <a:pPr marL="574675" lvl="2" indent="-342900"/>
            <a:endParaRPr lang="en-US" dirty="0"/>
          </a:p>
          <a:p>
            <a:pPr marL="574675" lvl="2" indent="-342900"/>
            <a:r>
              <a:rPr lang="en-US" dirty="0"/>
              <a:t>One well-known urban scholar, Nate Baum-Snow, uses a closed urban model to argue that the building of arteries caused suburbanization.  (N. Baum-Snow,  “Did Highways Cause Suburbanization?”, </a:t>
            </a:r>
            <a:r>
              <a:rPr lang="en-US" i="1" dirty="0"/>
              <a:t>QJE</a:t>
            </a:r>
            <a:r>
              <a:rPr lang="en-US" dirty="0"/>
              <a:t>, May 2007)</a:t>
            </a:r>
          </a:p>
          <a:p>
            <a:pPr marL="574675" lvl="2" indent="-342900"/>
            <a:endParaRPr lang="en-US" dirty="0"/>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4380469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371600"/>
            <a:ext cx="8229600" cy="5355336"/>
          </a:xfrm>
        </p:spPr>
        <p:txBody>
          <a:bodyPr>
            <a:normAutofit fontScale="85000" lnSpcReduction="20000"/>
          </a:bodyPr>
          <a:lstStyle/>
          <a:p>
            <a:pPr marL="231775" lvl="2" indent="0" algn="ctr">
              <a:buNone/>
            </a:pPr>
            <a:r>
              <a:rPr lang="en-US" sz="2800" b="1" dirty="0">
                <a:solidFill>
                  <a:schemeClr val="accent2"/>
                </a:solidFill>
              </a:rPr>
              <a:t>Arteries and Maps, 2</a:t>
            </a:r>
          </a:p>
          <a:p>
            <a:pPr marL="231775" lvl="2" indent="0">
              <a:buNone/>
            </a:pPr>
            <a:endParaRPr lang="en-US" dirty="0"/>
          </a:p>
          <a:p>
            <a:pPr marL="574675" lvl="2" indent="-342900"/>
            <a:r>
              <a:rPr lang="en-US" dirty="0"/>
              <a:t>The Baum-Snow work is interesting and well done.  </a:t>
            </a:r>
          </a:p>
          <a:p>
            <a:pPr marL="574675" lvl="2" indent="-342900"/>
            <a:endParaRPr lang="en-US" dirty="0"/>
          </a:p>
          <a:p>
            <a:pPr marL="574675" lvl="2" indent="-342900"/>
            <a:r>
              <a:rPr lang="en-US" dirty="0"/>
              <a:t>But in a theory paper on which his </a:t>
            </a:r>
            <a:r>
              <a:rPr lang="en-US" i="1" dirty="0"/>
              <a:t>QJE</a:t>
            </a:r>
            <a:r>
              <a:rPr lang="en-US" dirty="0"/>
              <a:t> paper draws (“Suburbanization and Transportation in the Monocentric Model,” </a:t>
            </a:r>
            <a:r>
              <a:rPr lang="en-US" i="1" dirty="0"/>
              <a:t>JUE</a:t>
            </a:r>
            <a:r>
              <a:rPr lang="en-US" dirty="0"/>
              <a:t>, November 2007), he says:</a:t>
            </a:r>
          </a:p>
          <a:p>
            <a:pPr marL="574675" lvl="2" indent="-342900"/>
            <a:endParaRPr lang="en-US" dirty="0"/>
          </a:p>
          <a:p>
            <a:pPr marL="830707" lvl="3" indent="-342900"/>
            <a:r>
              <a:rPr lang="en-US" dirty="0"/>
              <a:t>The main innovation of this model is that it incorporates highways into the transportation infrastructure of a </a:t>
            </a:r>
            <a:r>
              <a:rPr lang="en-US" dirty="0" err="1"/>
              <a:t>monocentric</a:t>
            </a:r>
            <a:r>
              <a:rPr lang="en-US" dirty="0"/>
              <a:t> city. Highways are modeled as linear “rays” emanating from the city’s core along which the travel speed is faster than on surface streets.</a:t>
            </a:r>
          </a:p>
          <a:p>
            <a:pPr marL="830707" lvl="3" indent="-342900"/>
            <a:endParaRPr lang="en-US" dirty="0"/>
          </a:p>
          <a:p>
            <a:pPr marL="574675" lvl="2" indent="-342900"/>
            <a:r>
              <a:rPr lang="en-US" dirty="0"/>
              <a:t>Two earlier articles in the same journal already presented his “innovation:” </a:t>
            </a:r>
            <a:r>
              <a:rPr lang="en-US" dirty="0" err="1"/>
              <a:t>Anas</a:t>
            </a:r>
            <a:r>
              <a:rPr lang="en-US" dirty="0"/>
              <a:t>-Moses (</a:t>
            </a:r>
            <a:r>
              <a:rPr lang="en-US" i="1" dirty="0"/>
              <a:t>JUE</a:t>
            </a:r>
            <a:r>
              <a:rPr lang="en-US" dirty="0"/>
              <a:t>, April 1979), which he cites, and Yinger (</a:t>
            </a:r>
            <a:r>
              <a:rPr lang="en-US" i="1" dirty="0"/>
              <a:t>JUE</a:t>
            </a:r>
            <a:r>
              <a:rPr lang="en-US" dirty="0"/>
              <a:t>, May 1993), which he does not cite. </a:t>
            </a:r>
          </a:p>
          <a:p>
            <a:pPr marL="574675" lvl="2" indent="-342900"/>
            <a:endParaRPr lang="en-US" dirty="0"/>
          </a:p>
          <a:p>
            <a:pPr marL="574675" lvl="2" indent="-342900"/>
            <a:r>
              <a:rPr lang="en-US" dirty="0"/>
              <a:t>Make sure you use Google scholar!</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242391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Models with street grids</a:t>
            </a:r>
          </a:p>
          <a:p>
            <a:pPr marL="574675" lvl="2" indent="-342900"/>
            <a:endParaRPr lang="en-US" dirty="0"/>
          </a:p>
          <a:p>
            <a:pPr marL="574675" lvl="2" indent="-342900"/>
            <a:r>
              <a:rPr lang="en-US" dirty="0"/>
              <a:t>2. Models with street grids and arteries</a:t>
            </a:r>
          </a:p>
          <a:p>
            <a:pPr marL="574675" lvl="2" indent="-342900"/>
            <a:endParaRPr lang="en-US" dirty="0"/>
          </a:p>
          <a:p>
            <a:pPr marL="574675" lvl="2" indent="-342900"/>
            <a:r>
              <a:rPr lang="en-US" dirty="0">
                <a:solidFill>
                  <a:srgbClr val="FF0000"/>
                </a:solidFill>
              </a:rPr>
              <a:t>3. Other models</a:t>
            </a:r>
          </a:p>
          <a:p>
            <a:pPr marL="574675" lvl="2" indent="-342900"/>
            <a:endParaRPr lang="en-US" dirty="0"/>
          </a:p>
          <a:p>
            <a:pPr marL="574675" lvl="2" indent="-342900"/>
            <a:r>
              <a:rPr lang="en-US" dirty="0"/>
              <a:t>4. Introduction to traffic congestion</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2672560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Other Forms of High-Speed Modes</a:t>
            </a:r>
          </a:p>
          <a:p>
            <a:pPr marL="231775" lvl="2" indent="0">
              <a:buNone/>
            </a:pPr>
            <a:endParaRPr lang="en-US" dirty="0"/>
          </a:p>
          <a:p>
            <a:pPr marL="574675" lvl="2" indent="-342900"/>
            <a:r>
              <a:rPr lang="en-US" dirty="0"/>
              <a:t>These methods can be applied to many other types of high-speed modes that do not go to the CBD.</a:t>
            </a:r>
          </a:p>
          <a:p>
            <a:pPr marL="574675" lvl="2" indent="-342900"/>
            <a:endParaRPr lang="en-US" dirty="0"/>
          </a:p>
          <a:p>
            <a:pPr marL="574675" lvl="2" indent="-342900"/>
            <a:r>
              <a:rPr lang="en-US" dirty="0"/>
              <a:t>This point was clearly recognized by Alonso (whose contributions are also not mentioned by Baum-Snow).  </a:t>
            </a:r>
          </a:p>
          <a:p>
            <a:pPr marL="574675" lvl="2" indent="-342900"/>
            <a:endParaRPr lang="en-US" dirty="0"/>
          </a:p>
          <a:p>
            <a:pPr marL="574675" lvl="2" indent="-342900"/>
            <a:r>
              <a:rPr lang="en-US" dirty="0"/>
              <a:t>The next two slides give one alternative arrangement in Yinger and another from Alonso’s book.</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353928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8" name="Content Placeholder"/>
          <p:cNvSpPr txBox="1">
            <a:spLocks/>
          </p:cNvSpPr>
          <p:nvPr/>
        </p:nvSpPr>
        <p:spPr>
          <a:xfrm>
            <a:off x="609600" y="1219200"/>
            <a:ext cx="8229600" cy="535533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231775" lvl="2" indent="0" algn="ctr">
              <a:buFont typeface="Wingdings 2"/>
              <a:buNone/>
            </a:pPr>
            <a:r>
              <a:rPr lang="en-US" sz="2800" b="1" dirty="0">
                <a:solidFill>
                  <a:schemeClr val="accent2"/>
                </a:solidFill>
              </a:rPr>
              <a:t>City with Several Vertical Arteries</a:t>
            </a:r>
            <a:endParaRPr lang="en-US" dirty="0"/>
          </a:p>
          <a:p>
            <a:pPr lvl="2">
              <a:buFont typeface="Wingdings 2"/>
              <a:buNone/>
            </a:pPr>
            <a:endParaRPr lang="en-US" dirty="0"/>
          </a:p>
          <a:p>
            <a:pPr lvl="2">
              <a:buFont typeface="Wingdings 2"/>
              <a:buNone/>
            </a:pPr>
            <a:endParaRPr lang="en-US" dirty="0"/>
          </a:p>
          <a:p>
            <a:pPr lvl="2"/>
            <a:endParaRPr lang="en-US" dirty="0"/>
          </a:p>
        </p:txBody>
      </p:sp>
      <p:pic>
        <p:nvPicPr>
          <p:cNvPr id="9218" name="City with Several Vertical Arteries"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8" y="1838325"/>
            <a:ext cx="7629525" cy="486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1434263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Alonso: Arteries and Square Beltway</a:t>
            </a:r>
          </a:p>
          <a:p>
            <a:pPr marL="231775" lvl="2" indent="0">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pic>
        <p:nvPicPr>
          <p:cNvPr id="5" name="Alonso: Artieries and Square Beltway" descr="Please contact Professor Yinger for details regarding figures and graph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3600" y="1905000"/>
            <a:ext cx="4776216" cy="4893201"/>
          </a:xfrm>
          <a:prstGeom prst="rect">
            <a:avLst/>
          </a:prstGeom>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21196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pic>
        <p:nvPicPr>
          <p:cNvPr id="2050" name="Figure"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638" y="1019175"/>
            <a:ext cx="5038725" cy="576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3000184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err="1">
                <a:solidFill>
                  <a:schemeClr val="accent2"/>
                </a:solidFill>
              </a:rPr>
              <a:t>Anas</a:t>
            </a:r>
            <a:r>
              <a:rPr lang="en-US" sz="2800" b="1" dirty="0">
                <a:solidFill>
                  <a:schemeClr val="accent2"/>
                </a:solidFill>
              </a:rPr>
              <a:t>-Moses</a:t>
            </a:r>
          </a:p>
          <a:p>
            <a:pPr marL="231775" lvl="2" indent="0">
              <a:lnSpc>
                <a:spcPct val="50000"/>
              </a:lnSpc>
              <a:buNone/>
            </a:pPr>
            <a:endParaRPr lang="en-US" dirty="0"/>
          </a:p>
          <a:p>
            <a:pPr marL="574675" lvl="2" indent="-342900"/>
            <a:r>
              <a:rPr lang="en-US" dirty="0"/>
              <a:t>A final type of transportation system to discuss is one devised by </a:t>
            </a:r>
            <a:r>
              <a:rPr lang="en-US" dirty="0" err="1"/>
              <a:t>Anas</a:t>
            </a:r>
            <a:r>
              <a:rPr lang="en-US" dirty="0"/>
              <a:t> and Moses (</a:t>
            </a:r>
            <a:r>
              <a:rPr lang="en-US" i="1" dirty="0"/>
              <a:t>JUE</a:t>
            </a:r>
            <a:r>
              <a:rPr lang="en-US" dirty="0"/>
              <a:t>, April 1979).</a:t>
            </a:r>
          </a:p>
          <a:p>
            <a:pPr marL="574675" lvl="2" indent="-342900">
              <a:lnSpc>
                <a:spcPct val="60000"/>
              </a:lnSpc>
            </a:pPr>
            <a:endParaRPr lang="en-US" dirty="0"/>
          </a:p>
          <a:p>
            <a:pPr marL="574675" lvl="2" indent="-342900"/>
            <a:r>
              <a:rPr lang="en-US" dirty="0"/>
              <a:t>They assume two modes: circular streets that lead to commuting arteries and a network of local streets that can be approximated by a standard model.</a:t>
            </a:r>
          </a:p>
          <a:p>
            <a:pPr marL="574675" lvl="2" indent="-342900">
              <a:lnSpc>
                <a:spcPct val="60000"/>
              </a:lnSpc>
            </a:pPr>
            <a:endParaRPr lang="en-US" dirty="0"/>
          </a:p>
          <a:p>
            <a:pPr marL="574675" lvl="2" indent="-342900"/>
            <a:r>
              <a:rPr lang="en-US" dirty="0"/>
              <a:t>They show that people making different </a:t>
            </a:r>
            <a:r>
              <a:rPr lang="en-US" b="1" dirty="0">
                <a:solidFill>
                  <a:schemeClr val="accent3"/>
                </a:solidFill>
              </a:rPr>
              <a:t>mode choices </a:t>
            </a:r>
            <a:r>
              <a:rPr lang="en-US" dirty="0"/>
              <a:t>will sort into different locations (or, equivalently, because all people are alike, people who live in different places will make different mode choices).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7084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a:t>
            </a:r>
            <a:r>
              <a:rPr lang="en-US" sz="2800" b="1" dirty="0" err="1">
                <a:solidFill>
                  <a:schemeClr val="accent2"/>
                </a:solidFill>
              </a:rPr>
              <a:t>Anas</a:t>
            </a:r>
            <a:r>
              <a:rPr lang="en-US" sz="2800" b="1" dirty="0">
                <a:solidFill>
                  <a:schemeClr val="accent2"/>
                </a:solidFill>
              </a:rPr>
              <a:t>-Moses Transportation System</a:t>
            </a:r>
          </a:p>
          <a:p>
            <a:pPr marL="231775" lvl="2" indent="0">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grpSp>
        <p:nvGrpSpPr>
          <p:cNvPr id="5" name="Figure" descr="Please contact Professor Yinger for details regarding figures and graphs.">
            <a:extLst>
              <a:ext uri="{FF2B5EF4-FFF2-40B4-BE49-F238E27FC236}">
                <a16:creationId xmlns:a16="http://schemas.microsoft.com/office/drawing/2014/main" id="{62C72D5D-426D-44EA-A78C-59E847009262}"/>
              </a:ext>
            </a:extLst>
          </p:cNvPr>
          <p:cNvGrpSpPr/>
          <p:nvPr/>
        </p:nvGrpSpPr>
        <p:grpSpPr>
          <a:xfrm>
            <a:off x="1447800" y="2133600"/>
            <a:ext cx="7356896" cy="4038600"/>
            <a:chOff x="1447800" y="2133600"/>
            <a:chExt cx="7356896" cy="4038600"/>
          </a:xfrm>
        </p:grpSpPr>
        <p:cxnSp>
          <p:nvCxnSpPr>
            <p:cNvPr id="9" name="Straight Connector 8"/>
            <p:cNvCxnSpPr/>
            <p:nvPr/>
          </p:nvCxnSpPr>
          <p:spPr>
            <a:xfrm>
              <a:off x="4343400" y="2438400"/>
              <a:ext cx="0" cy="3733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38400" y="4297551"/>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2895600" y="2864604"/>
              <a:ext cx="2895600" cy="2895600"/>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100953" y="3085455"/>
              <a:ext cx="2514600" cy="2477145"/>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667000" y="2667000"/>
              <a:ext cx="3352800" cy="3276600"/>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72000" y="2133600"/>
              <a:ext cx="1676400" cy="369332"/>
            </a:xfrm>
            <a:prstGeom prst="rect">
              <a:avLst/>
            </a:prstGeom>
            <a:noFill/>
          </p:spPr>
          <p:txBody>
            <a:bodyPr wrap="square" rtlCol="0">
              <a:spAutoFit/>
            </a:bodyPr>
            <a:lstStyle/>
            <a:p>
              <a:r>
                <a:rPr lang="en-US" dirty="0"/>
                <a:t>Artery</a:t>
              </a:r>
            </a:p>
          </p:txBody>
        </p:sp>
        <p:sp>
          <p:nvSpPr>
            <p:cNvPr id="26" name="TextBox 25"/>
            <p:cNvSpPr txBox="1"/>
            <p:nvPr/>
          </p:nvSpPr>
          <p:spPr>
            <a:xfrm>
              <a:off x="1447800" y="2667000"/>
              <a:ext cx="1676400" cy="369332"/>
            </a:xfrm>
            <a:prstGeom prst="rect">
              <a:avLst/>
            </a:prstGeom>
            <a:noFill/>
          </p:spPr>
          <p:txBody>
            <a:bodyPr wrap="square" rtlCol="0">
              <a:spAutoFit/>
            </a:bodyPr>
            <a:lstStyle/>
            <a:p>
              <a:r>
                <a:rPr lang="en-US" dirty="0"/>
                <a:t>Circular Street</a:t>
              </a:r>
            </a:p>
          </p:txBody>
        </p:sp>
        <p:cxnSp>
          <p:nvCxnSpPr>
            <p:cNvPr id="10" name="Straight Arrow Connector 9"/>
            <p:cNvCxnSpPr>
              <a:stCxn id="6" idx="1"/>
            </p:cNvCxnSpPr>
            <p:nvPr/>
          </p:nvCxnSpPr>
          <p:spPr>
            <a:xfrm flipH="1">
              <a:off x="4358253" y="2318266"/>
              <a:ext cx="213747" cy="184666"/>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124201" y="2863334"/>
              <a:ext cx="228599" cy="92333"/>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2895600"/>
              <a:ext cx="1676400" cy="369332"/>
            </a:xfrm>
            <a:prstGeom prst="rect">
              <a:avLst/>
            </a:prstGeom>
            <a:noFill/>
          </p:spPr>
          <p:txBody>
            <a:bodyPr wrap="square" rtlCol="0">
              <a:spAutoFit/>
            </a:bodyPr>
            <a:lstStyle/>
            <a:p>
              <a:r>
                <a:rPr lang="en-US" dirty="0"/>
                <a:t>Iso-Cost Line</a:t>
              </a:r>
            </a:p>
          </p:txBody>
        </p:sp>
        <p:sp>
          <p:nvSpPr>
            <p:cNvPr id="14" name="Arc 13"/>
            <p:cNvSpPr/>
            <p:nvPr/>
          </p:nvSpPr>
          <p:spPr>
            <a:xfrm>
              <a:off x="3810000" y="3124200"/>
              <a:ext cx="1066800" cy="304796"/>
            </a:xfrm>
            <a:prstGeom prst="arc">
              <a:avLst/>
            </a:prstGeom>
            <a:ln w="25400">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 name="Straight Arrow Connector 15"/>
            <p:cNvCxnSpPr/>
            <p:nvPr/>
          </p:nvCxnSpPr>
          <p:spPr>
            <a:xfrm>
              <a:off x="4343400" y="3124200"/>
              <a:ext cx="0" cy="1143000"/>
            </a:xfrm>
            <a:prstGeom prst="straightConnector1">
              <a:avLst/>
            </a:prstGeom>
            <a:ln w="254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495800" y="3048000"/>
              <a:ext cx="609600" cy="369332"/>
            </a:xfrm>
            <a:prstGeom prst="rect">
              <a:avLst/>
            </a:prstGeom>
            <a:noFill/>
          </p:spPr>
          <p:txBody>
            <a:bodyPr wrap="square" rtlCol="0">
              <a:spAutoFit/>
            </a:bodyPr>
            <a:lstStyle/>
            <a:p>
              <a:r>
                <a:rPr lang="en-US" i="1" dirty="0">
                  <a:latin typeface="Times New Roman"/>
                  <a:cs typeface="Times New Roman"/>
                </a:rPr>
                <a:t>ρ</a:t>
              </a:r>
              <a:endParaRPr lang="en-US" i="1" dirty="0"/>
            </a:p>
          </p:txBody>
        </p:sp>
        <p:sp>
          <p:nvSpPr>
            <p:cNvPr id="37" name="TextBox 36"/>
            <p:cNvSpPr txBox="1"/>
            <p:nvPr/>
          </p:nvSpPr>
          <p:spPr>
            <a:xfrm>
              <a:off x="4343400" y="3593068"/>
              <a:ext cx="533400" cy="369332"/>
            </a:xfrm>
            <a:prstGeom prst="rect">
              <a:avLst/>
            </a:prstGeom>
            <a:noFill/>
          </p:spPr>
          <p:txBody>
            <a:bodyPr wrap="square" rtlCol="0">
              <a:spAutoFit/>
            </a:bodyPr>
            <a:lstStyle/>
            <a:p>
              <a:r>
                <a:rPr lang="en-US" i="1" dirty="0">
                  <a:latin typeface="Times New Roman"/>
                  <a:cs typeface="Times New Roman"/>
                </a:rPr>
                <a:t>u</a:t>
              </a:r>
              <a:endParaRPr lang="en-US" i="1" dirty="0"/>
            </a:p>
          </p:txBody>
        </p:sp>
        <p:sp>
          <p:nvSpPr>
            <p:cNvPr id="17" name="Cube 16"/>
            <p:cNvSpPr/>
            <p:nvPr/>
          </p:nvSpPr>
          <p:spPr>
            <a:xfrm>
              <a:off x="4762500" y="3124200"/>
              <a:ext cx="190500" cy="142101"/>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p:cNvCxnSpPr>
              <a:cxnSpLocks/>
            </p:cNvCxnSpPr>
            <p:nvPr/>
          </p:nvCxnSpPr>
          <p:spPr>
            <a:xfrm flipV="1">
              <a:off x="4122822" y="3295322"/>
              <a:ext cx="712463" cy="695244"/>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438400" y="2438400"/>
              <a:ext cx="3810000" cy="3733800"/>
            </a:xfrm>
            <a:prstGeom prst="line">
              <a:avLst/>
            </a:prstGeom>
            <a:ln w="25400">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476999" y="2286000"/>
              <a:ext cx="2327697" cy="369332"/>
            </a:xfrm>
            <a:prstGeom prst="rect">
              <a:avLst/>
            </a:prstGeom>
            <a:noFill/>
          </p:spPr>
          <p:txBody>
            <a:bodyPr wrap="square" rtlCol="0">
              <a:spAutoFit/>
            </a:bodyPr>
            <a:lstStyle/>
            <a:p>
              <a:r>
                <a:rPr lang="en-US" dirty="0"/>
                <a:t>Shed Boundary</a:t>
              </a:r>
            </a:p>
          </p:txBody>
        </p:sp>
        <p:cxnSp>
          <p:nvCxnSpPr>
            <p:cNvPr id="27" name="Straight Arrow Connector 26"/>
            <p:cNvCxnSpPr/>
            <p:nvPr/>
          </p:nvCxnSpPr>
          <p:spPr>
            <a:xfrm flipH="1">
              <a:off x="6019800" y="2470666"/>
              <a:ext cx="442348" cy="196334"/>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7" name="Freeform: Shape 6">
              <a:extLst>
                <a:ext uri="{FF2B5EF4-FFF2-40B4-BE49-F238E27FC236}">
                  <a16:creationId xmlns:a16="http://schemas.microsoft.com/office/drawing/2014/main" id="{5CC1C0B8-C343-48BB-9BD5-9CCB35A34105}"/>
                </a:ext>
              </a:extLst>
            </p:cNvPr>
            <p:cNvSpPr/>
            <p:nvPr/>
          </p:nvSpPr>
          <p:spPr>
            <a:xfrm>
              <a:off x="4351422" y="2657245"/>
              <a:ext cx="729915" cy="930443"/>
            </a:xfrm>
            <a:custGeom>
              <a:avLst/>
              <a:gdLst>
                <a:gd name="connsiteX0" fmla="*/ 0 w 729915"/>
                <a:gd name="connsiteY0" fmla="*/ 0 h 930443"/>
                <a:gd name="connsiteX1" fmla="*/ 232610 w 729915"/>
                <a:gd name="connsiteY1" fmla="*/ 104274 h 930443"/>
                <a:gd name="connsiteX2" fmla="*/ 425115 w 729915"/>
                <a:gd name="connsiteY2" fmla="*/ 232611 h 930443"/>
                <a:gd name="connsiteX3" fmla="*/ 569494 w 729915"/>
                <a:gd name="connsiteY3" fmla="*/ 417095 h 930443"/>
                <a:gd name="connsiteX4" fmla="*/ 697831 w 729915"/>
                <a:gd name="connsiteY4" fmla="*/ 641685 h 930443"/>
                <a:gd name="connsiteX5" fmla="*/ 729915 w 729915"/>
                <a:gd name="connsiteY5" fmla="*/ 930443 h 930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915" h="930443">
                  <a:moveTo>
                    <a:pt x="0" y="0"/>
                  </a:moveTo>
                  <a:cubicBezTo>
                    <a:pt x="80879" y="32753"/>
                    <a:pt x="161758" y="65506"/>
                    <a:pt x="232610" y="104274"/>
                  </a:cubicBezTo>
                  <a:cubicBezTo>
                    <a:pt x="303462" y="143042"/>
                    <a:pt x="368968" y="180474"/>
                    <a:pt x="425115" y="232611"/>
                  </a:cubicBezTo>
                  <a:cubicBezTo>
                    <a:pt x="481262" y="284748"/>
                    <a:pt x="524041" y="348916"/>
                    <a:pt x="569494" y="417095"/>
                  </a:cubicBezTo>
                  <a:cubicBezTo>
                    <a:pt x="614947" y="485274"/>
                    <a:pt x="671094" y="556127"/>
                    <a:pt x="697831" y="641685"/>
                  </a:cubicBezTo>
                  <a:cubicBezTo>
                    <a:pt x="724568" y="727243"/>
                    <a:pt x="727241" y="828843"/>
                    <a:pt x="729915" y="930443"/>
                  </a:cubicBezTo>
                </a:path>
              </a:pathLst>
            </a:custGeom>
            <a:noFill/>
            <a:ln w="349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A5A7735F-FB86-4091-BAE2-76342861E458}"/>
                </a:ext>
              </a:extLst>
            </p:cNvPr>
            <p:cNvSpPr txBox="1"/>
            <p:nvPr/>
          </p:nvSpPr>
          <p:spPr>
            <a:xfrm>
              <a:off x="3364424" y="3785292"/>
              <a:ext cx="1676400" cy="369332"/>
            </a:xfrm>
            <a:prstGeom prst="rect">
              <a:avLst/>
            </a:prstGeom>
            <a:noFill/>
          </p:spPr>
          <p:txBody>
            <a:bodyPr wrap="square" rtlCol="0">
              <a:spAutoFit/>
            </a:bodyPr>
            <a:lstStyle/>
            <a:p>
              <a:r>
                <a:rPr lang="en-US" dirty="0"/>
                <a:t>House</a:t>
              </a:r>
            </a:p>
          </p:txBody>
        </p:sp>
        <p:cxnSp>
          <p:nvCxnSpPr>
            <p:cNvPr id="33" name="Straight Arrow Connector 32">
              <a:extLst>
                <a:ext uri="{FF2B5EF4-FFF2-40B4-BE49-F238E27FC236}">
                  <a16:creationId xmlns:a16="http://schemas.microsoft.com/office/drawing/2014/main" id="{AAF57D22-2369-4574-92B5-3897EF8F8E86}"/>
                </a:ext>
              </a:extLst>
            </p:cNvPr>
            <p:cNvCxnSpPr>
              <a:cxnSpLocks/>
              <a:stCxn id="31" idx="1"/>
              <a:endCxn id="7" idx="2"/>
            </p:cNvCxnSpPr>
            <p:nvPr/>
          </p:nvCxnSpPr>
          <p:spPr>
            <a:xfrm flipH="1" flipV="1">
              <a:off x="4776537" y="2889856"/>
              <a:ext cx="1167063" cy="190410"/>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9B389681-747F-4E80-925D-625F4127E298}"/>
                </a:ext>
              </a:extLst>
            </p:cNvPr>
            <p:cNvSpPr txBox="1"/>
            <p:nvPr/>
          </p:nvSpPr>
          <p:spPr>
            <a:xfrm>
              <a:off x="5913927" y="5390872"/>
              <a:ext cx="2544265" cy="646331"/>
            </a:xfrm>
            <a:prstGeom prst="rect">
              <a:avLst/>
            </a:prstGeom>
            <a:noFill/>
          </p:spPr>
          <p:txBody>
            <a:bodyPr wrap="square" rtlCol="0">
              <a:spAutoFit/>
            </a:bodyPr>
            <a:lstStyle/>
            <a:p>
              <a:r>
                <a:rPr lang="en-US" dirty="0"/>
                <a:t>Note: on iso-cost line </a:t>
              </a:r>
              <a:r>
                <a:rPr lang="en-US" i="1" dirty="0"/>
                <a:t>t</a:t>
              </a:r>
              <a:r>
                <a:rPr lang="en-US" i="1" baseline="-25000" dirty="0"/>
                <a:t>a</a:t>
              </a:r>
              <a:r>
                <a:rPr lang="en-US" i="1" dirty="0"/>
                <a:t>u</a:t>
              </a:r>
              <a:r>
                <a:rPr lang="en-US" dirty="0"/>
                <a:t> = </a:t>
              </a:r>
              <a:r>
                <a:rPr lang="en-US" i="1" dirty="0" err="1"/>
                <a:t>t</a:t>
              </a:r>
              <a:r>
                <a:rPr lang="en-US" i="1" baseline="-25000" dirty="0" err="1"/>
                <a:t>c</a:t>
              </a:r>
              <a:r>
                <a:rPr lang="en-US" i="1" baseline="-25000" dirty="0"/>
                <a:t> </a:t>
              </a:r>
              <a:r>
                <a:rPr lang="en-US" i="1" dirty="0">
                  <a:latin typeface="Times New Roman" panose="02020603050405020304" pitchFamily="18" charset="0"/>
                  <a:cs typeface="Times New Roman" panose="02020603050405020304" pitchFamily="18" charset="0"/>
                </a:rPr>
                <a:t>ρ</a:t>
              </a:r>
              <a:endParaRPr lang="en-US" i="1" dirty="0"/>
            </a:p>
          </p:txBody>
        </p:sp>
        <p:sp>
          <p:nvSpPr>
            <p:cNvPr id="43" name="Freeform: Shape 42">
              <a:extLst>
                <a:ext uri="{FF2B5EF4-FFF2-40B4-BE49-F238E27FC236}">
                  <a16:creationId xmlns:a16="http://schemas.microsoft.com/office/drawing/2014/main" id="{93FCBD3A-0B40-4BE3-BEA6-2FE0763260CA}"/>
                </a:ext>
              </a:extLst>
            </p:cNvPr>
            <p:cNvSpPr/>
            <p:nvPr/>
          </p:nvSpPr>
          <p:spPr>
            <a:xfrm rot="19792928">
              <a:off x="5301149" y="3385887"/>
              <a:ext cx="481388" cy="1107177"/>
            </a:xfrm>
            <a:custGeom>
              <a:avLst/>
              <a:gdLst>
                <a:gd name="connsiteX0" fmla="*/ 0 w 729915"/>
                <a:gd name="connsiteY0" fmla="*/ 0 h 930443"/>
                <a:gd name="connsiteX1" fmla="*/ 232610 w 729915"/>
                <a:gd name="connsiteY1" fmla="*/ 104274 h 930443"/>
                <a:gd name="connsiteX2" fmla="*/ 425115 w 729915"/>
                <a:gd name="connsiteY2" fmla="*/ 232611 h 930443"/>
                <a:gd name="connsiteX3" fmla="*/ 569494 w 729915"/>
                <a:gd name="connsiteY3" fmla="*/ 417095 h 930443"/>
                <a:gd name="connsiteX4" fmla="*/ 697831 w 729915"/>
                <a:gd name="connsiteY4" fmla="*/ 641685 h 930443"/>
                <a:gd name="connsiteX5" fmla="*/ 729915 w 729915"/>
                <a:gd name="connsiteY5" fmla="*/ 930443 h 930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9915" h="930443">
                  <a:moveTo>
                    <a:pt x="0" y="0"/>
                  </a:moveTo>
                  <a:cubicBezTo>
                    <a:pt x="80879" y="32753"/>
                    <a:pt x="161758" y="65506"/>
                    <a:pt x="232610" y="104274"/>
                  </a:cubicBezTo>
                  <a:cubicBezTo>
                    <a:pt x="303462" y="143042"/>
                    <a:pt x="368968" y="180474"/>
                    <a:pt x="425115" y="232611"/>
                  </a:cubicBezTo>
                  <a:cubicBezTo>
                    <a:pt x="481262" y="284748"/>
                    <a:pt x="524041" y="348916"/>
                    <a:pt x="569494" y="417095"/>
                  </a:cubicBezTo>
                  <a:cubicBezTo>
                    <a:pt x="614947" y="485274"/>
                    <a:pt x="671094" y="556127"/>
                    <a:pt x="697831" y="641685"/>
                  </a:cubicBezTo>
                  <a:cubicBezTo>
                    <a:pt x="724568" y="727243"/>
                    <a:pt x="727241" y="828843"/>
                    <a:pt x="729915" y="930443"/>
                  </a:cubicBezTo>
                </a:path>
              </a:pathLst>
            </a:custGeom>
            <a:noFill/>
            <a:ln w="349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89312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Anas-Moses and the Burning Man Festival</a:t>
            </a:r>
          </a:p>
          <a:p>
            <a:pPr marL="231775" lvl="2" indent="0">
              <a:lnSpc>
                <a:spcPct val="50000"/>
              </a:lnSpc>
              <a:buNone/>
            </a:pPr>
            <a:endParaRPr lang="en-US" dirty="0"/>
          </a:p>
          <a:p>
            <a:pPr marL="574675" lvl="2" indent="-342900"/>
            <a:r>
              <a:rPr lang="en-US" dirty="0"/>
              <a:t>You may have heard of the Burning Man Festival, which is held in the Nevada desert every year.</a:t>
            </a:r>
          </a:p>
          <a:p>
            <a:pPr marL="574675" lvl="2" indent="-342900"/>
            <a:endParaRPr lang="en-US" dirty="0"/>
          </a:p>
          <a:p>
            <a:pPr marL="574675" lvl="2" indent="-342900"/>
            <a:r>
              <a:rPr lang="en-US" dirty="0"/>
              <a:t>Tens of thousands of people attend this festival, and the organizers plan a city, that is, a street network, for them to live in.  Attendees pitch tents in their assigned location and commute by foot or by bicycle to the booths and events in the city center.</a:t>
            </a:r>
          </a:p>
          <a:p>
            <a:pPr marL="574675" lvl="2" indent="-342900"/>
            <a:endParaRPr lang="en-US" dirty="0"/>
          </a:p>
          <a:p>
            <a:pPr marL="574675" lvl="2" indent="-342900"/>
            <a:r>
              <a:rPr lang="en-US" dirty="0"/>
              <a:t>The design of this city, called Black Rock City, looks remarkably like the city designed by Anas and Moses.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7508895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526558"/>
            <a:ext cx="8229600" cy="533400"/>
          </a:xfrm>
        </p:spPr>
        <p:txBody>
          <a:bodyPr>
            <a:normAutofit fontScale="90000"/>
          </a:bodyPr>
          <a:lstStyle/>
          <a:p>
            <a:r>
              <a:rPr lang="en-US" sz="2400" dirty="0"/>
              <a:t> The Urban Transportation System</a:t>
            </a:r>
            <a:br>
              <a:rPr lang="en-US" sz="2400" dirty="0"/>
            </a:br>
            <a:r>
              <a:rPr lang="en-US" sz="2400" dirty="0"/>
              <a:t>  </a:t>
            </a:r>
          </a:p>
        </p:txBody>
      </p:sp>
      <p:grpSp>
        <p:nvGrpSpPr>
          <p:cNvPr id="8" name="Figure" descr="Please contact Professor Yinger for details regarding figures and graphs.">
            <a:extLst>
              <a:ext uri="{FF2B5EF4-FFF2-40B4-BE49-F238E27FC236}">
                <a16:creationId xmlns:a16="http://schemas.microsoft.com/office/drawing/2014/main" id="{8A5570B4-D711-4C71-BE76-9867F387DC5E}"/>
              </a:ext>
            </a:extLst>
          </p:cNvPr>
          <p:cNvGrpSpPr/>
          <p:nvPr/>
        </p:nvGrpSpPr>
        <p:grpSpPr>
          <a:xfrm>
            <a:off x="2699078" y="1181400"/>
            <a:ext cx="4276725" cy="5050456"/>
            <a:chOff x="2699078" y="1181400"/>
            <a:chExt cx="4276725" cy="5050456"/>
          </a:xfrm>
        </p:grpSpPr>
        <p:sp>
          <p:nvSpPr>
            <p:cNvPr id="235" name="Oval 234">
              <a:extLst>
                <a:ext uri="{FF2B5EF4-FFF2-40B4-BE49-F238E27FC236}">
                  <a16:creationId xmlns:a16="http://schemas.microsoft.com/office/drawing/2014/main" id="{94C1D356-2235-41EB-9553-82A754E53376}"/>
                </a:ext>
              </a:extLst>
            </p:cNvPr>
            <p:cNvSpPr>
              <a:spLocks/>
            </p:cNvSpPr>
            <p:nvPr/>
          </p:nvSpPr>
          <p:spPr>
            <a:xfrm>
              <a:off x="2699078" y="1945606"/>
              <a:ext cx="4276725" cy="4286250"/>
            </a:xfrm>
            <a:prstGeom prst="ellipse">
              <a:avLst/>
            </a:prstGeom>
            <a:noFill/>
            <a:ln w="38100" cap="flat" cmpd="dbl"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6" name="Graphic" descr="Please contact Professor Yinger for details regarding figures and graphs.">
              <a:extLst>
                <a:ext uri="{FF2B5EF4-FFF2-40B4-BE49-F238E27FC236}">
                  <a16:creationId xmlns:a16="http://schemas.microsoft.com/office/drawing/2014/main" id="{0318B835-72D1-4C98-8FB1-06712C5203E7}"/>
                </a:ext>
              </a:extLst>
            </p:cNvPr>
            <p:cNvGrpSpPr/>
            <p:nvPr/>
          </p:nvGrpSpPr>
          <p:grpSpPr>
            <a:xfrm>
              <a:off x="2699078" y="1181400"/>
              <a:ext cx="4276725" cy="5050456"/>
              <a:chOff x="2699078" y="1181400"/>
              <a:chExt cx="4276725" cy="5050456"/>
            </a:xfrm>
          </p:grpSpPr>
          <p:sp>
            <p:nvSpPr>
              <p:cNvPr id="236" name="Oval 235">
                <a:extLst>
                  <a:ext uri="{FF2B5EF4-FFF2-40B4-BE49-F238E27FC236}">
                    <a16:creationId xmlns:a16="http://schemas.microsoft.com/office/drawing/2014/main" id="{FEF36415-F3A6-4DC5-8F51-0988D82CC029}"/>
                  </a:ext>
                </a:extLst>
              </p:cNvPr>
              <p:cNvSpPr>
                <a:spLocks/>
              </p:cNvSpPr>
              <p:nvPr/>
            </p:nvSpPr>
            <p:spPr>
              <a:xfrm>
                <a:off x="3384878" y="2669505"/>
                <a:ext cx="2914650" cy="2886076"/>
              </a:xfrm>
              <a:prstGeom prst="ellipse">
                <a:avLst/>
              </a:prstGeom>
              <a:noFill/>
              <a:ln w="38100" cap="flat" cmpd="dbl"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7" name="Oval 236">
                <a:extLst>
                  <a:ext uri="{FF2B5EF4-FFF2-40B4-BE49-F238E27FC236}">
                    <a16:creationId xmlns:a16="http://schemas.microsoft.com/office/drawing/2014/main" id="{48244E93-B9C5-44CA-A427-9EADDCE5C4CC}"/>
                  </a:ext>
                </a:extLst>
              </p:cNvPr>
              <p:cNvSpPr>
                <a:spLocks/>
              </p:cNvSpPr>
              <p:nvPr/>
            </p:nvSpPr>
            <p:spPr>
              <a:xfrm>
                <a:off x="3861128" y="3164806"/>
                <a:ext cx="1943100" cy="1857375"/>
              </a:xfrm>
              <a:prstGeom prst="ellipse">
                <a:avLst/>
              </a:prstGeom>
              <a:noFill/>
              <a:ln w="38100" cap="flat" cmpd="dbl"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8" name="Oval 237">
                <a:extLst>
                  <a:ext uri="{FF2B5EF4-FFF2-40B4-BE49-F238E27FC236}">
                    <a16:creationId xmlns:a16="http://schemas.microsoft.com/office/drawing/2014/main" id="{6BF559A4-7A35-4D85-89B7-04790B7F0848}"/>
                  </a:ext>
                </a:extLst>
              </p:cNvPr>
              <p:cNvSpPr>
                <a:spLocks/>
              </p:cNvSpPr>
              <p:nvPr/>
            </p:nvSpPr>
            <p:spPr>
              <a:xfrm>
                <a:off x="3080078" y="2317081"/>
                <a:ext cx="3505200" cy="3543300"/>
              </a:xfrm>
              <a:prstGeom prst="ellipse">
                <a:avLst/>
              </a:prstGeom>
              <a:noFill/>
              <a:ln w="38100" cap="flat" cmpd="dbl"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9" name="Oval 238">
                <a:extLst>
                  <a:ext uri="{FF2B5EF4-FFF2-40B4-BE49-F238E27FC236}">
                    <a16:creationId xmlns:a16="http://schemas.microsoft.com/office/drawing/2014/main" id="{96B0384C-F538-4A3D-BED1-19088DF97093}"/>
                  </a:ext>
                </a:extLst>
              </p:cNvPr>
              <p:cNvSpPr>
                <a:spLocks/>
              </p:cNvSpPr>
              <p:nvPr/>
            </p:nvSpPr>
            <p:spPr>
              <a:xfrm>
                <a:off x="4518353" y="4974555"/>
                <a:ext cx="619125" cy="581026"/>
              </a:xfrm>
              <a:prstGeom prst="ellipse">
                <a:avLst/>
              </a:prstGeom>
              <a:noFill/>
              <a:ln w="38100" cap="flat" cmpd="dbl"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0" name="Oval 239">
                <a:extLst>
                  <a:ext uri="{FF2B5EF4-FFF2-40B4-BE49-F238E27FC236}">
                    <a16:creationId xmlns:a16="http://schemas.microsoft.com/office/drawing/2014/main" id="{E45336E6-52C1-40DD-BBA2-42EE7660F026}"/>
                  </a:ext>
                </a:extLst>
              </p:cNvPr>
              <p:cNvSpPr>
                <a:spLocks/>
              </p:cNvSpPr>
              <p:nvPr/>
            </p:nvSpPr>
            <p:spPr>
              <a:xfrm>
                <a:off x="4661228" y="3898231"/>
                <a:ext cx="364490" cy="352425"/>
              </a:xfrm>
              <a:prstGeom prst="ellipse">
                <a:avLst/>
              </a:prstGeom>
              <a:no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241" name="Straight Connector 240">
                <a:extLst>
                  <a:ext uri="{FF2B5EF4-FFF2-40B4-BE49-F238E27FC236}">
                    <a16:creationId xmlns:a16="http://schemas.microsoft.com/office/drawing/2014/main" id="{123583D7-1179-4073-B89F-CDB9AC76C888}"/>
                  </a:ext>
                </a:extLst>
              </p:cNvPr>
              <p:cNvCxnSpPr>
                <a:cxnSpLocks/>
              </p:cNvCxnSpPr>
              <p:nvPr/>
            </p:nvCxnSpPr>
            <p:spPr>
              <a:xfrm>
                <a:off x="4841568" y="3164806"/>
                <a:ext cx="0" cy="733425"/>
              </a:xfrm>
              <a:prstGeom prst="line">
                <a:avLst/>
              </a:prstGeom>
              <a:noFill/>
              <a:ln w="38100" cap="flat" cmpd="dbl" algn="ctr">
                <a:solidFill>
                  <a:sysClr val="windowText" lastClr="000000"/>
                </a:solidFill>
                <a:prstDash val="solid"/>
              </a:ln>
              <a:effectLst/>
            </p:spPr>
          </p:cxnSp>
          <p:cxnSp>
            <p:nvCxnSpPr>
              <p:cNvPr id="242" name="Straight Connector 241">
                <a:extLst>
                  <a:ext uri="{FF2B5EF4-FFF2-40B4-BE49-F238E27FC236}">
                    <a16:creationId xmlns:a16="http://schemas.microsoft.com/office/drawing/2014/main" id="{BACF88F2-99B3-4036-AD9B-32044956B0AE}"/>
                  </a:ext>
                </a:extLst>
              </p:cNvPr>
              <p:cNvCxnSpPr>
                <a:cxnSpLocks/>
              </p:cNvCxnSpPr>
              <p:nvPr/>
            </p:nvCxnSpPr>
            <p:spPr>
              <a:xfrm flipH="1">
                <a:off x="3852873" y="4078571"/>
                <a:ext cx="806450" cy="0"/>
              </a:xfrm>
              <a:prstGeom prst="line">
                <a:avLst/>
              </a:prstGeom>
              <a:noFill/>
              <a:ln w="38100" cap="flat" cmpd="dbl" algn="ctr">
                <a:solidFill>
                  <a:sysClr val="windowText" lastClr="000000"/>
                </a:solidFill>
                <a:prstDash val="solid"/>
              </a:ln>
              <a:effectLst/>
            </p:spPr>
          </p:cxnSp>
          <p:cxnSp>
            <p:nvCxnSpPr>
              <p:cNvPr id="243" name="Straight Connector 242">
                <a:extLst>
                  <a:ext uri="{FF2B5EF4-FFF2-40B4-BE49-F238E27FC236}">
                    <a16:creationId xmlns:a16="http://schemas.microsoft.com/office/drawing/2014/main" id="{9DA58AE6-9DBB-410D-A47B-7EAC7E6F49EC}"/>
                  </a:ext>
                </a:extLst>
              </p:cNvPr>
              <p:cNvCxnSpPr>
                <a:cxnSpLocks/>
              </p:cNvCxnSpPr>
              <p:nvPr/>
            </p:nvCxnSpPr>
            <p:spPr>
              <a:xfrm flipH="1">
                <a:off x="5023813" y="4078571"/>
                <a:ext cx="807085" cy="0"/>
              </a:xfrm>
              <a:prstGeom prst="line">
                <a:avLst/>
              </a:prstGeom>
              <a:noFill/>
              <a:ln w="38100" cap="flat" cmpd="dbl" algn="ctr">
                <a:solidFill>
                  <a:sysClr val="windowText" lastClr="000000"/>
                </a:solidFill>
                <a:prstDash val="solid"/>
              </a:ln>
              <a:effectLst/>
            </p:spPr>
          </p:cxnSp>
          <p:cxnSp>
            <p:nvCxnSpPr>
              <p:cNvPr id="244" name="Straight Connector 243">
                <a:extLst>
                  <a:ext uri="{FF2B5EF4-FFF2-40B4-BE49-F238E27FC236}">
                    <a16:creationId xmlns:a16="http://schemas.microsoft.com/office/drawing/2014/main" id="{1EFB1F72-DCEC-42CD-8D7E-4B11BFF0D872}"/>
                  </a:ext>
                </a:extLst>
              </p:cNvPr>
              <p:cNvCxnSpPr>
                <a:cxnSpLocks/>
              </p:cNvCxnSpPr>
              <p:nvPr/>
            </p:nvCxnSpPr>
            <p:spPr>
              <a:xfrm>
                <a:off x="4841568" y="4250656"/>
                <a:ext cx="0" cy="885825"/>
              </a:xfrm>
              <a:prstGeom prst="line">
                <a:avLst/>
              </a:prstGeom>
              <a:noFill/>
              <a:ln w="38100" cap="flat" cmpd="dbl" algn="ctr">
                <a:solidFill>
                  <a:sysClr val="windowText" lastClr="000000"/>
                </a:solidFill>
                <a:prstDash val="solid"/>
              </a:ln>
              <a:effectLst/>
            </p:spPr>
          </p:cxnSp>
          <p:sp>
            <p:nvSpPr>
              <p:cNvPr id="245" name="Rectangle 244">
                <a:extLst>
                  <a:ext uri="{FF2B5EF4-FFF2-40B4-BE49-F238E27FC236}">
                    <a16:creationId xmlns:a16="http://schemas.microsoft.com/office/drawing/2014/main" id="{BC16BD94-9A06-425F-9311-E54F0F3E32A5}"/>
                  </a:ext>
                </a:extLst>
              </p:cNvPr>
              <p:cNvSpPr>
                <a:spLocks/>
              </p:cNvSpPr>
              <p:nvPr/>
            </p:nvSpPr>
            <p:spPr>
              <a:xfrm rot="17947076">
                <a:off x="2843389" y="1068370"/>
                <a:ext cx="2183130" cy="2409190"/>
              </a:xfrm>
              <a:prstGeom prst="rect">
                <a:avLst/>
              </a:prstGeom>
              <a:solidFill>
                <a:sysClr val="window" lastClr="FFFFF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46" name="Rectangle 245">
                <a:extLst>
                  <a:ext uri="{FF2B5EF4-FFF2-40B4-BE49-F238E27FC236}">
                    <a16:creationId xmlns:a16="http://schemas.microsoft.com/office/drawing/2014/main" id="{C8F6848D-4070-4E65-A793-549D8BC23A15}"/>
                  </a:ext>
                </a:extLst>
              </p:cNvPr>
              <p:cNvSpPr>
                <a:spLocks/>
              </p:cNvSpPr>
              <p:nvPr/>
            </p:nvSpPr>
            <p:spPr>
              <a:xfrm rot="14438610">
                <a:off x="4362143" y="1575401"/>
                <a:ext cx="2183130" cy="1758950"/>
              </a:xfrm>
              <a:prstGeom prst="rect">
                <a:avLst/>
              </a:prstGeom>
              <a:solidFill>
                <a:sysClr val="window" lastClr="FFFFF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247" name="Straight Connector 246">
                <a:extLst>
                  <a:ext uri="{FF2B5EF4-FFF2-40B4-BE49-F238E27FC236}">
                    <a16:creationId xmlns:a16="http://schemas.microsoft.com/office/drawing/2014/main" id="{BC412D35-4DD3-435A-8F53-A8A031C9BA1A}"/>
                  </a:ext>
                </a:extLst>
              </p:cNvPr>
              <p:cNvCxnSpPr>
                <a:cxnSpLocks/>
              </p:cNvCxnSpPr>
              <p:nvPr/>
            </p:nvCxnSpPr>
            <p:spPr>
              <a:xfrm flipH="1">
                <a:off x="5670878" y="3021931"/>
                <a:ext cx="1038225" cy="571500"/>
              </a:xfrm>
              <a:prstGeom prst="line">
                <a:avLst/>
              </a:prstGeom>
              <a:noFill/>
              <a:ln w="38100" cap="flat" cmpd="dbl" algn="ctr">
                <a:solidFill>
                  <a:sysClr val="windowText" lastClr="000000"/>
                </a:solidFill>
                <a:prstDash val="solid"/>
              </a:ln>
              <a:effectLst/>
            </p:spPr>
          </p:cxnSp>
          <p:cxnSp>
            <p:nvCxnSpPr>
              <p:cNvPr id="248" name="Straight Connector 247">
                <a:extLst>
                  <a:ext uri="{FF2B5EF4-FFF2-40B4-BE49-F238E27FC236}">
                    <a16:creationId xmlns:a16="http://schemas.microsoft.com/office/drawing/2014/main" id="{C887ACA5-98D1-4359-BEA8-4A2E2BB33337}"/>
                  </a:ext>
                </a:extLst>
              </p:cNvPr>
              <p:cNvCxnSpPr>
                <a:cxnSpLocks/>
              </p:cNvCxnSpPr>
              <p:nvPr/>
            </p:nvCxnSpPr>
            <p:spPr>
              <a:xfrm flipH="1" flipV="1">
                <a:off x="2984828" y="3021931"/>
                <a:ext cx="1038225" cy="571500"/>
              </a:xfrm>
              <a:prstGeom prst="line">
                <a:avLst/>
              </a:prstGeom>
              <a:noFill/>
              <a:ln w="38100" cap="flat" cmpd="dbl" algn="ctr">
                <a:solidFill>
                  <a:sysClr val="windowText" lastClr="000000"/>
                </a:solidFill>
                <a:prstDash val="solid"/>
              </a:ln>
              <a:effectLst/>
            </p:spPr>
          </p:cxnSp>
          <p:cxnSp>
            <p:nvCxnSpPr>
              <p:cNvPr id="249" name="Straight Connector 248">
                <a:extLst>
                  <a:ext uri="{FF2B5EF4-FFF2-40B4-BE49-F238E27FC236}">
                    <a16:creationId xmlns:a16="http://schemas.microsoft.com/office/drawing/2014/main" id="{0EBE64CE-D555-4691-A578-D8EF413A1FEA}"/>
                  </a:ext>
                </a:extLst>
              </p:cNvPr>
              <p:cNvCxnSpPr>
                <a:cxnSpLocks/>
              </p:cNvCxnSpPr>
              <p:nvPr/>
            </p:nvCxnSpPr>
            <p:spPr>
              <a:xfrm flipH="1">
                <a:off x="2699078" y="4078571"/>
                <a:ext cx="1151890" cy="0"/>
              </a:xfrm>
              <a:prstGeom prst="line">
                <a:avLst/>
              </a:prstGeom>
              <a:noFill/>
              <a:ln w="38100" cap="flat" cmpd="dbl" algn="ctr">
                <a:solidFill>
                  <a:sysClr val="windowText" lastClr="000000"/>
                </a:solidFill>
                <a:prstDash val="solid"/>
              </a:ln>
              <a:effectLst/>
            </p:spPr>
          </p:cxnSp>
          <p:cxnSp>
            <p:nvCxnSpPr>
              <p:cNvPr id="250" name="Straight Connector 249">
                <a:extLst>
                  <a:ext uri="{FF2B5EF4-FFF2-40B4-BE49-F238E27FC236}">
                    <a16:creationId xmlns:a16="http://schemas.microsoft.com/office/drawing/2014/main" id="{AB45877C-10D9-476C-A6F3-1BF15F42E6C2}"/>
                  </a:ext>
                </a:extLst>
              </p:cNvPr>
              <p:cNvCxnSpPr>
                <a:cxnSpLocks/>
              </p:cNvCxnSpPr>
              <p:nvPr/>
            </p:nvCxnSpPr>
            <p:spPr>
              <a:xfrm flipH="1">
                <a:off x="5823913" y="4088096"/>
                <a:ext cx="1151890" cy="0"/>
              </a:xfrm>
              <a:prstGeom prst="line">
                <a:avLst/>
              </a:prstGeom>
              <a:noFill/>
              <a:ln w="38100" cap="flat" cmpd="dbl" algn="ctr">
                <a:solidFill>
                  <a:sysClr val="windowText" lastClr="000000"/>
                </a:solidFill>
                <a:prstDash val="solid"/>
              </a:ln>
              <a:effectLst/>
            </p:spPr>
          </p:cxnSp>
          <p:cxnSp>
            <p:nvCxnSpPr>
              <p:cNvPr id="251" name="Straight Connector 250">
                <a:extLst>
                  <a:ext uri="{FF2B5EF4-FFF2-40B4-BE49-F238E27FC236}">
                    <a16:creationId xmlns:a16="http://schemas.microsoft.com/office/drawing/2014/main" id="{250D4F1C-4671-4405-974F-87E148504974}"/>
                  </a:ext>
                </a:extLst>
              </p:cNvPr>
              <p:cNvCxnSpPr>
                <a:cxnSpLocks/>
              </p:cNvCxnSpPr>
              <p:nvPr/>
            </p:nvCxnSpPr>
            <p:spPr>
              <a:xfrm flipV="1">
                <a:off x="4832043" y="5375241"/>
                <a:ext cx="0" cy="856615"/>
              </a:xfrm>
              <a:prstGeom prst="line">
                <a:avLst/>
              </a:prstGeom>
              <a:noFill/>
              <a:ln w="38100" cap="flat" cmpd="dbl" algn="ctr">
                <a:solidFill>
                  <a:sysClr val="windowText" lastClr="000000"/>
                </a:solidFill>
                <a:prstDash val="solid"/>
              </a:ln>
              <a:effectLst/>
            </p:spPr>
          </p:cxnSp>
          <p:cxnSp>
            <p:nvCxnSpPr>
              <p:cNvPr id="252" name="Straight Connector 251">
                <a:extLst>
                  <a:ext uri="{FF2B5EF4-FFF2-40B4-BE49-F238E27FC236}">
                    <a16:creationId xmlns:a16="http://schemas.microsoft.com/office/drawing/2014/main" id="{D9225495-AF4C-45DC-A965-F00AD90F8B84}"/>
                  </a:ext>
                </a:extLst>
              </p:cNvPr>
              <p:cNvCxnSpPr>
                <a:cxnSpLocks/>
              </p:cNvCxnSpPr>
              <p:nvPr/>
            </p:nvCxnSpPr>
            <p:spPr>
              <a:xfrm flipH="1">
                <a:off x="2984828" y="4574506"/>
                <a:ext cx="1037590" cy="561975"/>
              </a:xfrm>
              <a:prstGeom prst="line">
                <a:avLst/>
              </a:prstGeom>
              <a:noFill/>
              <a:ln w="38100" cap="flat" cmpd="dbl" algn="ctr">
                <a:solidFill>
                  <a:sysClr val="windowText" lastClr="000000"/>
                </a:solidFill>
                <a:prstDash val="solid"/>
              </a:ln>
              <a:effectLst/>
            </p:spPr>
          </p:cxnSp>
          <p:cxnSp>
            <p:nvCxnSpPr>
              <p:cNvPr id="253" name="Straight Connector 252">
                <a:extLst>
                  <a:ext uri="{FF2B5EF4-FFF2-40B4-BE49-F238E27FC236}">
                    <a16:creationId xmlns:a16="http://schemas.microsoft.com/office/drawing/2014/main" id="{695491CA-4DB2-4F08-8769-D2E98A36ABFC}"/>
                  </a:ext>
                </a:extLst>
              </p:cNvPr>
              <p:cNvCxnSpPr>
                <a:cxnSpLocks/>
              </p:cNvCxnSpPr>
              <p:nvPr/>
            </p:nvCxnSpPr>
            <p:spPr>
              <a:xfrm flipH="1">
                <a:off x="3746193" y="4926931"/>
                <a:ext cx="618490" cy="1038225"/>
              </a:xfrm>
              <a:prstGeom prst="line">
                <a:avLst/>
              </a:prstGeom>
              <a:noFill/>
              <a:ln w="38100" cap="flat" cmpd="dbl" algn="ctr">
                <a:solidFill>
                  <a:sysClr val="windowText" lastClr="000000"/>
                </a:solidFill>
                <a:prstDash val="solid"/>
              </a:ln>
              <a:effectLst/>
            </p:spPr>
          </p:cxnSp>
          <p:cxnSp>
            <p:nvCxnSpPr>
              <p:cNvPr id="254" name="Straight Connector 253">
                <a:extLst>
                  <a:ext uri="{FF2B5EF4-FFF2-40B4-BE49-F238E27FC236}">
                    <a16:creationId xmlns:a16="http://schemas.microsoft.com/office/drawing/2014/main" id="{56CBBDDB-7A0E-4B46-B815-1865D30B5EE0}"/>
                  </a:ext>
                </a:extLst>
              </p:cNvPr>
              <p:cNvCxnSpPr>
                <a:cxnSpLocks/>
              </p:cNvCxnSpPr>
              <p:nvPr/>
            </p:nvCxnSpPr>
            <p:spPr>
              <a:xfrm flipH="1" flipV="1">
                <a:off x="5670878" y="4574506"/>
                <a:ext cx="1038225" cy="561975"/>
              </a:xfrm>
              <a:prstGeom prst="line">
                <a:avLst/>
              </a:prstGeom>
              <a:noFill/>
              <a:ln w="38100" cap="flat" cmpd="dbl" algn="ctr">
                <a:solidFill>
                  <a:sysClr val="windowText" lastClr="000000"/>
                </a:solidFill>
                <a:prstDash val="solid"/>
              </a:ln>
              <a:effectLst/>
            </p:spPr>
          </p:cxnSp>
          <p:cxnSp>
            <p:nvCxnSpPr>
              <p:cNvPr id="255" name="Straight Connector 254">
                <a:extLst>
                  <a:ext uri="{FF2B5EF4-FFF2-40B4-BE49-F238E27FC236}">
                    <a16:creationId xmlns:a16="http://schemas.microsoft.com/office/drawing/2014/main" id="{D8D60155-1047-4090-A00D-36C997E4FE7D}"/>
                  </a:ext>
                </a:extLst>
              </p:cNvPr>
              <p:cNvCxnSpPr>
                <a:cxnSpLocks/>
              </p:cNvCxnSpPr>
              <p:nvPr/>
            </p:nvCxnSpPr>
            <p:spPr>
              <a:xfrm flipH="1" flipV="1">
                <a:off x="5327978" y="4926931"/>
                <a:ext cx="600075" cy="981075"/>
              </a:xfrm>
              <a:prstGeom prst="line">
                <a:avLst/>
              </a:prstGeom>
              <a:noFill/>
              <a:ln w="38100" cap="flat" cmpd="dbl" algn="ctr">
                <a:solidFill>
                  <a:sysClr val="windowText" lastClr="000000"/>
                </a:solidFill>
                <a:prstDash val="solid"/>
              </a:ln>
              <a:effectLst/>
            </p:spPr>
          </p:cxnSp>
          <p:sp>
            <p:nvSpPr>
              <p:cNvPr id="256" name="Oval 255">
                <a:extLst>
                  <a:ext uri="{FF2B5EF4-FFF2-40B4-BE49-F238E27FC236}">
                    <a16:creationId xmlns:a16="http://schemas.microsoft.com/office/drawing/2014/main" id="{00E1DFFC-3B15-4CEC-8414-40C28F6236EE}"/>
                  </a:ext>
                </a:extLst>
              </p:cNvPr>
              <p:cNvSpPr>
                <a:spLocks/>
              </p:cNvSpPr>
              <p:nvPr/>
            </p:nvSpPr>
            <p:spPr>
              <a:xfrm>
                <a:off x="4708853" y="5136481"/>
                <a:ext cx="247650" cy="238761"/>
              </a:xfrm>
              <a:prstGeom prst="ellipse">
                <a:avLst/>
              </a:prstGeom>
              <a:noFill/>
              <a:ln w="38100" cap="flat" cmpd="dbl"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7" name="Freeform 48">
                <a:extLst>
                  <a:ext uri="{FF2B5EF4-FFF2-40B4-BE49-F238E27FC236}">
                    <a16:creationId xmlns:a16="http://schemas.microsoft.com/office/drawing/2014/main" id="{3943C0B7-FB9F-4DC7-A460-CE375F945429}"/>
                  </a:ext>
                </a:extLst>
              </p:cNvPr>
              <p:cNvSpPr>
                <a:spLocks/>
              </p:cNvSpPr>
              <p:nvPr/>
            </p:nvSpPr>
            <p:spPr>
              <a:xfrm>
                <a:off x="4956503" y="3526756"/>
                <a:ext cx="1028700" cy="1704975"/>
              </a:xfrm>
              <a:custGeom>
                <a:avLst/>
                <a:gdLst>
                  <a:gd name="connsiteX0" fmla="*/ 838200 w 1000244"/>
                  <a:gd name="connsiteY0" fmla="*/ 0 h 1676400"/>
                  <a:gd name="connsiteX1" fmla="*/ 952500 w 1000244"/>
                  <a:gd name="connsiteY1" fmla="*/ 266700 h 1676400"/>
                  <a:gd name="connsiteX2" fmla="*/ 1000125 w 1000244"/>
                  <a:gd name="connsiteY2" fmla="*/ 514350 h 1676400"/>
                  <a:gd name="connsiteX3" fmla="*/ 962025 w 1000244"/>
                  <a:gd name="connsiteY3" fmla="*/ 828675 h 1676400"/>
                  <a:gd name="connsiteX4" fmla="*/ 847725 w 1000244"/>
                  <a:gd name="connsiteY4" fmla="*/ 1076325 h 1676400"/>
                  <a:gd name="connsiteX5" fmla="*/ 666750 w 1000244"/>
                  <a:gd name="connsiteY5" fmla="*/ 1352550 h 1676400"/>
                  <a:gd name="connsiteX6" fmla="*/ 438150 w 1000244"/>
                  <a:gd name="connsiteY6" fmla="*/ 1524000 h 1676400"/>
                  <a:gd name="connsiteX7" fmla="*/ 133350 w 1000244"/>
                  <a:gd name="connsiteY7" fmla="*/ 1638300 h 1676400"/>
                  <a:gd name="connsiteX8" fmla="*/ 0 w 1000244"/>
                  <a:gd name="connsiteY8" fmla="*/ 1676400 h 167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244" h="1676400">
                    <a:moveTo>
                      <a:pt x="838200" y="0"/>
                    </a:moveTo>
                    <a:cubicBezTo>
                      <a:pt x="881856" y="90487"/>
                      <a:pt x="925513" y="180975"/>
                      <a:pt x="952500" y="266700"/>
                    </a:cubicBezTo>
                    <a:cubicBezTo>
                      <a:pt x="979488" y="352425"/>
                      <a:pt x="998538" y="420688"/>
                      <a:pt x="1000125" y="514350"/>
                    </a:cubicBezTo>
                    <a:cubicBezTo>
                      <a:pt x="1001712" y="608012"/>
                      <a:pt x="987425" y="735013"/>
                      <a:pt x="962025" y="828675"/>
                    </a:cubicBezTo>
                    <a:cubicBezTo>
                      <a:pt x="936625" y="922337"/>
                      <a:pt x="896938" y="989012"/>
                      <a:pt x="847725" y="1076325"/>
                    </a:cubicBezTo>
                    <a:cubicBezTo>
                      <a:pt x="798512" y="1163638"/>
                      <a:pt x="735012" y="1277938"/>
                      <a:pt x="666750" y="1352550"/>
                    </a:cubicBezTo>
                    <a:cubicBezTo>
                      <a:pt x="598488" y="1427162"/>
                      <a:pt x="527050" y="1476375"/>
                      <a:pt x="438150" y="1524000"/>
                    </a:cubicBezTo>
                    <a:cubicBezTo>
                      <a:pt x="349250" y="1571625"/>
                      <a:pt x="206375" y="1612900"/>
                      <a:pt x="133350" y="1638300"/>
                    </a:cubicBezTo>
                    <a:cubicBezTo>
                      <a:pt x="60325" y="1663700"/>
                      <a:pt x="30162" y="1670050"/>
                      <a:pt x="0" y="1676400"/>
                    </a:cubicBezTo>
                  </a:path>
                </a:pathLst>
              </a:custGeom>
              <a:noFill/>
              <a:ln w="38100" cap="flat" cmpd="dbl"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58" name="Freeform 49">
                <a:extLst>
                  <a:ext uri="{FF2B5EF4-FFF2-40B4-BE49-F238E27FC236}">
                    <a16:creationId xmlns:a16="http://schemas.microsoft.com/office/drawing/2014/main" id="{5A8F0A48-A28C-48D2-AC0C-007989EB815C}"/>
                  </a:ext>
                </a:extLst>
              </p:cNvPr>
              <p:cNvSpPr>
                <a:spLocks/>
              </p:cNvSpPr>
              <p:nvPr/>
            </p:nvSpPr>
            <p:spPr>
              <a:xfrm>
                <a:off x="3670628" y="3526756"/>
                <a:ext cx="1066800" cy="1704975"/>
              </a:xfrm>
              <a:custGeom>
                <a:avLst/>
                <a:gdLst>
                  <a:gd name="connsiteX0" fmla="*/ 152400 w 1000125"/>
                  <a:gd name="connsiteY0" fmla="*/ 0 h 1686313"/>
                  <a:gd name="connsiteX1" fmla="*/ 28575 w 1000125"/>
                  <a:gd name="connsiteY1" fmla="*/ 295275 h 1686313"/>
                  <a:gd name="connsiteX2" fmla="*/ 0 w 1000125"/>
                  <a:gd name="connsiteY2" fmla="*/ 552450 h 1686313"/>
                  <a:gd name="connsiteX3" fmla="*/ 28575 w 1000125"/>
                  <a:gd name="connsiteY3" fmla="*/ 876300 h 1686313"/>
                  <a:gd name="connsiteX4" fmla="*/ 142875 w 1000125"/>
                  <a:gd name="connsiteY4" fmla="*/ 1133475 h 1686313"/>
                  <a:gd name="connsiteX5" fmla="*/ 323850 w 1000125"/>
                  <a:gd name="connsiteY5" fmla="*/ 1381125 h 1686313"/>
                  <a:gd name="connsiteX6" fmla="*/ 533400 w 1000125"/>
                  <a:gd name="connsiteY6" fmla="*/ 1543050 h 1686313"/>
                  <a:gd name="connsiteX7" fmla="*/ 809625 w 1000125"/>
                  <a:gd name="connsiteY7" fmla="*/ 1666875 h 1686313"/>
                  <a:gd name="connsiteX8" fmla="*/ 981075 w 1000125"/>
                  <a:gd name="connsiteY8" fmla="*/ 1685925 h 1686313"/>
                  <a:gd name="connsiteX9" fmla="*/ 981075 w 1000125"/>
                  <a:gd name="connsiteY9" fmla="*/ 1685925 h 1686313"/>
                  <a:gd name="connsiteX10" fmla="*/ 1000125 w 1000125"/>
                  <a:gd name="connsiteY10" fmla="*/ 1685925 h 168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125" h="1686313">
                    <a:moveTo>
                      <a:pt x="152400" y="0"/>
                    </a:moveTo>
                    <a:cubicBezTo>
                      <a:pt x="103187" y="101600"/>
                      <a:pt x="53975" y="203200"/>
                      <a:pt x="28575" y="295275"/>
                    </a:cubicBezTo>
                    <a:cubicBezTo>
                      <a:pt x="3175" y="387350"/>
                      <a:pt x="0" y="455613"/>
                      <a:pt x="0" y="552450"/>
                    </a:cubicBezTo>
                    <a:cubicBezTo>
                      <a:pt x="0" y="649287"/>
                      <a:pt x="4763" y="779463"/>
                      <a:pt x="28575" y="876300"/>
                    </a:cubicBezTo>
                    <a:cubicBezTo>
                      <a:pt x="52387" y="973137"/>
                      <a:pt x="93662" y="1049338"/>
                      <a:pt x="142875" y="1133475"/>
                    </a:cubicBezTo>
                    <a:cubicBezTo>
                      <a:pt x="192088" y="1217613"/>
                      <a:pt x="258763" y="1312863"/>
                      <a:pt x="323850" y="1381125"/>
                    </a:cubicBezTo>
                    <a:cubicBezTo>
                      <a:pt x="388937" y="1449387"/>
                      <a:pt x="452438" y="1495425"/>
                      <a:pt x="533400" y="1543050"/>
                    </a:cubicBezTo>
                    <a:cubicBezTo>
                      <a:pt x="614363" y="1590675"/>
                      <a:pt x="735013" y="1643063"/>
                      <a:pt x="809625" y="1666875"/>
                    </a:cubicBezTo>
                    <a:cubicBezTo>
                      <a:pt x="884237" y="1690687"/>
                      <a:pt x="981075" y="1685925"/>
                      <a:pt x="981075" y="1685925"/>
                    </a:cubicBezTo>
                    <a:lnTo>
                      <a:pt x="981075" y="1685925"/>
                    </a:lnTo>
                    <a:lnTo>
                      <a:pt x="1000125" y="1685925"/>
                    </a:lnTo>
                  </a:path>
                </a:pathLst>
              </a:custGeom>
              <a:noFill/>
              <a:ln w="38100" cap="flat" cmpd="dbl"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sp>
        <p:nvSpPr>
          <p:cNvPr id="26635" name="TextBox">
            <a:extLst>
              <a:ext uri="{FF2B5EF4-FFF2-40B4-BE49-F238E27FC236}">
                <a16:creationId xmlns:a16="http://schemas.microsoft.com/office/drawing/2014/main" id="{025A66AF-AEBD-439F-BECB-51761CF3EA78}"/>
              </a:ext>
            </a:extLst>
          </p:cNvPr>
          <p:cNvSpPr txBox="1"/>
          <p:nvPr/>
        </p:nvSpPr>
        <p:spPr>
          <a:xfrm>
            <a:off x="1791328" y="1747103"/>
            <a:ext cx="6057271" cy="369332"/>
          </a:xfrm>
          <a:prstGeom prst="rect">
            <a:avLst/>
          </a:prstGeom>
          <a:noFill/>
        </p:spPr>
        <p:txBody>
          <a:bodyPr wrap="square" rtlCol="0">
            <a:spAutoFit/>
          </a:bodyPr>
          <a:lstStyle/>
          <a:p>
            <a:r>
              <a:rPr lang="en-US" dirty="0"/>
              <a:t>Illustrative Streets in the Design for Black Rock City, 2019</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125410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Models with street grids</a:t>
            </a:r>
          </a:p>
          <a:p>
            <a:pPr marL="574675" lvl="2" indent="-342900"/>
            <a:endParaRPr lang="en-US" dirty="0"/>
          </a:p>
          <a:p>
            <a:pPr marL="574675" lvl="2" indent="-342900"/>
            <a:r>
              <a:rPr lang="en-US" dirty="0"/>
              <a:t>2. Models with street grids and arteries</a:t>
            </a:r>
          </a:p>
          <a:p>
            <a:pPr marL="574675" lvl="2" indent="-342900"/>
            <a:endParaRPr lang="en-US" dirty="0"/>
          </a:p>
          <a:p>
            <a:pPr marL="574675" lvl="2" indent="-342900"/>
            <a:r>
              <a:rPr lang="en-US" dirty="0"/>
              <a:t>3. Other models</a:t>
            </a:r>
          </a:p>
          <a:p>
            <a:pPr marL="574675" lvl="2" indent="-342900"/>
            <a:endParaRPr lang="en-US" dirty="0"/>
          </a:p>
          <a:p>
            <a:pPr marL="574675" lvl="2" indent="-342900"/>
            <a:r>
              <a:rPr lang="en-US" dirty="0">
                <a:solidFill>
                  <a:srgbClr val="FF0000"/>
                </a:solidFill>
              </a:rPr>
              <a:t>4. Introduction to traffic congestion</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4907830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Congestion</a:t>
            </a:r>
          </a:p>
          <a:p>
            <a:pPr marL="231775" lvl="2" indent="0">
              <a:buNone/>
            </a:pPr>
            <a:endParaRPr lang="en-US" dirty="0"/>
          </a:p>
          <a:p>
            <a:pPr marL="574675" lvl="2" indent="-342900"/>
            <a:r>
              <a:rPr lang="en-US" dirty="0"/>
              <a:t>Congestion is a very difficult topic.</a:t>
            </a:r>
          </a:p>
          <a:p>
            <a:pPr marL="574675" lvl="2" indent="-342900"/>
            <a:endParaRPr lang="en-US" dirty="0"/>
          </a:p>
          <a:p>
            <a:pPr marL="574675" lvl="2" indent="-342900"/>
            <a:r>
              <a:rPr lang="en-US" dirty="0"/>
              <a:t>Nobody has solved an urban model with a general treatment of congestion.</a:t>
            </a:r>
          </a:p>
          <a:p>
            <a:pPr marL="574675" lvl="2" indent="-342900"/>
            <a:endParaRPr lang="en-US" dirty="0"/>
          </a:p>
          <a:p>
            <a:pPr marL="574675" lvl="2" indent="-342900"/>
            <a:r>
              <a:rPr lang="en-US" dirty="0"/>
              <a:t>The problem is a fundamental simultaneity:</a:t>
            </a:r>
          </a:p>
          <a:p>
            <a:pPr marL="574675" lvl="2" indent="-342900"/>
            <a:endParaRPr lang="en-US" dirty="0"/>
          </a:p>
          <a:p>
            <a:pPr marL="830707" lvl="3" indent="-342900"/>
            <a:r>
              <a:rPr lang="en-US" dirty="0"/>
              <a:t>The population at a location depends on </a:t>
            </a:r>
            <a:r>
              <a:rPr lang="en-US" i="1" dirty="0">
                <a:latin typeface="Times New Roman" pitchFamily="18" charset="0"/>
                <a:cs typeface="Times New Roman" pitchFamily="18" charset="0"/>
              </a:rPr>
              <a:t>t</a:t>
            </a:r>
            <a:r>
              <a:rPr lang="en-US" dirty="0"/>
              <a:t>,</a:t>
            </a:r>
          </a:p>
          <a:p>
            <a:pPr marL="830707" lvl="3" indent="-342900"/>
            <a:endParaRPr lang="en-US" dirty="0"/>
          </a:p>
          <a:p>
            <a:pPr marL="830707" lvl="3" indent="-342900"/>
            <a:r>
              <a:rPr lang="en-US" dirty="0"/>
              <a:t>But </a:t>
            </a:r>
            <a:r>
              <a:rPr lang="en-US" i="1" dirty="0">
                <a:latin typeface="Times New Roman" pitchFamily="18" charset="0"/>
                <a:cs typeface="Times New Roman" pitchFamily="18" charset="0"/>
              </a:rPr>
              <a:t>t</a:t>
            </a:r>
            <a:r>
              <a:rPr lang="en-US" dirty="0"/>
              <a:t> depends on the population that commutes through a location.</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511420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Congestion, 2</a:t>
            </a:r>
          </a:p>
          <a:p>
            <a:pPr marL="231775" lvl="2" indent="0">
              <a:lnSpc>
                <a:spcPct val="50000"/>
              </a:lnSpc>
              <a:buNone/>
            </a:pPr>
            <a:endParaRPr lang="en-US" dirty="0"/>
          </a:p>
          <a:p>
            <a:pPr marL="574675" lvl="2" indent="-342900"/>
            <a:r>
              <a:rPr lang="en-US" dirty="0"/>
              <a:t>One approach is to assume that the person at the outer edge of the city leaves home first, and all people inside that location join her as she passes by.</a:t>
            </a:r>
          </a:p>
          <a:p>
            <a:pPr marL="574675" lvl="2" indent="-342900">
              <a:lnSpc>
                <a:spcPct val="50000"/>
              </a:lnSpc>
            </a:pPr>
            <a:endParaRPr lang="en-US" dirty="0"/>
          </a:p>
          <a:p>
            <a:pPr marL="574675" lvl="2" indent="-342900"/>
            <a:r>
              <a:rPr lang="en-US" dirty="0"/>
              <a:t>So all people on a given ray commute together (and arrive at work at exactly the same time).</a:t>
            </a:r>
          </a:p>
          <a:p>
            <a:pPr marL="574675" lvl="2" indent="-342900">
              <a:lnSpc>
                <a:spcPct val="50000"/>
              </a:lnSpc>
            </a:pPr>
            <a:endParaRPr lang="en-US" dirty="0"/>
          </a:p>
          <a:p>
            <a:pPr marL="574675" lvl="2" indent="-342900"/>
            <a:r>
              <a:rPr lang="en-US" dirty="0"/>
              <a:t>Congestion at a give </a:t>
            </a:r>
            <a:r>
              <a:rPr lang="en-US" i="1" dirty="0">
                <a:latin typeface="Times New Roman" pitchFamily="18" charset="0"/>
                <a:cs typeface="Times New Roman" pitchFamily="18" charset="0"/>
              </a:rPr>
              <a:t>u</a:t>
            </a:r>
            <a:r>
              <a:rPr lang="en-US" dirty="0"/>
              <a:t> therefore depends on the number of households living outside </a:t>
            </a:r>
            <a:r>
              <a:rPr lang="en-US" i="1" dirty="0">
                <a:latin typeface="Times New Roman" pitchFamily="18" charset="0"/>
                <a:cs typeface="Times New Roman" pitchFamily="18" charset="0"/>
              </a:rPr>
              <a:t>u</a:t>
            </a:r>
            <a:r>
              <a:rPr lang="en-US" dirty="0"/>
              <a:t>:</a:t>
            </a:r>
          </a:p>
          <a:p>
            <a:pPr lvl="2"/>
            <a:endParaRPr lang="en-US" dirty="0"/>
          </a:p>
          <a:p>
            <a:pPr lvl="2">
              <a:buNone/>
            </a:pPr>
            <a:endParaRPr lang="en-US" dirty="0"/>
          </a:p>
          <a:p>
            <a:pPr lvl="2">
              <a:buNone/>
            </a:pPr>
            <a:endParaRPr lang="en-US" dirty="0"/>
          </a:p>
          <a:p>
            <a:pPr lvl="2"/>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201789428"/>
              </p:ext>
            </p:extLst>
          </p:nvPr>
        </p:nvGraphicFramePr>
        <p:xfrm>
          <a:off x="2549525" y="5402262"/>
          <a:ext cx="3683000" cy="1379538"/>
        </p:xfrm>
        <a:graphic>
          <a:graphicData uri="http://schemas.openxmlformats.org/presentationml/2006/ole">
            <mc:AlternateContent xmlns:mc="http://schemas.openxmlformats.org/markup-compatibility/2006">
              <mc:Choice xmlns:v="urn:schemas-microsoft-com:vml" Requires="v">
                <p:oleObj spid="_x0000_s52310" name="Equation" r:id="rId3" imgW="1295280" imgH="482400" progId="Equation.DSMT4">
                  <p:embed/>
                </p:oleObj>
              </mc:Choice>
              <mc:Fallback>
                <p:oleObj name="Equation" r:id="rId3" imgW="1295280" imgH="482400" progId="Equation.DSMT4">
                  <p:embed/>
                  <p:pic>
                    <p:nvPicPr>
                      <p:cNvPr id="0" name="Object 6"/>
                      <p:cNvPicPr>
                        <a:picLocks noChangeAspect="1" noChangeArrowheads="1"/>
                      </p:cNvPicPr>
                      <p:nvPr/>
                    </p:nvPicPr>
                    <p:blipFill>
                      <a:blip r:embed="rId4"/>
                      <a:srcRect/>
                      <a:stretch>
                        <a:fillRect/>
                      </a:stretch>
                    </p:blipFill>
                    <p:spPr bwMode="auto">
                      <a:xfrm>
                        <a:off x="2549525" y="5402262"/>
                        <a:ext cx="36830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5447631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The Standard Model of Congestion</a:t>
            </a:r>
          </a:p>
          <a:p>
            <a:pPr marL="231775" lvl="2" indent="0">
              <a:lnSpc>
                <a:spcPct val="50000"/>
              </a:lnSpc>
              <a:buNone/>
            </a:pPr>
            <a:endParaRPr lang="en-US" dirty="0"/>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grpSp>
        <p:nvGrpSpPr>
          <p:cNvPr id="8" name="Figure" descr="Please contact Professor Yinger for details regarding figures and graphs.">
            <a:extLst>
              <a:ext uri="{FF2B5EF4-FFF2-40B4-BE49-F238E27FC236}">
                <a16:creationId xmlns:a16="http://schemas.microsoft.com/office/drawing/2014/main" id="{96E93239-DFAF-4AE1-88E8-319FAFB7D379}"/>
              </a:ext>
            </a:extLst>
          </p:cNvPr>
          <p:cNvGrpSpPr/>
          <p:nvPr/>
        </p:nvGrpSpPr>
        <p:grpSpPr>
          <a:xfrm>
            <a:off x="990600" y="1939593"/>
            <a:ext cx="7391400" cy="4232607"/>
            <a:chOff x="990600" y="1939593"/>
            <a:chExt cx="7391400" cy="4232607"/>
          </a:xfrm>
        </p:grpSpPr>
        <p:cxnSp>
          <p:nvCxnSpPr>
            <p:cNvPr id="9" name="Straight Connector 8"/>
            <p:cNvCxnSpPr/>
            <p:nvPr/>
          </p:nvCxnSpPr>
          <p:spPr>
            <a:xfrm>
              <a:off x="4343400" y="2438400"/>
              <a:ext cx="0" cy="37338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38400" y="4297551"/>
              <a:ext cx="3810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2895600" y="2864604"/>
              <a:ext cx="2895600" cy="2895600"/>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100953" y="3085455"/>
              <a:ext cx="2514600" cy="2477145"/>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667000" y="2667000"/>
              <a:ext cx="3352800" cy="3276600"/>
            </a:xfrm>
            <a:prstGeom prst="ellipse">
              <a:avLst/>
            </a:prstGeom>
            <a:solidFill>
              <a:schemeClr val="accent1">
                <a:alpha val="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71894" y="1939593"/>
              <a:ext cx="1676400" cy="369332"/>
            </a:xfrm>
            <a:prstGeom prst="rect">
              <a:avLst/>
            </a:prstGeom>
            <a:noFill/>
          </p:spPr>
          <p:txBody>
            <a:bodyPr wrap="square" rtlCol="0">
              <a:spAutoFit/>
            </a:bodyPr>
            <a:lstStyle/>
            <a:p>
              <a:r>
                <a:rPr lang="en-US" dirty="0"/>
                <a:t>Radial Street</a:t>
              </a:r>
            </a:p>
          </p:txBody>
        </p:sp>
        <p:sp>
          <p:nvSpPr>
            <p:cNvPr id="26" name="TextBox 25"/>
            <p:cNvSpPr txBox="1"/>
            <p:nvPr/>
          </p:nvSpPr>
          <p:spPr>
            <a:xfrm>
              <a:off x="990600" y="2667000"/>
              <a:ext cx="2133600" cy="369332"/>
            </a:xfrm>
            <a:prstGeom prst="rect">
              <a:avLst/>
            </a:prstGeom>
            <a:noFill/>
          </p:spPr>
          <p:txBody>
            <a:bodyPr wrap="square" rtlCol="0">
              <a:spAutoFit/>
            </a:bodyPr>
            <a:lstStyle/>
            <a:p>
              <a:r>
                <a:rPr lang="en-US" dirty="0"/>
                <a:t>Outer Edge of City</a:t>
              </a:r>
            </a:p>
          </p:txBody>
        </p:sp>
        <p:cxnSp>
          <p:nvCxnSpPr>
            <p:cNvPr id="10" name="Straight Arrow Connector 9"/>
            <p:cNvCxnSpPr>
              <a:stCxn id="6" idx="1"/>
            </p:cNvCxnSpPr>
            <p:nvPr/>
          </p:nvCxnSpPr>
          <p:spPr>
            <a:xfrm flipH="1">
              <a:off x="4343400" y="2124259"/>
              <a:ext cx="228494" cy="240375"/>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124201" y="2863334"/>
              <a:ext cx="228599" cy="92333"/>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553200" y="2895600"/>
              <a:ext cx="1828800" cy="923330"/>
            </a:xfrm>
            <a:prstGeom prst="rect">
              <a:avLst/>
            </a:prstGeom>
            <a:noFill/>
          </p:spPr>
          <p:txBody>
            <a:bodyPr wrap="square" rtlCol="0">
              <a:spAutoFit/>
            </a:bodyPr>
            <a:lstStyle/>
            <a:p>
              <a:r>
                <a:rPr lang="en-US" dirty="0"/>
                <a:t>Transportation costs at u depend on </a:t>
              </a:r>
            </a:p>
          </p:txBody>
        </p:sp>
        <p:cxnSp>
          <p:nvCxnSpPr>
            <p:cNvPr id="16" name="Straight Arrow Connector 15"/>
            <p:cNvCxnSpPr/>
            <p:nvPr/>
          </p:nvCxnSpPr>
          <p:spPr>
            <a:xfrm>
              <a:off x="4397643" y="3124200"/>
              <a:ext cx="0" cy="1143000"/>
            </a:xfrm>
            <a:prstGeom prst="straightConnector1">
              <a:avLst/>
            </a:prstGeom>
            <a:ln w="254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343400" y="3593068"/>
              <a:ext cx="533400" cy="369332"/>
            </a:xfrm>
            <a:prstGeom prst="rect">
              <a:avLst/>
            </a:prstGeom>
            <a:noFill/>
          </p:spPr>
          <p:txBody>
            <a:bodyPr wrap="square" rtlCol="0">
              <a:spAutoFit/>
            </a:bodyPr>
            <a:lstStyle/>
            <a:p>
              <a:r>
                <a:rPr lang="en-US" i="1" dirty="0">
                  <a:latin typeface="Times New Roman"/>
                  <a:cs typeface="Times New Roman"/>
                </a:rPr>
                <a:t>u</a:t>
              </a:r>
              <a:endParaRPr lang="en-US" i="1" dirty="0"/>
            </a:p>
          </p:txBody>
        </p:sp>
        <p:cxnSp>
          <p:nvCxnSpPr>
            <p:cNvPr id="39" name="Straight Arrow Connector 38"/>
            <p:cNvCxnSpPr>
              <a:stCxn id="31" idx="1"/>
            </p:cNvCxnSpPr>
            <p:nvPr/>
          </p:nvCxnSpPr>
          <p:spPr>
            <a:xfrm flipH="1" flipV="1">
              <a:off x="4397643" y="3124200"/>
              <a:ext cx="2155557" cy="233065"/>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6"/>
            <p:cNvGraphicFramePr>
              <a:graphicFrameLocks noChangeAspect="1"/>
            </p:cNvGraphicFramePr>
            <p:nvPr>
              <p:extLst>
                <p:ext uri="{D42A27DB-BD31-4B8C-83A1-F6EECF244321}">
                  <p14:modId xmlns:p14="http://schemas.microsoft.com/office/powerpoint/2010/main" val="1872188404"/>
                </p:ext>
              </p:extLst>
            </p:nvPr>
          </p:nvGraphicFramePr>
          <p:xfrm>
            <a:off x="6629400" y="3733800"/>
            <a:ext cx="1125411" cy="861643"/>
          </p:xfrm>
          <a:graphic>
            <a:graphicData uri="http://schemas.openxmlformats.org/presentationml/2006/ole">
              <mc:AlternateContent xmlns:mc="http://schemas.openxmlformats.org/markup-compatibility/2006">
                <mc:Choice xmlns:v="urn:schemas-microsoft-com:vml" Requires="v">
                  <p:oleObj spid="_x0000_s69705" name="Equation" r:id="rId3" imgW="609600" imgH="469900" progId="Equation.DSMT4">
                    <p:embed/>
                  </p:oleObj>
                </mc:Choice>
                <mc:Fallback>
                  <p:oleObj name="Equation" r:id="rId3" imgW="609600" imgH="4699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3733800"/>
                          <a:ext cx="1125411" cy="861643"/>
                        </a:xfrm>
                        <a:prstGeom prst="rect">
                          <a:avLst/>
                        </a:prstGeom>
                        <a:noFill/>
                      </p:spPr>
                    </p:pic>
                  </p:oleObj>
                </mc:Fallback>
              </mc:AlternateContent>
            </a:graphicData>
          </a:graphic>
        </p:graphicFrame>
        <p:sp>
          <p:nvSpPr>
            <p:cNvPr id="14" name="TextBox 13"/>
            <p:cNvSpPr txBox="1"/>
            <p:nvPr/>
          </p:nvSpPr>
          <p:spPr>
            <a:xfrm>
              <a:off x="4038600" y="2308925"/>
              <a:ext cx="266290" cy="415498"/>
            </a:xfrm>
            <a:prstGeom prst="rect">
              <a:avLst/>
            </a:prstGeom>
            <a:noFill/>
          </p:spPr>
          <p:txBody>
            <a:bodyPr wrap="square" rtlCol="0">
              <a:spAutoFit/>
            </a:bodyPr>
            <a:lstStyle/>
            <a:p>
              <a:pPr>
                <a:lnSpc>
                  <a:spcPct val="75000"/>
                </a:lnSpc>
              </a:pPr>
              <a:r>
                <a:rPr lang="en-US" sz="1400" dirty="0"/>
                <a:t>_</a:t>
              </a:r>
            </a:p>
            <a:p>
              <a:pPr>
                <a:lnSpc>
                  <a:spcPct val="75000"/>
                </a:lnSpc>
              </a:pPr>
              <a:r>
                <a:rPr lang="en-US" sz="1400" i="1" dirty="0"/>
                <a:t>u</a:t>
              </a:r>
            </a:p>
          </p:txBody>
        </p: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684241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Congestion, 3</a:t>
            </a:r>
          </a:p>
          <a:p>
            <a:pPr marL="231775" lvl="2" indent="0" algn="ctr">
              <a:buNone/>
            </a:pPr>
            <a:endParaRPr lang="en-US" sz="2800" b="1" dirty="0">
              <a:solidFill>
                <a:schemeClr val="accent2"/>
              </a:solidFill>
            </a:endParaRPr>
          </a:p>
          <a:p>
            <a:pPr marL="574675" lvl="2" indent="-342900"/>
            <a:r>
              <a:rPr lang="en-US" dirty="0"/>
              <a:t>Solow (</a:t>
            </a:r>
            <a:r>
              <a:rPr lang="en-US" i="1" dirty="0"/>
              <a:t>Swedish J. of Econ.</a:t>
            </a:r>
            <a:r>
              <a:rPr lang="en-US" dirty="0"/>
              <a:t>, March 1972) manages to solve a model like this assuming a Cobb-Douglas utility function with a housing exponent of ½.  </a:t>
            </a:r>
          </a:p>
          <a:p>
            <a:pPr marL="574675" lvl="2" indent="-342900"/>
            <a:endParaRPr lang="en-US" dirty="0"/>
          </a:p>
          <a:p>
            <a:pPr marL="574675" lvl="2" indent="-342900"/>
            <a:r>
              <a:rPr lang="en-US" dirty="0"/>
              <a:t>This approach can be found in many simulation models, including Mills’ 1972 book.</a:t>
            </a:r>
          </a:p>
          <a:p>
            <a:pPr marL="574675" lvl="2" indent="-342900"/>
            <a:endParaRPr lang="en-US" dirty="0"/>
          </a:p>
          <a:p>
            <a:pPr marL="574675" lvl="2" indent="-342900"/>
            <a:r>
              <a:rPr lang="en-US" dirty="0"/>
              <a:t>But this approach is contradictory, because any commuter can save time by waiting until others have passed and then catching up with them.</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605263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Congestion, 4</a:t>
            </a:r>
          </a:p>
          <a:p>
            <a:pPr marL="231775" lvl="2" indent="0">
              <a:buNone/>
            </a:pPr>
            <a:endParaRPr lang="en-US" dirty="0"/>
          </a:p>
          <a:p>
            <a:pPr marL="574675" lvl="2" indent="-342900"/>
            <a:r>
              <a:rPr lang="en-US" dirty="0"/>
              <a:t>Another approach is to have a street grid with a single vertical artery and assume that people commute in a cohort, defined as a set of people who take the same time to get to work (Yinger, </a:t>
            </a:r>
            <a:r>
              <a:rPr lang="en-US" i="1" dirty="0"/>
              <a:t>JUE</a:t>
            </a:r>
            <a:r>
              <a:rPr lang="en-US" dirty="0"/>
              <a:t>, September 1993).</a:t>
            </a:r>
          </a:p>
          <a:p>
            <a:pPr marL="574675" lvl="2" indent="-342900"/>
            <a:endParaRPr lang="en-US" dirty="0"/>
          </a:p>
          <a:p>
            <a:pPr marL="574675" lvl="2" indent="-342900"/>
            <a:r>
              <a:rPr lang="en-US" dirty="0"/>
              <a:t>This model can be solved, but also has the “wait until later” problem—at least for the last cohort.</a:t>
            </a:r>
          </a:p>
          <a:p>
            <a:pPr marL="574675" lvl="2" indent="-342900"/>
            <a:endParaRPr lang="en-US" dirty="0"/>
          </a:p>
          <a:p>
            <a:pPr marL="574675" lvl="2" indent="-342900"/>
            <a:r>
              <a:rPr lang="en-US" dirty="0"/>
              <a:t>The </a:t>
            </a:r>
            <a:r>
              <a:rPr lang="en-US" dirty="0" err="1"/>
              <a:t>iso</a:t>
            </a:r>
            <a:r>
              <a:rPr lang="en-US" dirty="0"/>
              <a:t>-cost lines and bid functions are illustrated in the next 2 slides; </a:t>
            </a:r>
            <a:r>
              <a:rPr lang="en-US" i="1" dirty="0">
                <a:latin typeface="Times New Roman" panose="02020603050405020304" pitchFamily="18" charset="0"/>
                <a:cs typeface="Times New Roman" panose="02020603050405020304" pitchFamily="18" charset="0"/>
              </a:rPr>
              <a:t>c/m</a:t>
            </a:r>
            <a:r>
              <a:rPr lang="en-US" dirty="0"/>
              <a:t> is the extent to which having more commuters lowers commuting speed divided by road width.</a:t>
            </a:r>
          </a:p>
          <a:p>
            <a:pPr marL="574675" lvl="2" indent="-342900"/>
            <a:endParaRPr lang="en-US" dirty="0"/>
          </a:p>
          <a:p>
            <a:pPr marL="574675" lvl="2" indent="-342900"/>
            <a:endParaRPr lang="en-US" dirty="0"/>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429958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Alonso Version of Simple Grid</a:t>
            </a:r>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pic>
        <p:nvPicPr>
          <p:cNvPr id="5" name="Alonso Version of Simple Grid" descr="Please contact Professor Yinger for details regarding figures and graph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5956" y="2293619"/>
            <a:ext cx="3857244" cy="3931117"/>
          </a:xfrm>
          <a:prstGeom prst="rect">
            <a:avLst/>
          </a:prstGeom>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2048543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pic>
        <p:nvPicPr>
          <p:cNvPr id="69634" name="Figure"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2252" y="1371600"/>
            <a:ext cx="5502947" cy="5071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1706130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pic>
        <p:nvPicPr>
          <p:cNvPr id="50177" name="Figure"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055124"/>
            <a:ext cx="7149582" cy="5650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3"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1567927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fontScale="92500" lnSpcReduction="20000"/>
          </a:bodyPr>
          <a:lstStyle/>
          <a:p>
            <a:pPr marL="231775" lvl="2" indent="0" algn="ctr">
              <a:buNone/>
            </a:pPr>
            <a:r>
              <a:rPr lang="en-US" sz="2800" b="1" dirty="0">
                <a:solidFill>
                  <a:schemeClr val="accent2"/>
                </a:solidFill>
              </a:rPr>
              <a:t>Congestion, 5</a:t>
            </a:r>
          </a:p>
          <a:p>
            <a:pPr marL="231775" lvl="2" indent="0">
              <a:buNone/>
            </a:pPr>
            <a:endParaRPr lang="en-US" dirty="0"/>
          </a:p>
          <a:p>
            <a:pPr marL="574675" lvl="2" indent="-342900"/>
            <a:r>
              <a:rPr lang="en-US" dirty="0"/>
              <a:t>One possible solution to the “wait until later” problem, which has not yet appeared in an article, is to assume that every commuter expects other commuters to make the same decisions she does.  </a:t>
            </a:r>
          </a:p>
          <a:p>
            <a:pPr marL="574675" lvl="2" indent="-342900"/>
            <a:endParaRPr lang="en-US" dirty="0"/>
          </a:p>
          <a:p>
            <a:pPr marL="830707" lvl="3" indent="-342900"/>
            <a:r>
              <a:rPr lang="en-US" dirty="0"/>
              <a:t>If a commuter realizes she can wait until other traffic has left, she will assume that other commuters will wait, too.</a:t>
            </a:r>
          </a:p>
          <a:p>
            <a:pPr marL="830707" lvl="3" indent="-342900"/>
            <a:endParaRPr lang="en-US" dirty="0"/>
          </a:p>
          <a:p>
            <a:pPr marL="830707" lvl="3" indent="-342900"/>
            <a:r>
              <a:rPr lang="en-US" dirty="0"/>
              <a:t>Hence, commuters at the outer edge wait until they know they can just get to work commuting with their entire cohort.</a:t>
            </a:r>
          </a:p>
          <a:p>
            <a:pPr marL="830707" lvl="3" indent="-342900"/>
            <a:endParaRPr lang="en-US" dirty="0"/>
          </a:p>
          <a:p>
            <a:pPr marL="830707" lvl="3" indent="-342900"/>
            <a:r>
              <a:rPr lang="en-US" dirty="0"/>
              <a:t>This outcome might be an equilibrium, because any commuter in the outer cohort who waits a little longer to leave for work will quickly be joined by other commuters—and hence will be late.</a:t>
            </a:r>
          </a:p>
          <a:p>
            <a:pPr marL="830707" lvl="3" indent="-342900"/>
            <a:endParaRPr lang="en-US" dirty="0"/>
          </a:p>
          <a:p>
            <a:pPr marL="830707" lvl="3" indent="-342900"/>
            <a:r>
              <a:rPr lang="en-US" dirty="0"/>
              <a:t>A formal game-theoretic analysis of this case awaits! </a:t>
            </a:r>
          </a:p>
          <a:p>
            <a:pPr marL="574675" lvl="2" indent="-342900"/>
            <a:endParaRPr lang="en-US" dirty="0"/>
          </a:p>
          <a:p>
            <a:pPr marL="574675" lvl="2" indent="-342900"/>
            <a:endParaRPr lang="en-US" dirty="0"/>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0193424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fontScale="92500"/>
          </a:bodyPr>
          <a:lstStyle/>
          <a:p>
            <a:pPr marL="231775" lvl="2" indent="0" algn="ctr">
              <a:buNone/>
            </a:pPr>
            <a:r>
              <a:rPr lang="en-US" sz="2800" b="1" dirty="0">
                <a:solidFill>
                  <a:schemeClr val="accent2"/>
                </a:solidFill>
              </a:rPr>
              <a:t>Congestion, 6</a:t>
            </a:r>
          </a:p>
          <a:p>
            <a:pPr marL="231775" lvl="2" indent="0">
              <a:buNone/>
            </a:pPr>
            <a:endParaRPr lang="en-US" dirty="0"/>
          </a:p>
          <a:p>
            <a:pPr marL="574675" lvl="2" indent="-342900">
              <a:spcBef>
                <a:spcPts val="0"/>
              </a:spcBef>
              <a:spcAft>
                <a:spcPts val="1200"/>
              </a:spcAft>
            </a:pPr>
            <a:r>
              <a:rPr lang="en-US" dirty="0"/>
              <a:t>A large literature on congestion with fixed household locations also exists. This class sticks to full urban models with congestion.</a:t>
            </a:r>
          </a:p>
          <a:p>
            <a:pPr marL="574675" lvl="2" indent="-342900">
              <a:spcBef>
                <a:spcPts val="0"/>
              </a:spcBef>
              <a:spcAft>
                <a:spcPts val="1200"/>
              </a:spcAft>
            </a:pPr>
            <a:r>
              <a:rPr lang="en-US" dirty="0"/>
              <a:t>One interesting new direction is found is recent papers that add a bottleneck to an urban model.</a:t>
            </a:r>
          </a:p>
          <a:p>
            <a:pPr marL="574675" lvl="2" indent="-342900">
              <a:spcBef>
                <a:spcPts val="0"/>
              </a:spcBef>
              <a:spcAft>
                <a:spcPts val="1200"/>
              </a:spcAft>
            </a:pPr>
            <a:r>
              <a:rPr lang="en-US" dirty="0"/>
              <a:t>See:</a:t>
            </a:r>
          </a:p>
          <a:p>
            <a:pPr marL="830707" lvl="3" indent="-342900">
              <a:spcBef>
                <a:spcPts val="0"/>
              </a:spcBef>
              <a:spcAft>
                <a:spcPts val="1200"/>
              </a:spcAft>
            </a:pPr>
            <a:r>
              <a:rPr lang="en-US" dirty="0" err="1"/>
              <a:t>Takayama</a:t>
            </a:r>
            <a:r>
              <a:rPr lang="en-US" dirty="0"/>
              <a:t> and </a:t>
            </a:r>
            <a:r>
              <a:rPr lang="en-US" dirty="0" err="1"/>
              <a:t>Kuwahara</a:t>
            </a:r>
            <a:r>
              <a:rPr lang="en-US" dirty="0"/>
              <a:t>. 2017 “Bottleneck congestion and residential location of heterogeneous commuters.” </a:t>
            </a:r>
            <a:r>
              <a:rPr lang="en-US" i="1" dirty="0"/>
              <a:t>JUE</a:t>
            </a:r>
            <a:r>
              <a:rPr lang="en-US" dirty="0"/>
              <a:t> 100: 65–79.</a:t>
            </a:r>
          </a:p>
          <a:p>
            <a:pPr marL="830707" lvl="3" indent="-342900">
              <a:spcBef>
                <a:spcPts val="0"/>
              </a:spcBef>
              <a:spcAft>
                <a:spcPts val="1200"/>
              </a:spcAft>
            </a:pPr>
            <a:r>
              <a:rPr lang="en-US" dirty="0" err="1"/>
              <a:t>Gubins</a:t>
            </a:r>
            <a:r>
              <a:rPr lang="en-US" dirty="0"/>
              <a:t> and </a:t>
            </a:r>
            <a:r>
              <a:rPr lang="en-US" dirty="0" err="1"/>
              <a:t>Verhoef</a:t>
            </a:r>
            <a:r>
              <a:rPr lang="en-US" dirty="0"/>
              <a:t>. 2014. “Dynamic bottleneck congestion and residential land use in the monocentric city.” </a:t>
            </a:r>
            <a:r>
              <a:rPr lang="en-US" i="1" dirty="0"/>
              <a:t>JUE</a:t>
            </a:r>
            <a:r>
              <a:rPr lang="en-US" dirty="0"/>
              <a:t> 80: 51–61.</a:t>
            </a:r>
          </a:p>
          <a:p>
            <a:pPr marL="830707" lvl="3" indent="-342900">
              <a:spcBef>
                <a:spcPts val="0"/>
              </a:spcBef>
              <a:spcAft>
                <a:spcPts val="1200"/>
              </a:spcAft>
            </a:pPr>
            <a:endParaRPr lang="en-US" dirty="0"/>
          </a:p>
          <a:p>
            <a:pPr marL="830707" lvl="3" indent="-342900">
              <a:spcBef>
                <a:spcPts val="0"/>
              </a:spcBef>
              <a:spcAft>
                <a:spcPts val="1200"/>
              </a:spcAft>
            </a:pPr>
            <a:endParaRPr lang="en-US" dirty="0"/>
          </a:p>
          <a:p>
            <a:pPr marL="574675" lvl="2" indent="-342900"/>
            <a:endParaRPr lang="en-US" dirty="0"/>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0247607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ECE14276-037E-4E75-9F8D-5DBE30AA9532}"/>
              </a:ext>
            </a:extLst>
          </p:cNvPr>
          <p:cNvSpPr txBox="1">
            <a:spLocks/>
          </p:cNvSpPr>
          <p:nvPr/>
        </p:nvSpPr>
        <p:spPr>
          <a:xfrm>
            <a:off x="457200" y="685800"/>
            <a:ext cx="8229600" cy="533400"/>
          </a:xfrm>
          <a:prstGeom prst="rect">
            <a:avLst/>
          </a:prstGeom>
        </p:spPr>
        <p:txBody>
          <a:bodyPr>
            <a:normAutofit fontScale="750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2400"/>
              <a:t> The Urban Transportation System</a:t>
            </a:r>
            <a:br>
              <a:rPr lang="en-US" sz="2400"/>
            </a:br>
            <a:r>
              <a:rPr lang="en-US" sz="2400"/>
              <a:t>  </a:t>
            </a:r>
            <a:endParaRPr lang="en-US" sz="2400" dirty="0"/>
          </a:p>
        </p:txBody>
      </p:sp>
      <p:sp>
        <p:nvSpPr>
          <p:cNvPr id="2" name="Title: Question">
            <a:extLst>
              <a:ext uri="{FF2B5EF4-FFF2-40B4-BE49-F238E27FC236}">
                <a16:creationId xmlns:a16="http://schemas.microsoft.com/office/drawing/2014/main" id="{EF946B7B-2412-4C5E-AD73-CBEA354F7D30}"/>
              </a:ext>
            </a:extLst>
          </p:cNvPr>
          <p:cNvSpPr txBox="1">
            <a:spLocks noGrp="1"/>
          </p:cNvSpPr>
          <p:nvPr>
            <p:ph type="title" idx="4294967295"/>
          </p:nvPr>
        </p:nvSpPr>
        <p:spPr>
          <a:xfrm>
            <a:off x="457200" y="1143000"/>
            <a:ext cx="8229600" cy="10668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FF0000"/>
                </a:solidFill>
                <a:effectLst/>
                <a:uLnTx/>
                <a:uFillTx/>
                <a:latin typeface="+mj-lt"/>
                <a:ea typeface="+mj-ea"/>
                <a:cs typeface="+mj-cs"/>
              </a:rPr>
              <a:t>Questions</a:t>
            </a:r>
          </a:p>
        </p:txBody>
      </p:sp>
      <p:sp>
        <p:nvSpPr>
          <p:cNvPr id="3" name="Content Placeholder">
            <a:extLst>
              <a:ext uri="{FF2B5EF4-FFF2-40B4-BE49-F238E27FC236}">
                <a16:creationId xmlns:a16="http://schemas.microsoft.com/office/drawing/2014/main" id="{33C279F2-3AD2-473D-8B1B-BE74A77E0B12}"/>
              </a:ext>
            </a:extLst>
          </p:cNvPr>
          <p:cNvSpPr txBox="1">
            <a:spLocks/>
          </p:cNvSpPr>
          <p:nvPr/>
        </p:nvSpPr>
        <p:spPr>
          <a:xfrm>
            <a:off x="457200" y="2249424"/>
            <a:ext cx="8229600" cy="4325112"/>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How does a high-speed commuting route alter the map of an urban area?</a:t>
            </a:r>
          </a:p>
          <a:p>
            <a:endParaRPr lang="en-US" dirty="0"/>
          </a:p>
          <a:p>
            <a:r>
              <a:rPr lang="en-US" dirty="0"/>
              <a:t>How can transportation design assumptions help understand a household’s transportation mode choice?</a:t>
            </a:r>
          </a:p>
          <a:p>
            <a:endParaRPr lang="en-US" dirty="0"/>
          </a:p>
          <a:p>
            <a:r>
              <a:rPr lang="en-US" dirty="0"/>
              <a:t>Why is traffic congestion so hard to model?</a:t>
            </a:r>
          </a:p>
        </p:txBody>
      </p:sp>
    </p:spTree>
    <p:extLst>
      <p:ext uri="{BB962C8B-B14F-4D97-AF65-F5344CB8AC3E}">
        <p14:creationId xmlns:p14="http://schemas.microsoft.com/office/powerpoint/2010/main" val="1703923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Modeling a Simple Grid</a:t>
            </a:r>
          </a:p>
          <a:p>
            <a:pPr marL="231775" lvl="2" indent="0">
              <a:lnSpc>
                <a:spcPct val="50000"/>
              </a:lnSpc>
              <a:buNone/>
            </a:pPr>
            <a:endParaRPr lang="en-US" dirty="0"/>
          </a:p>
          <a:p>
            <a:pPr marL="574675" lvl="2" indent="-342900"/>
            <a:r>
              <a:rPr lang="en-US" dirty="0"/>
              <a:t>In this set-up people travel to work along horizontal and vertical streets.  </a:t>
            </a:r>
          </a:p>
          <a:p>
            <a:pPr marL="574675" lvl="2" indent="-342900">
              <a:lnSpc>
                <a:spcPct val="50000"/>
              </a:lnSpc>
            </a:pPr>
            <a:endParaRPr lang="en-US" dirty="0"/>
          </a:p>
          <a:p>
            <a:pPr marL="574675" lvl="2" indent="-342900"/>
            <a:r>
              <a:rPr lang="en-US" dirty="0"/>
              <a:t>The continuous math literally means that the distance from their house to the nearest street is ignored.</a:t>
            </a:r>
          </a:p>
          <a:p>
            <a:pPr marL="574675" lvl="2" indent="-342900">
              <a:lnSpc>
                <a:spcPct val="50000"/>
              </a:lnSpc>
            </a:pPr>
            <a:endParaRPr lang="en-US" dirty="0"/>
          </a:p>
          <a:p>
            <a:pPr marL="574675" lvl="2" indent="-342900"/>
            <a:r>
              <a:rPr lang="en-US" dirty="0"/>
              <a:t>In the simplest case, transportation costs equal cost per mile multiplied by “Manhattan distance.”</a:t>
            </a:r>
          </a:p>
          <a:p>
            <a:pPr marL="231775" lvl="2" indent="0">
              <a:buNone/>
            </a:pPr>
            <a:endParaRPr lang="en-US" dirty="0"/>
          </a:p>
          <a:p>
            <a:pPr marL="574675" lvl="2" indent="-342900"/>
            <a:endParaRPr lang="en-US" dirty="0"/>
          </a:p>
          <a:p>
            <a:pPr lvl="2"/>
            <a:endParaRPr lang="en-US" dirty="0"/>
          </a:p>
          <a:p>
            <a:pPr lvl="2">
              <a:buNone/>
            </a:pPr>
            <a:endParaRPr lang="en-US" dirty="0"/>
          </a:p>
          <a:p>
            <a:pPr lvl="2">
              <a:buNone/>
            </a:pPr>
            <a:endParaRPr lang="en-US" dirty="0"/>
          </a:p>
          <a:p>
            <a:pPr lvl="2"/>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957252300"/>
              </p:ext>
            </p:extLst>
          </p:nvPr>
        </p:nvGraphicFramePr>
        <p:xfrm>
          <a:off x="2895600" y="5087937"/>
          <a:ext cx="3200400" cy="1008063"/>
        </p:xfrm>
        <a:graphic>
          <a:graphicData uri="http://schemas.openxmlformats.org/presentationml/2006/ole">
            <mc:AlternateContent xmlns:mc="http://schemas.openxmlformats.org/markup-compatibility/2006">
              <mc:Choice xmlns:v="urn:schemas-microsoft-com:vml" Requires="v">
                <p:oleObj spid="_x0000_s4197" name="Equation" r:id="rId3" imgW="876300" imgH="279400" progId="Equation.DSMT4">
                  <p:embed/>
                </p:oleObj>
              </mc:Choice>
              <mc:Fallback>
                <p:oleObj name="Equation" r:id="rId3" imgW="876300" imgH="2794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5087937"/>
                        <a:ext cx="32004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63783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Modeling a Simple Grid, 2</a:t>
            </a:r>
          </a:p>
          <a:p>
            <a:pPr marL="231775" lvl="2" indent="0">
              <a:lnSpc>
                <a:spcPct val="50000"/>
              </a:lnSpc>
              <a:buNone/>
            </a:pPr>
            <a:endParaRPr lang="en-US" dirty="0"/>
          </a:p>
          <a:p>
            <a:pPr marL="574675" lvl="2" indent="-342900"/>
            <a:r>
              <a:rPr lang="en-US" dirty="0"/>
              <a:t>In the positive quadrant, this set-up implies that</a:t>
            </a:r>
          </a:p>
          <a:p>
            <a:pPr marL="574675" lvl="2" indent="-342900"/>
            <a:endParaRPr lang="en-US" dirty="0"/>
          </a:p>
          <a:p>
            <a:pPr marL="574675" lvl="2" indent="-342900"/>
            <a:endParaRPr lang="en-US" dirty="0"/>
          </a:p>
          <a:p>
            <a:pPr marL="574675" lvl="2" indent="-342900"/>
            <a:endParaRPr lang="en-US" dirty="0"/>
          </a:p>
          <a:p>
            <a:pPr marL="574675" lvl="2" indent="-342900"/>
            <a:r>
              <a:rPr lang="en-US" b="1" dirty="0">
                <a:solidFill>
                  <a:schemeClr val="accent3"/>
                </a:solidFill>
              </a:rPr>
              <a:t>An </a:t>
            </a:r>
            <a:r>
              <a:rPr lang="en-US" b="1" dirty="0" err="1">
                <a:solidFill>
                  <a:schemeClr val="accent3"/>
                </a:solidFill>
              </a:rPr>
              <a:t>iso</a:t>
            </a:r>
            <a:r>
              <a:rPr lang="en-US" b="1" dirty="0">
                <a:solidFill>
                  <a:schemeClr val="accent3"/>
                </a:solidFill>
              </a:rPr>
              <a:t>-cost line is the set of points with equal transportation cost</a:t>
            </a:r>
            <a:r>
              <a:rPr lang="en-US" dirty="0"/>
              <a:t>.</a:t>
            </a:r>
          </a:p>
          <a:p>
            <a:pPr marL="574675" lvl="2" indent="-342900"/>
            <a:endParaRPr lang="en-US" dirty="0"/>
          </a:p>
          <a:p>
            <a:pPr marL="574675" lvl="2" indent="-342900"/>
            <a:r>
              <a:rPr lang="en-US" dirty="0"/>
              <a:t>The above figures imply that </a:t>
            </a:r>
            <a:r>
              <a:rPr lang="en-US" i="1" dirty="0">
                <a:latin typeface="Times New Roman" pitchFamily="18" charset="0"/>
                <a:cs typeface="Times New Roman" pitchFamily="18" charset="0"/>
              </a:rPr>
              <a:t>y = u</a:t>
            </a:r>
            <a:r>
              <a:rPr lang="en-US" dirty="0"/>
              <a:t>, so </a:t>
            </a:r>
            <a:r>
              <a:rPr lang="en-US" i="1" dirty="0">
                <a:latin typeface="Times New Roman" pitchFamily="18" charset="0"/>
                <a:cs typeface="Times New Roman" pitchFamily="18" charset="0"/>
              </a:rPr>
              <a:t>T = </a:t>
            </a:r>
            <a:r>
              <a:rPr lang="en-US" i="1" dirty="0" err="1">
                <a:latin typeface="Times New Roman" pitchFamily="18" charset="0"/>
                <a:cs typeface="Times New Roman" pitchFamily="18" charset="0"/>
              </a:rPr>
              <a:t>tu</a:t>
            </a:r>
            <a:r>
              <a:rPr lang="en-US" i="1" dirty="0">
                <a:latin typeface="Times New Roman" pitchFamily="18" charset="0"/>
                <a:cs typeface="Times New Roman" pitchFamily="18" charset="0"/>
              </a:rPr>
              <a:t> </a:t>
            </a:r>
            <a:r>
              <a:rPr lang="en-US" dirty="0"/>
              <a:t>and an </a:t>
            </a:r>
            <a:r>
              <a:rPr lang="en-US" dirty="0" err="1"/>
              <a:t>iso</a:t>
            </a:r>
            <a:r>
              <a:rPr lang="en-US" dirty="0"/>
              <a:t>-cost line is defined by </a:t>
            </a:r>
          </a:p>
          <a:p>
            <a:pPr lvl="2">
              <a:buNone/>
            </a:pPr>
            <a:endParaRPr lang="en-US" dirty="0"/>
          </a:p>
          <a:p>
            <a:pPr lvl="2">
              <a:buNone/>
            </a:pPr>
            <a:endParaRPr lang="en-US" dirty="0"/>
          </a:p>
          <a:p>
            <a:pPr lvl="2"/>
            <a:endParaRPr lang="en-US" dirty="0"/>
          </a:p>
        </p:txBody>
      </p:sp>
      <p:grpSp>
        <p:nvGrpSpPr>
          <p:cNvPr id="5" name="Equations" descr="Please contact Professor Yinger for details regarding figures and graphs.">
            <a:extLst>
              <a:ext uri="{FF2B5EF4-FFF2-40B4-BE49-F238E27FC236}">
                <a16:creationId xmlns:a16="http://schemas.microsoft.com/office/drawing/2014/main" id="{054143B2-3ADC-49EF-92D5-EC70561542D1}"/>
              </a:ext>
            </a:extLst>
          </p:cNvPr>
          <p:cNvGrpSpPr/>
          <p:nvPr/>
        </p:nvGrpSpPr>
        <p:grpSpPr>
          <a:xfrm>
            <a:off x="2049463" y="2514600"/>
            <a:ext cx="5045075" cy="3940175"/>
            <a:chOff x="2049463" y="2514600"/>
            <a:chExt cx="5045075" cy="3940175"/>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923322496"/>
                </p:ext>
              </p:extLst>
            </p:nvPr>
          </p:nvGraphicFramePr>
          <p:xfrm>
            <a:off x="2049463" y="2514600"/>
            <a:ext cx="5045075" cy="1219200"/>
          </p:xfrm>
          <a:graphic>
            <a:graphicData uri="http://schemas.openxmlformats.org/presentationml/2006/ole">
              <mc:AlternateContent xmlns:mc="http://schemas.openxmlformats.org/markup-compatibility/2006">
                <mc:Choice xmlns:v="urn:schemas-microsoft-com:vml" Requires="v">
                  <p:oleObj spid="_x0000_s28871" name="Equation" r:id="rId3" imgW="1612800" imgH="393480" progId="Equation.DSMT4">
                    <p:embed/>
                  </p:oleObj>
                </mc:Choice>
                <mc:Fallback>
                  <p:oleObj name="Equation" r:id="rId3" imgW="1612800" imgH="393480" progId="Equation.DSMT4">
                    <p:embed/>
                    <p:pic>
                      <p:nvPicPr>
                        <p:cNvPr id="0" name="Object 5"/>
                        <p:cNvPicPr>
                          <a:picLocks noChangeAspect="1" noChangeArrowheads="1"/>
                        </p:cNvPicPr>
                        <p:nvPr/>
                      </p:nvPicPr>
                      <p:blipFill>
                        <a:blip r:embed="rId4"/>
                        <a:srcRect/>
                        <a:stretch>
                          <a:fillRect/>
                        </a:stretch>
                      </p:blipFill>
                      <p:spPr bwMode="auto">
                        <a:xfrm>
                          <a:off x="2049463" y="2514600"/>
                          <a:ext cx="50450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367218025"/>
                </p:ext>
              </p:extLst>
            </p:nvPr>
          </p:nvGraphicFramePr>
          <p:xfrm>
            <a:off x="3659188" y="5943600"/>
            <a:ext cx="1827212" cy="511175"/>
          </p:xfrm>
          <a:graphic>
            <a:graphicData uri="http://schemas.openxmlformats.org/presentationml/2006/ole">
              <mc:AlternateContent xmlns:mc="http://schemas.openxmlformats.org/markup-compatibility/2006">
                <mc:Choice xmlns:v="urn:schemas-microsoft-com:vml" Requires="v">
                  <p:oleObj spid="_x0000_s28872" name="Equation" r:id="rId5" imgW="583920" imgH="164880" progId="Equation.DSMT4">
                    <p:embed/>
                  </p:oleObj>
                </mc:Choice>
                <mc:Fallback>
                  <p:oleObj name="Equation" r:id="rId5" imgW="583920" imgH="164880" progId="Equation.DSMT4">
                    <p:embed/>
                    <p:pic>
                      <p:nvPicPr>
                        <p:cNvPr id="0" name="Object 5"/>
                        <p:cNvPicPr>
                          <a:picLocks noChangeAspect="1" noChangeArrowheads="1"/>
                        </p:cNvPicPr>
                        <p:nvPr/>
                      </p:nvPicPr>
                      <p:blipFill>
                        <a:blip r:embed="rId6"/>
                        <a:srcRect/>
                        <a:stretch>
                          <a:fillRect/>
                        </a:stretch>
                      </p:blipFill>
                      <p:spPr bwMode="auto">
                        <a:xfrm>
                          <a:off x="3659188" y="5943600"/>
                          <a:ext cx="182721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20798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Urban Transportation System</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Modeling a Simple Grid, 4</a:t>
            </a:r>
          </a:p>
          <a:p>
            <a:pPr marL="231775" lvl="2" indent="0">
              <a:buNone/>
            </a:pPr>
            <a:endParaRPr lang="en-US" dirty="0"/>
          </a:p>
          <a:p>
            <a:pPr marL="574675" lvl="2" indent="-342900"/>
            <a:r>
              <a:rPr lang="en-US" dirty="0"/>
              <a:t>This equation defines a square </a:t>
            </a:r>
            <a:r>
              <a:rPr lang="en-US" dirty="0" err="1"/>
              <a:t>iso</a:t>
            </a:r>
            <a:r>
              <a:rPr lang="en-US" dirty="0"/>
              <a:t>-cost line; the </a:t>
            </a:r>
            <a:r>
              <a:rPr lang="en-US" i="1" dirty="0">
                <a:latin typeface="Times New Roman" pitchFamily="18" charset="0"/>
                <a:cs typeface="Times New Roman" pitchFamily="18" charset="0"/>
              </a:rPr>
              <a:t>x</a:t>
            </a:r>
            <a:r>
              <a:rPr lang="en-US" dirty="0"/>
              <a:t>-intercept is also at </a:t>
            </a:r>
            <a:r>
              <a:rPr lang="en-US" i="1" dirty="0">
                <a:latin typeface="Times New Roman" pitchFamily="18" charset="0"/>
                <a:cs typeface="Times New Roman" pitchFamily="18" charset="0"/>
              </a:rPr>
              <a:t>u</a:t>
            </a:r>
            <a:r>
              <a:rPr lang="en-US" dirty="0"/>
              <a:t>.</a:t>
            </a:r>
          </a:p>
          <a:p>
            <a:pPr marL="574675" lvl="2" indent="-342900"/>
            <a:endParaRPr lang="en-US" dirty="0"/>
          </a:p>
          <a:p>
            <a:pPr marL="574675" lvl="2" indent="-342900"/>
            <a:r>
              <a:rPr lang="en-US" dirty="0"/>
              <a:t>Thus the </a:t>
            </a:r>
            <a:r>
              <a:rPr lang="en-US" dirty="0" err="1"/>
              <a:t>iso</a:t>
            </a:r>
            <a:r>
              <a:rPr lang="en-US" dirty="0"/>
              <a:t>-cost line in the positive quadrant is the hypotenuse of right triangle and its length, which is ¼ of land supply or </a:t>
            </a:r>
            <a:r>
              <a:rPr lang="en-US" i="1" dirty="0">
                <a:latin typeface="Times New Roman" pitchFamily="18" charset="0"/>
                <a:cs typeface="Times New Roman" pitchFamily="18" charset="0"/>
              </a:rPr>
              <a:t>L</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r>
              <a:rPr lang="en-US" dirty="0"/>
              <a:t>is</a:t>
            </a:r>
          </a:p>
          <a:p>
            <a:pPr lvl="2"/>
            <a:endParaRPr lang="en-US" dirty="0"/>
          </a:p>
          <a:p>
            <a:pPr lvl="2">
              <a:buNone/>
            </a:pPr>
            <a:endParaRPr lang="en-US" dirty="0"/>
          </a:p>
          <a:p>
            <a:pPr lvl="2">
              <a:buNone/>
            </a:pPr>
            <a:endParaRPr lang="en-US" dirty="0"/>
          </a:p>
          <a:p>
            <a:pPr lvl="2"/>
            <a:endParaRPr lang="en-US" dirty="0"/>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847816364"/>
              </p:ext>
            </p:extLst>
          </p:nvPr>
        </p:nvGraphicFramePr>
        <p:xfrm>
          <a:off x="2057400" y="4800600"/>
          <a:ext cx="5353050" cy="1752600"/>
        </p:xfrm>
        <a:graphic>
          <a:graphicData uri="http://schemas.openxmlformats.org/presentationml/2006/ole">
            <mc:AlternateContent xmlns:mc="http://schemas.openxmlformats.org/markup-compatibility/2006">
              <mc:Choice xmlns:v="urn:schemas-microsoft-com:vml" Requires="v">
                <p:oleObj spid="_x0000_s11389" name="Equation" r:id="rId3" imgW="1777680" imgH="583920" progId="Equation.DSMT4">
                  <p:embed/>
                </p:oleObj>
              </mc:Choice>
              <mc:Fallback>
                <p:oleObj name="Equation" r:id="rId3" imgW="1777680" imgH="583920" progId="Equation.DSMT4">
                  <p:embed/>
                  <p:pic>
                    <p:nvPicPr>
                      <p:cNvPr id="0" name="Object 7"/>
                      <p:cNvPicPr>
                        <a:picLocks noChangeAspect="1" noChangeArrowheads="1"/>
                      </p:cNvPicPr>
                      <p:nvPr/>
                    </p:nvPicPr>
                    <p:blipFill>
                      <a:blip r:embed="rId4"/>
                      <a:srcRect/>
                      <a:stretch>
                        <a:fillRect/>
                      </a:stretch>
                    </p:blipFill>
                    <p:spPr bwMode="auto">
                      <a:xfrm>
                        <a:off x="2057400" y="4800600"/>
                        <a:ext cx="53530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151071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121056</TotalTime>
  <Words>3275</Words>
  <Application>Microsoft Office PowerPoint</Application>
  <PresentationFormat>On-screen Show (4:3)</PresentationFormat>
  <Paragraphs>649</Paragraphs>
  <Slides>64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1" baseType="lpstr">
      <vt:lpstr>Calibri</vt:lpstr>
      <vt:lpstr>Georgia</vt:lpstr>
      <vt:lpstr>Times New Roman</vt:lpstr>
      <vt:lpstr>Trebuchet MS</vt:lpstr>
      <vt:lpstr>Wingdings 2</vt:lpstr>
      <vt:lpstr>Urban</vt:lpstr>
      <vt:lpstr>Equation</vt:lpstr>
      <vt:lpstr>ECN741:  Urban Economics</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Questions</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 The Urban Transportation System   </vt:lpstr>
      <vt:lpstr>Questions</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The Urban Transportation System</dc:title>
  <dc:creator>joyinger</dc:creator>
  <cp:lastModifiedBy>Emily Rose Minnoe</cp:lastModifiedBy>
  <cp:revision>799</cp:revision>
  <dcterms:created xsi:type="dcterms:W3CDTF">2008-01-08T18:11:56Z</dcterms:created>
  <dcterms:modified xsi:type="dcterms:W3CDTF">2020-08-04T15:05:26Z</dcterms:modified>
</cp:coreProperties>
</file>