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66" r:id="rId4"/>
    <p:sldId id="282" r:id="rId5"/>
    <p:sldId id="297" r:id="rId6"/>
    <p:sldId id="311" r:id="rId7"/>
    <p:sldId id="312" r:id="rId8"/>
    <p:sldId id="308" r:id="rId9"/>
    <p:sldId id="309" r:id="rId10"/>
    <p:sldId id="283" r:id="rId11"/>
    <p:sldId id="296" r:id="rId12"/>
    <p:sldId id="287" r:id="rId13"/>
    <p:sldId id="299" r:id="rId14"/>
    <p:sldId id="300" r:id="rId15"/>
    <p:sldId id="313" r:id="rId16"/>
    <p:sldId id="314" r:id="rId17"/>
    <p:sldId id="318" r:id="rId18"/>
    <p:sldId id="357" r:id="rId19"/>
    <p:sldId id="288" r:id="rId20"/>
    <p:sldId id="356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340" r:id="rId43"/>
    <p:sldId id="341" r:id="rId44"/>
    <p:sldId id="342" r:id="rId45"/>
    <p:sldId id="343" r:id="rId46"/>
    <p:sldId id="344" r:id="rId47"/>
    <p:sldId id="345" r:id="rId48"/>
    <p:sldId id="346" r:id="rId49"/>
    <p:sldId id="347" r:id="rId50"/>
    <p:sldId id="348" r:id="rId51"/>
    <p:sldId id="349" r:id="rId52"/>
    <p:sldId id="350" r:id="rId53"/>
    <p:sldId id="351" r:id="rId54"/>
    <p:sldId id="352" r:id="rId55"/>
    <p:sldId id="353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73" autoAdjust="0"/>
  </p:normalViewPr>
  <p:slideViewPr>
    <p:cSldViewPr>
      <p:cViewPr varScale="1">
        <p:scale>
          <a:sx n="67" d="100"/>
          <a:sy n="67" d="100"/>
        </p:scale>
        <p:origin x="6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hared.ad.syr.edu\drive\MAX-Filer\Collab\Research-joyinger-F07\Admin\Research\Envelope\Commuting\bid-rent%20envelope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2"/>
          <c:order val="0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Sheet2!$D$20:$D$50</c:f>
              <c:numCache>
                <c:formatCode>General</c:formatCode>
                <c:ptCount val="31"/>
                <c:pt idx="0">
                  <c:v>145.27943482533985</c:v>
                </c:pt>
                <c:pt idx="1">
                  <c:v>145.27576203394779</c:v>
                </c:pt>
                <c:pt idx="2">
                  <c:v>145.27207693837397</c:v>
                </c:pt>
                <c:pt idx="3">
                  <c:v>145.268379455901</c:v>
                </c:pt>
                <c:pt idx="4">
                  <c:v>145.2646695029745</c:v>
                </c:pt>
                <c:pt idx="5">
                  <c:v>145.26094699519183</c:v>
                </c:pt>
                <c:pt idx="6">
                  <c:v>145.25721184729056</c:v>
                </c:pt>
                <c:pt idx="7">
                  <c:v>145.2534639731368</c:v>
                </c:pt>
                <c:pt idx="8">
                  <c:v>145.24970328571314</c:v>
                </c:pt>
                <c:pt idx="9">
                  <c:v>145.24592969710667</c:v>
                </c:pt>
                <c:pt idx="10">
                  <c:v>145.24214311849659</c:v>
                </c:pt>
                <c:pt idx="11">
                  <c:v>145.23834346014169</c:v>
                </c:pt>
                <c:pt idx="12">
                  <c:v>145.23453063136756</c:v>
                </c:pt>
                <c:pt idx="13">
                  <c:v>145.2307045405536</c:v>
                </c:pt>
                <c:pt idx="14">
                  <c:v>145.22686509511988</c:v>
                </c:pt>
                <c:pt idx="15">
                  <c:v>145.22301220151354</c:v>
                </c:pt>
                <c:pt idx="16">
                  <c:v>145.21914576519535</c:v>
                </c:pt>
                <c:pt idx="17">
                  <c:v>145.21526569062559</c:v>
                </c:pt>
                <c:pt idx="18">
                  <c:v>145.21137188124996</c:v>
                </c:pt>
                <c:pt idx="19">
                  <c:v>145.20746423948515</c:v>
                </c:pt>
                <c:pt idx="20">
                  <c:v>145.20354266670421</c:v>
                </c:pt>
                <c:pt idx="21">
                  <c:v>145.19960706322152</c:v>
                </c:pt>
                <c:pt idx="22">
                  <c:v>145.19565732827772</c:v>
                </c:pt>
                <c:pt idx="23">
                  <c:v>145.19169336002409</c:v>
                </c:pt>
                <c:pt idx="24">
                  <c:v>145.18771505550689</c:v>
                </c:pt>
                <c:pt idx="25">
                  <c:v>145.18372231065126</c:v>
                </c:pt>
                <c:pt idx="26">
                  <c:v>145.17971502024491</c:v>
                </c:pt>
                <c:pt idx="27">
                  <c:v>145.17569307792149</c:v>
                </c:pt>
                <c:pt idx="28">
                  <c:v>145.17165637614363</c:v>
                </c:pt>
                <c:pt idx="29">
                  <c:v>145.16760480618569</c:v>
                </c:pt>
                <c:pt idx="30">
                  <c:v>145.16353825811623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052-4ED3-87CA-571410256AAB}"/>
            </c:ext>
          </c:extLst>
        </c:ser>
        <c:ser>
          <c:idx val="3"/>
          <c:order val="1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Sheet2!$E$20:$E$50</c:f>
              <c:numCache>
                <c:formatCode>General</c:formatCode>
                <c:ptCount val="31"/>
                <c:pt idx="0">
                  <c:v>145.38934679984632</c:v>
                </c:pt>
                <c:pt idx="1">
                  <c:v>145.38233510718874</c:v>
                </c:pt>
                <c:pt idx="2">
                  <c:v>145.37529992472966</c:v>
                </c:pt>
                <c:pt idx="3">
                  <c:v>145.36824109455398</c:v>
                </c:pt>
                <c:pt idx="4">
                  <c:v>145.36115845714883</c:v>
                </c:pt>
                <c:pt idx="5">
                  <c:v>145.35405185138191</c:v>
                </c:pt>
                <c:pt idx="6">
                  <c:v>145.34692111447953</c:v>
                </c:pt>
                <c:pt idx="7">
                  <c:v>145.33976608200413</c:v>
                </c:pt>
                <c:pt idx="8">
                  <c:v>145.33258658783168</c:v>
                </c:pt>
                <c:pt idx="9">
                  <c:v>145.32538246412844</c:v>
                </c:pt>
                <c:pt idx="10">
                  <c:v>145.3181535413274</c:v>
                </c:pt>
                <c:pt idx="11">
                  <c:v>145.3108996481044</c:v>
                </c:pt>
                <c:pt idx="12">
                  <c:v>145.30362061135378</c:v>
                </c:pt>
                <c:pt idx="13">
                  <c:v>145.29631625616349</c:v>
                </c:pt>
                <c:pt idx="14">
                  <c:v>145.28898640578998</c:v>
                </c:pt>
                <c:pt idx="15">
                  <c:v>145.28163088163245</c:v>
                </c:pt>
                <c:pt idx="16">
                  <c:v>145.27424950320685</c:v>
                </c:pt>
                <c:pt idx="17">
                  <c:v>145.26684208811909</c:v>
                </c:pt>
                <c:pt idx="18">
                  <c:v>145.25940845203834</c:v>
                </c:pt>
                <c:pt idx="19">
                  <c:v>145.25194840866916</c:v>
                </c:pt>
                <c:pt idx="20">
                  <c:v>145.24446176972373</c:v>
                </c:pt>
                <c:pt idx="21">
                  <c:v>145.23694834489316</c:v>
                </c:pt>
                <c:pt idx="22">
                  <c:v>145.22940794181864</c:v>
                </c:pt>
                <c:pt idx="23">
                  <c:v>145.22184036606171</c:v>
                </c:pt>
                <c:pt idx="24">
                  <c:v>145.21424542107431</c:v>
                </c:pt>
                <c:pt idx="25">
                  <c:v>145.2066229081681</c:v>
                </c:pt>
                <c:pt idx="26">
                  <c:v>145.19897262648325</c:v>
                </c:pt>
                <c:pt idx="27">
                  <c:v>145.19129437295672</c:v>
                </c:pt>
                <c:pt idx="28">
                  <c:v>145.1835879422899</c:v>
                </c:pt>
                <c:pt idx="29">
                  <c:v>145.17585312691568</c:v>
                </c:pt>
                <c:pt idx="30">
                  <c:v>145.16808971696489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052-4ED3-87CA-571410256AAB}"/>
            </c:ext>
          </c:extLst>
        </c:ser>
        <c:ser>
          <c:idx val="4"/>
          <c:order val="2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Sheet2!$F$20:$F$50</c:f>
              <c:numCache>
                <c:formatCode>General</c:formatCode>
                <c:ptCount val="31"/>
                <c:pt idx="0">
                  <c:v>145.49159835599565</c:v>
                </c:pt>
                <c:pt idx="1">
                  <c:v>145.48124776207254</c:v>
                </c:pt>
                <c:pt idx="2">
                  <c:v>145.47086249272817</c:v>
                </c:pt>
                <c:pt idx="3">
                  <c:v>145.46044231484979</c:v>
                </c:pt>
                <c:pt idx="4">
                  <c:v>145.44998699296602</c:v>
                </c:pt>
                <c:pt idx="5">
                  <c:v>145.43949628921487</c:v>
                </c:pt>
                <c:pt idx="6">
                  <c:v>145.42896996331135</c:v>
                </c:pt>
                <c:pt idx="7">
                  <c:v>145.41840777251434</c:v>
                </c:pt>
                <c:pt idx="8">
                  <c:v>145.40780947159311</c:v>
                </c:pt>
                <c:pt idx="9">
                  <c:v>145.39717481279305</c:v>
                </c:pt>
                <c:pt idx="10">
                  <c:v>145.38650354580105</c:v>
                </c:pt>
                <c:pt idx="11">
                  <c:v>145.37579541770995</c:v>
                </c:pt>
                <c:pt idx="12">
                  <c:v>145.36505017298285</c:v>
                </c:pt>
                <c:pt idx="13">
                  <c:v>145.35426755341626</c:v>
                </c:pt>
                <c:pt idx="14">
                  <c:v>145.34344729810297</c:v>
                </c:pt>
                <c:pt idx="15">
                  <c:v>145.33258914339424</c:v>
                </c:pt>
                <c:pt idx="16">
                  <c:v>145.32169282286117</c:v>
                </c:pt>
                <c:pt idx="17">
                  <c:v>145.31075806725545</c:v>
                </c:pt>
                <c:pt idx="18">
                  <c:v>145.29978460446958</c:v>
                </c:pt>
                <c:pt idx="19">
                  <c:v>145.28877215949603</c:v>
                </c:pt>
                <c:pt idx="20">
                  <c:v>145.2777204543861</c:v>
                </c:pt>
                <c:pt idx="21">
                  <c:v>145.26662920820766</c:v>
                </c:pt>
                <c:pt idx="22">
                  <c:v>145.25549813700241</c:v>
                </c:pt>
                <c:pt idx="23">
                  <c:v>145.24432695374219</c:v>
                </c:pt>
                <c:pt idx="24">
                  <c:v>145.23311536828459</c:v>
                </c:pt>
                <c:pt idx="25">
                  <c:v>145.22186308732779</c:v>
                </c:pt>
                <c:pt idx="26">
                  <c:v>145.21056981436445</c:v>
                </c:pt>
                <c:pt idx="27">
                  <c:v>145.1992352496348</c:v>
                </c:pt>
                <c:pt idx="28">
                  <c:v>145.18785909007903</c:v>
                </c:pt>
                <c:pt idx="29">
                  <c:v>145.1764410292885</c:v>
                </c:pt>
                <c:pt idx="30">
                  <c:v>145.16498075745639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052-4ED3-87CA-571410256AAB}"/>
            </c:ext>
          </c:extLst>
        </c:ser>
        <c:ser>
          <c:idx val="5"/>
          <c:order val="3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Sheet2!$G$20:$G$50</c:f>
              <c:numCache>
                <c:formatCode>General</c:formatCode>
                <c:ptCount val="31"/>
                <c:pt idx="0">
                  <c:v>145.58624773024675</c:v>
                </c:pt>
                <c:pt idx="1">
                  <c:v>145.57255823505815</c:v>
                </c:pt>
                <c:pt idx="2">
                  <c:v>145.55882287882849</c:v>
                </c:pt>
                <c:pt idx="3">
                  <c:v>145.5450413532474</c:v>
                </c:pt>
                <c:pt idx="4">
                  <c:v>145.53121334688498</c:v>
                </c:pt>
                <c:pt idx="5">
                  <c:v>145.51733854514958</c:v>
                </c:pt>
                <c:pt idx="6">
                  <c:v>145.50341663024491</c:v>
                </c:pt>
                <c:pt idx="7">
                  <c:v>145.4894472811263</c:v>
                </c:pt>
                <c:pt idx="8">
                  <c:v>145.47543017345629</c:v>
                </c:pt>
                <c:pt idx="9">
                  <c:v>145.46136497955945</c:v>
                </c:pt>
                <c:pt idx="10">
                  <c:v>145.44725136837647</c:v>
                </c:pt>
                <c:pt idx="11">
                  <c:v>145.43308900541732</c:v>
                </c:pt>
                <c:pt idx="12">
                  <c:v>145.4188775527137</c:v>
                </c:pt>
                <c:pt idx="13">
                  <c:v>145.40461666877079</c:v>
                </c:pt>
                <c:pt idx="14">
                  <c:v>145.39030600851771</c:v>
                </c:pt>
                <c:pt idx="15">
                  <c:v>145.37594522325779</c:v>
                </c:pt>
                <c:pt idx="16">
                  <c:v>145.36153396061727</c:v>
                </c:pt>
                <c:pt idx="17">
                  <c:v>145.34707186449361</c:v>
                </c:pt>
                <c:pt idx="18">
                  <c:v>145.33255857500259</c:v>
                </c:pt>
                <c:pt idx="19">
                  <c:v>145.31799372842468</c:v>
                </c:pt>
                <c:pt idx="20">
                  <c:v>145.30337695715025</c:v>
                </c:pt>
                <c:pt idx="21">
                  <c:v>145.28870788962394</c:v>
                </c:pt>
                <c:pt idx="22">
                  <c:v>145.27398615028795</c:v>
                </c:pt>
                <c:pt idx="23">
                  <c:v>145.25921135952441</c:v>
                </c:pt>
                <c:pt idx="24">
                  <c:v>145.24438313359664</c:v>
                </c:pt>
                <c:pt idx="25">
                  <c:v>145.22950108458926</c:v>
                </c:pt>
                <c:pt idx="26">
                  <c:v>145.21456482034742</c:v>
                </c:pt>
                <c:pt idx="27">
                  <c:v>145.19957394441465</c:v>
                </c:pt>
                <c:pt idx="28">
                  <c:v>145.18452805596991</c:v>
                </c:pt>
                <c:pt idx="29">
                  <c:v>145.16942674976309</c:v>
                </c:pt>
                <c:pt idx="30">
                  <c:v>145.15426961604967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052-4ED3-87CA-571410256AAB}"/>
            </c:ext>
          </c:extLst>
        </c:ser>
        <c:ser>
          <c:idx val="6"/>
          <c:order val="4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Sheet2!$H$20:$H$50</c:f>
              <c:numCache>
                <c:formatCode>General</c:formatCode>
                <c:ptCount val="31"/>
                <c:pt idx="0">
                  <c:v>145.67335228027414</c:v>
                </c:pt>
                <c:pt idx="1">
                  <c:v>145.65632388382002</c:v>
                </c:pt>
                <c:pt idx="2">
                  <c:v>145.63923844070507</c:v>
                </c:pt>
                <c:pt idx="3">
                  <c:v>145.6220955674213</c:v>
                </c:pt>
                <c:pt idx="4">
                  <c:v>145.60489487658023</c:v>
                </c:pt>
                <c:pt idx="5">
                  <c:v>145.58763597686061</c:v>
                </c:pt>
                <c:pt idx="6">
                  <c:v>145.5703184729548</c:v>
                </c:pt>
                <c:pt idx="7">
                  <c:v>145.55294196551455</c:v>
                </c:pt>
                <c:pt idx="8">
                  <c:v>145.53550605109575</c:v>
                </c:pt>
                <c:pt idx="9">
                  <c:v>145.51801032210213</c:v>
                </c:pt>
                <c:pt idx="10">
                  <c:v>145.50045436672818</c:v>
                </c:pt>
                <c:pt idx="11">
                  <c:v>145.48283776890094</c:v>
                </c:pt>
                <c:pt idx="12">
                  <c:v>145.46516010822086</c:v>
                </c:pt>
                <c:pt idx="13">
                  <c:v>145.44742095990159</c:v>
                </c:pt>
                <c:pt idx="14">
                  <c:v>145.42961989470876</c:v>
                </c:pt>
                <c:pt idx="15">
                  <c:v>145.41175647889764</c:v>
                </c:pt>
                <c:pt idx="16">
                  <c:v>145.39383027414968</c:v>
                </c:pt>
                <c:pt idx="17">
                  <c:v>145.37584083750804</c:v>
                </c:pt>
                <c:pt idx="18">
                  <c:v>145.35778772131189</c:v>
                </c:pt>
                <c:pt idx="19">
                  <c:v>145.33967047312962</c:v>
                </c:pt>
                <c:pt idx="20">
                  <c:v>145.32148863569068</c:v>
                </c:pt>
                <c:pt idx="21">
                  <c:v>145.3032417468165</c:v>
                </c:pt>
                <c:pt idx="22">
                  <c:v>145.28492933934976</c:v>
                </c:pt>
                <c:pt idx="23">
                  <c:v>145.26655094108295</c:v>
                </c:pt>
                <c:pt idx="24">
                  <c:v>145.24810607468498</c:v>
                </c:pt>
                <c:pt idx="25">
                  <c:v>145.22959425762704</c:v>
                </c:pt>
                <c:pt idx="26">
                  <c:v>145.21101500210668</c:v>
                </c:pt>
                <c:pt idx="27">
                  <c:v>145.19236781497082</c:v>
                </c:pt>
                <c:pt idx="28">
                  <c:v>145.1736521976371</c:v>
                </c:pt>
                <c:pt idx="29">
                  <c:v>145.154867646014</c:v>
                </c:pt>
                <c:pt idx="30">
                  <c:v>145.13601365041924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052-4ED3-87CA-571410256AAB}"/>
            </c:ext>
          </c:extLst>
        </c:ser>
        <c:ser>
          <c:idx val="7"/>
          <c:order val="5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Sheet2!$I$20:$I$50</c:f>
              <c:numCache>
                <c:formatCode>General</c:formatCode>
                <c:ptCount val="31"/>
                <c:pt idx="0">
                  <c:v>145.75296850471014</c:v>
                </c:pt>
                <c:pt idx="1">
                  <c:v>145.73260120699049</c:v>
                </c:pt>
                <c:pt idx="2">
                  <c:v>145.71216567699028</c:v>
                </c:pt>
                <c:pt idx="3">
                  <c:v>145.69166145600377</c:v>
                </c:pt>
                <c:pt idx="4">
                  <c:v>145.67108808068409</c:v>
                </c:pt>
                <c:pt idx="5">
                  <c:v>145.65044508298021</c:v>
                </c:pt>
                <c:pt idx="6">
                  <c:v>145.62973199007328</c:v>
                </c:pt>
                <c:pt idx="7">
                  <c:v>145.60894832431143</c:v>
                </c:pt>
                <c:pt idx="8">
                  <c:v>145.58809360314382</c:v>
                </c:pt>
                <c:pt idx="9">
                  <c:v>145.56716733905341</c:v>
                </c:pt>
                <c:pt idx="10">
                  <c:v>145.54616903948849</c:v>
                </c:pt>
                <c:pt idx="11">
                  <c:v>145.52509820679316</c:v>
                </c:pt>
                <c:pt idx="12">
                  <c:v>145.50395433813659</c:v>
                </c:pt>
                <c:pt idx="13">
                  <c:v>145.482736925441</c:v>
                </c:pt>
                <c:pt idx="14">
                  <c:v>145.46144545530842</c:v>
                </c:pt>
                <c:pt idx="15">
                  <c:v>145.44007940894608</c:v>
                </c:pt>
                <c:pt idx="16">
                  <c:v>145.41863826209067</c:v>
                </c:pt>
                <c:pt idx="17">
                  <c:v>145.39712148493106</c:v>
                </c:pt>
                <c:pt idx="18">
                  <c:v>145.3755285420298</c:v>
                </c:pt>
                <c:pt idx="19">
                  <c:v>145.35385889224315</c:v>
                </c:pt>
                <c:pt idx="20">
                  <c:v>145.33211198863972</c:v>
                </c:pt>
                <c:pt idx="21">
                  <c:v>145.31028727841763</c:v>
                </c:pt>
                <c:pt idx="22">
                  <c:v>145.2883842028202</c:v>
                </c:pt>
                <c:pt idx="23">
                  <c:v>145.26640219705007</c:v>
                </c:pt>
                <c:pt idx="24">
                  <c:v>145.24434069018193</c:v>
                </c:pt>
                <c:pt idx="25">
                  <c:v>145.2221991050734</c:v>
                </c:pt>
                <c:pt idx="26">
                  <c:v>145.19997685827454</c:v>
                </c:pt>
                <c:pt idx="27">
                  <c:v>145.17767335993557</c:v>
                </c:pt>
                <c:pt idx="28">
                  <c:v>145.15528801371289</c:v>
                </c:pt>
                <c:pt idx="29">
                  <c:v>145.13282021667348</c:v>
                </c:pt>
                <c:pt idx="30">
                  <c:v>145.11026935919739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052-4ED3-87CA-571410256AAB}"/>
            </c:ext>
          </c:extLst>
        </c:ser>
        <c:ser>
          <c:idx val="8"/>
          <c:order val="6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Sheet2!$J$20:$J$50</c:f>
              <c:numCache>
                <c:formatCode>General</c:formatCode>
                <c:ptCount val="31"/>
                <c:pt idx="0">
                  <c:v>145.82515206230045</c:v>
                </c:pt>
                <c:pt idx="1">
                  <c:v>145.80144586331528</c:v>
                </c:pt>
                <c:pt idx="2">
                  <c:v>145.7776602464298</c:v>
                </c:pt>
                <c:pt idx="3">
                  <c:v>145.75379467774059</c:v>
                </c:pt>
                <c:pt idx="4">
                  <c:v>145.72984861794225</c:v>
                </c:pt>
                <c:pt idx="5">
                  <c:v>145.70582152225413</c:v>
                </c:pt>
                <c:pt idx="6">
                  <c:v>145.68171284034605</c:v>
                </c:pt>
                <c:pt idx="7">
                  <c:v>145.65752201626259</c:v>
                </c:pt>
                <c:pt idx="8">
                  <c:v>145.63324848834623</c:v>
                </c:pt>
                <c:pt idx="9">
                  <c:v>145.60889168915901</c:v>
                </c:pt>
                <c:pt idx="10">
                  <c:v>145.58445104540311</c:v>
                </c:pt>
                <c:pt idx="11">
                  <c:v>145.5599259778397</c:v>
                </c:pt>
                <c:pt idx="12">
                  <c:v>145.53531590120664</c:v>
                </c:pt>
                <c:pt idx="13">
                  <c:v>145.51062022413473</c:v>
                </c:pt>
                <c:pt idx="14">
                  <c:v>145.48583834906236</c:v>
                </c:pt>
                <c:pt idx="15">
                  <c:v>145.46096967214885</c:v>
                </c:pt>
                <c:pt idx="16">
                  <c:v>145.43601358318597</c:v>
                </c:pt>
                <c:pt idx="17">
                  <c:v>145.4109694655084</c:v>
                </c:pt>
                <c:pt idx="18">
                  <c:v>145.38583669590201</c:v>
                </c:pt>
                <c:pt idx="19">
                  <c:v>145.360614644511</c:v>
                </c:pt>
                <c:pt idx="20">
                  <c:v>145.3353026747431</c:v>
                </c:pt>
                <c:pt idx="21">
                  <c:v>145.30990014317311</c:v>
                </c:pt>
                <c:pt idx="22">
                  <c:v>145.28440639944495</c:v>
                </c:pt>
                <c:pt idx="23">
                  <c:v>145.25882078617153</c:v>
                </c:pt>
                <c:pt idx="24">
                  <c:v>145.23314263883319</c:v>
                </c:pt>
                <c:pt idx="25">
                  <c:v>145.20737128567407</c:v>
                </c:pt>
                <c:pt idx="26">
                  <c:v>145.18150604759671</c:v>
                </c:pt>
                <c:pt idx="27">
                  <c:v>145.15554623805463</c:v>
                </c:pt>
                <c:pt idx="28">
                  <c:v>145.129491162943</c:v>
                </c:pt>
                <c:pt idx="29">
                  <c:v>145.1033401204873</c:v>
                </c:pt>
                <c:pt idx="30">
                  <c:v>145.07709240112987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052-4ED3-87CA-571410256AAB}"/>
            </c:ext>
          </c:extLst>
        </c:ser>
        <c:ser>
          <c:idx val="9"/>
          <c:order val="7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Sheet2!$K$20:$K$50</c:f>
              <c:numCache>
                <c:formatCode>General</c:formatCode>
                <c:ptCount val="31"/>
                <c:pt idx="0">
                  <c:v>145.88995779049415</c:v>
                </c:pt>
                <c:pt idx="1">
                  <c:v>145.86291269024349</c:v>
                </c:pt>
                <c:pt idx="2">
                  <c:v>145.83577698647269</c:v>
                </c:pt>
                <c:pt idx="3">
                  <c:v>145.8085500700808</c:v>
                </c:pt>
                <c:pt idx="4">
                  <c:v>145.78123132580382</c:v>
                </c:pt>
                <c:pt idx="5">
                  <c:v>145.75382013213147</c:v>
                </c:pt>
                <c:pt idx="6">
                  <c:v>145.72631586122225</c:v>
                </c:pt>
                <c:pt idx="7">
                  <c:v>145.69871787881718</c:v>
                </c:pt>
                <c:pt idx="8">
                  <c:v>145.671025544152</c:v>
                </c:pt>
                <c:pt idx="9">
                  <c:v>145.643238209868</c:v>
                </c:pt>
                <c:pt idx="10">
                  <c:v>145.61535522192113</c:v>
                </c:pt>
                <c:pt idx="11">
                  <c:v>145.58737591948963</c:v>
                </c:pt>
                <c:pt idx="12">
                  <c:v>145.55929963488009</c:v>
                </c:pt>
                <c:pt idx="13">
                  <c:v>145.53112569343185</c:v>
                </c:pt>
                <c:pt idx="14">
                  <c:v>145.50285341341973</c:v>
                </c:pt>
                <c:pt idx="15">
                  <c:v>145.47448210595499</c:v>
                </c:pt>
                <c:pt idx="16">
                  <c:v>145.44601107488469</c:v>
                </c:pt>
                <c:pt idx="17">
                  <c:v>145.41743961668914</c:v>
                </c:pt>
                <c:pt idx="18">
                  <c:v>145.38876702037763</c:v>
                </c:pt>
                <c:pt idx="19">
                  <c:v>145.35999256738225</c:v>
                </c:pt>
                <c:pt idx="20">
                  <c:v>145.33111553144985</c:v>
                </c:pt>
                <c:pt idx="21">
                  <c:v>145.30213517853198</c:v>
                </c:pt>
                <c:pt idx="22">
                  <c:v>145.27305076667309</c:v>
                </c:pt>
                <c:pt idx="23">
                  <c:v>145.24386154589635</c:v>
                </c:pt>
                <c:pt idx="24">
                  <c:v>145.21456675808784</c:v>
                </c:pt>
                <c:pt idx="25">
                  <c:v>145.18516563687814</c:v>
                </c:pt>
                <c:pt idx="26">
                  <c:v>145.15565740752228</c:v>
                </c:pt>
                <c:pt idx="27">
                  <c:v>145.12604128677711</c:v>
                </c:pt>
                <c:pt idx="28">
                  <c:v>145.0963164827765</c:v>
                </c:pt>
                <c:pt idx="29">
                  <c:v>145.06648219490449</c:v>
                </c:pt>
                <c:pt idx="30">
                  <c:v>145.03653761366576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5052-4ED3-87CA-571410256AAB}"/>
            </c:ext>
          </c:extLst>
        </c:ser>
        <c:ser>
          <c:idx val="10"/>
          <c:order val="8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Sheet2!$L$20:$L$50</c:f>
              <c:numCache>
                <c:formatCode>General</c:formatCode>
                <c:ptCount val="31"/>
                <c:pt idx="0">
                  <c:v>145.94743972348942</c:v>
                </c:pt>
                <c:pt idx="1">
                  <c:v>145.91705572197324</c:v>
                </c:pt>
                <c:pt idx="2">
                  <c:v>145.88656993131718</c:v>
                </c:pt>
                <c:pt idx="3">
                  <c:v>145.85598166722255</c:v>
                </c:pt>
                <c:pt idx="4">
                  <c:v>145.82529023846695</c:v>
                </c:pt>
                <c:pt idx="5">
                  <c:v>145.79449494681035</c:v>
                </c:pt>
                <c:pt idx="6">
                  <c:v>145.76359508689998</c:v>
                </c:pt>
                <c:pt idx="7">
                  <c:v>145.73258994617331</c:v>
                </c:pt>
                <c:pt idx="8">
                  <c:v>145.70147880475935</c:v>
                </c:pt>
                <c:pt idx="9">
                  <c:v>145.67026093537856</c:v>
                </c:pt>
                <c:pt idx="10">
                  <c:v>145.63893560324072</c:v>
                </c:pt>
                <c:pt idx="11">
                  <c:v>145.60750206594113</c:v>
                </c:pt>
                <c:pt idx="12">
                  <c:v>145.57595957335511</c:v>
                </c:pt>
                <c:pt idx="13">
                  <c:v>145.54430736753054</c:v>
                </c:pt>
                <c:pt idx="14">
                  <c:v>145.51254468257866</c:v>
                </c:pt>
                <c:pt idx="15">
                  <c:v>145.4806707445627</c:v>
                </c:pt>
                <c:pt idx="16">
                  <c:v>145.44868477138496</c:v>
                </c:pt>
                <c:pt idx="17">
                  <c:v>145.41658597267147</c:v>
                </c:pt>
                <c:pt idx="18">
                  <c:v>145.38437354965484</c:v>
                </c:pt>
                <c:pt idx="19">
                  <c:v>145.35204669505509</c:v>
                </c:pt>
                <c:pt idx="20">
                  <c:v>145.31960459295817</c:v>
                </c:pt>
                <c:pt idx="21">
                  <c:v>145.28704641869243</c:v>
                </c:pt>
                <c:pt idx="22">
                  <c:v>145.25437133870278</c:v>
                </c:pt>
                <c:pt idx="23">
                  <c:v>145.22157851042277</c:v>
                </c:pt>
                <c:pt idx="24">
                  <c:v>145.18866708214406</c:v>
                </c:pt>
                <c:pt idx="25">
                  <c:v>145.1556361928838</c:v>
                </c:pt>
                <c:pt idx="26">
                  <c:v>145.12248497224942</c:v>
                </c:pt>
                <c:pt idx="27">
                  <c:v>145.08921254030113</c:v>
                </c:pt>
                <c:pt idx="28">
                  <c:v>145.05581800741157</c:v>
                </c:pt>
                <c:pt idx="29">
                  <c:v>145.02230047412328</c:v>
                </c:pt>
                <c:pt idx="30">
                  <c:v>144.98865903100321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5052-4ED3-87CA-571410256AAB}"/>
            </c:ext>
          </c:extLst>
        </c:ser>
        <c:ser>
          <c:idx val="11"/>
          <c:order val="9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Sheet2!$M$20:$M$50</c:f>
              <c:numCache>
                <c:formatCode>General</c:formatCode>
                <c:ptCount val="31"/>
                <c:pt idx="0">
                  <c:v>145.99765110975406</c:v>
                </c:pt>
                <c:pt idx="1">
                  <c:v>145.96392820697235</c:v>
                </c:pt>
                <c:pt idx="2">
                  <c:v>145.93009232943101</c:v>
                </c:pt>
                <c:pt idx="3">
                  <c:v>145.89614271763369</c:v>
                </c:pt>
                <c:pt idx="4">
                  <c:v>145.86207860439944</c:v>
                </c:pt>
                <c:pt idx="5">
                  <c:v>145.82789921475862</c:v>
                </c:pt>
                <c:pt idx="6">
                  <c:v>145.79360376584711</c:v>
                </c:pt>
                <c:pt idx="7">
                  <c:v>145.7591914667988</c:v>
                </c:pt>
                <c:pt idx="8">
                  <c:v>145.72466151863608</c:v>
                </c:pt>
                <c:pt idx="9">
                  <c:v>145.69001311415849</c:v>
                </c:pt>
                <c:pt idx="10">
                  <c:v>145.65524543782968</c:v>
                </c:pt>
                <c:pt idx="11">
                  <c:v>145.620357665662</c:v>
                </c:pt>
                <c:pt idx="12">
                  <c:v>145.58534896509948</c:v>
                </c:pt>
                <c:pt idx="13">
                  <c:v>145.55021849489862</c:v>
                </c:pt>
                <c:pt idx="14">
                  <c:v>145.51496540500693</c:v>
                </c:pt>
                <c:pt idx="15">
                  <c:v>145.4795888364398</c:v>
                </c:pt>
                <c:pt idx="16">
                  <c:v>145.44408792115462</c:v>
                </c:pt>
                <c:pt idx="17">
                  <c:v>145.40846178192314</c:v>
                </c:pt>
                <c:pt idx="18">
                  <c:v>145.37270953220138</c:v>
                </c:pt>
                <c:pt idx="19">
                  <c:v>145.33683027599727</c:v>
                </c:pt>
                <c:pt idx="20">
                  <c:v>145.30082310773585</c:v>
                </c:pt>
                <c:pt idx="21">
                  <c:v>145.26468711212223</c:v>
                </c:pt>
                <c:pt idx="22">
                  <c:v>145.22842136400186</c:v>
                </c:pt>
                <c:pt idx="23">
                  <c:v>145.19202492821856</c:v>
                </c:pt>
                <c:pt idx="24">
                  <c:v>145.15549685946965</c:v>
                </c:pt>
                <c:pt idx="25">
                  <c:v>145.1188362021588</c:v>
                </c:pt>
                <c:pt idx="26">
                  <c:v>145.08204199024593</c:v>
                </c:pt>
                <c:pt idx="27">
                  <c:v>145.04511324709452</c:v>
                </c:pt>
                <c:pt idx="28">
                  <c:v>145.00804898531601</c:v>
                </c:pt>
                <c:pt idx="29">
                  <c:v>144.97084820661141</c:v>
                </c:pt>
                <c:pt idx="30">
                  <c:v>144.93350990161002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5052-4ED3-87CA-571410256AAB}"/>
            </c:ext>
          </c:extLst>
        </c:ser>
        <c:ser>
          <c:idx val="12"/>
          <c:order val="10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Sheet2!$N$20:$N$50</c:f>
              <c:numCache>
                <c:formatCode>General</c:formatCode>
                <c:ptCount val="31"/>
                <c:pt idx="0">
                  <c:v>146.0406444290403</c:v>
                </c:pt>
                <c:pt idx="1">
                  <c:v>146.0035826249931</c:v>
                </c:pt>
                <c:pt idx="2">
                  <c:v>145.96639666056646</c:v>
                </c:pt>
                <c:pt idx="3">
                  <c:v>145.92908570106644</c:v>
                </c:pt>
                <c:pt idx="4">
                  <c:v>145.89164890335354</c:v>
                </c:pt>
                <c:pt idx="5">
                  <c:v>145.85408541572846</c:v>
                </c:pt>
                <c:pt idx="6">
                  <c:v>145.81639437781584</c:v>
                </c:pt>
                <c:pt idx="7">
                  <c:v>145.77857492044592</c:v>
                </c:pt>
                <c:pt idx="8">
                  <c:v>145.74062616553439</c:v>
                </c:pt>
                <c:pt idx="9">
                  <c:v>145.70254722596005</c:v>
                </c:pt>
                <c:pt idx="10">
                  <c:v>145.66433720544023</c:v>
                </c:pt>
                <c:pt idx="11">
                  <c:v>145.62599519840447</c:v>
                </c:pt>
                <c:pt idx="12">
                  <c:v>145.58752028986547</c:v>
                </c:pt>
                <c:pt idx="13">
                  <c:v>145.54891155528827</c:v>
                </c:pt>
                <c:pt idx="14">
                  <c:v>145.51016806045683</c:v>
                </c:pt>
                <c:pt idx="15">
                  <c:v>145.47128886133848</c:v>
                </c:pt>
                <c:pt idx="16">
                  <c:v>145.43227300394585</c:v>
                </c:pt>
                <c:pt idx="17">
                  <c:v>145.39311952419641</c:v>
                </c:pt>
                <c:pt idx="18">
                  <c:v>145.35382744776953</c:v>
                </c:pt>
                <c:pt idx="19">
                  <c:v>145.31439578996105</c:v>
                </c:pt>
                <c:pt idx="20">
                  <c:v>145.27482355553514</c:v>
                </c:pt>
                <c:pt idx="21">
                  <c:v>145.23510973857361</c:v>
                </c:pt>
                <c:pt idx="22">
                  <c:v>145.19525332232254</c:v>
                </c:pt>
                <c:pt idx="23">
                  <c:v>145.15525327903592</c:v>
                </c:pt>
                <c:pt idx="24">
                  <c:v>145.11510856981684</c:v>
                </c:pt>
                <c:pt idx="25">
                  <c:v>145.07481814445541</c:v>
                </c:pt>
                <c:pt idx="26">
                  <c:v>145.03438094126403</c:v>
                </c:pt>
                <c:pt idx="27">
                  <c:v>144.99379588690951</c:v>
                </c:pt>
                <c:pt idx="28">
                  <c:v>144.95306189624205</c:v>
                </c:pt>
                <c:pt idx="29">
                  <c:v>144.91217787212113</c:v>
                </c:pt>
                <c:pt idx="30">
                  <c:v>144.87114270523844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5052-4ED3-87CA-571410256AAB}"/>
            </c:ext>
          </c:extLst>
        </c:ser>
        <c:ser>
          <c:idx val="13"/>
          <c:order val="11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Sheet2!$O$20:$O$50</c:f>
              <c:numCache>
                <c:formatCode>General</c:formatCode>
                <c:ptCount val="31"/>
                <c:pt idx="0">
                  <c:v>146.07647140891208</c:v>
                </c:pt>
                <c:pt idx="1">
                  <c:v>146.03607070359936</c:v>
                </c:pt>
                <c:pt idx="2">
                  <c:v>145.99553465228743</c:v>
                </c:pt>
                <c:pt idx="3">
                  <c:v>145.95486234508471</c:v>
                </c:pt>
                <c:pt idx="4">
                  <c:v>145.91405286289319</c:v>
                </c:pt>
                <c:pt idx="5">
                  <c:v>145.87310527728388</c:v>
                </c:pt>
                <c:pt idx="6">
                  <c:v>145.83201865037009</c:v>
                </c:pt>
                <c:pt idx="7">
                  <c:v>145.79079203467856</c:v>
                </c:pt>
                <c:pt idx="8">
                  <c:v>145.74942447301825</c:v>
                </c:pt>
                <c:pt idx="9">
                  <c:v>145.70791499834712</c:v>
                </c:pt>
                <c:pt idx="10">
                  <c:v>145.66626263363634</c:v>
                </c:pt>
                <c:pt idx="11">
                  <c:v>145.62446639173248</c:v>
                </c:pt>
                <c:pt idx="12">
                  <c:v>145.58252527521699</c:v>
                </c:pt>
                <c:pt idx="13">
                  <c:v>145.54043827626347</c:v>
                </c:pt>
                <c:pt idx="14">
                  <c:v>145.49820437649228</c:v>
                </c:pt>
                <c:pt idx="15">
                  <c:v>145.45582254682273</c:v>
                </c:pt>
                <c:pt idx="16">
                  <c:v>145.41329174732263</c:v>
                </c:pt>
                <c:pt idx="17">
                  <c:v>145.37061092705522</c:v>
                </c:pt>
                <c:pt idx="18">
                  <c:v>145.32777902392323</c:v>
                </c:pt>
                <c:pt idx="19">
                  <c:v>145.28479496451038</c:v>
                </c:pt>
                <c:pt idx="20">
                  <c:v>145.24165766391997</c:v>
                </c:pt>
                <c:pt idx="21">
                  <c:v>145.19836602561057</c:v>
                </c:pt>
                <c:pt idx="22">
                  <c:v>145.15491894122877</c:v>
                </c:pt>
                <c:pt idx="23">
                  <c:v>145.11131529043885</c:v>
                </c:pt>
                <c:pt idx="24">
                  <c:v>145.06755394074958</c:v>
                </c:pt>
                <c:pt idx="25">
                  <c:v>145.02363374733756</c:v>
                </c:pt>
                <c:pt idx="26">
                  <c:v>144.97955355286771</c:v>
                </c:pt>
                <c:pt idx="27">
                  <c:v>144.93531218731007</c:v>
                </c:pt>
                <c:pt idx="28">
                  <c:v>144.89090846775363</c:v>
                </c:pt>
                <c:pt idx="29">
                  <c:v>144.84634119821644</c:v>
                </c:pt>
                <c:pt idx="30">
                  <c:v>144.80160916945238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5052-4ED3-87CA-571410256AAB}"/>
            </c:ext>
          </c:extLst>
        </c:ser>
        <c:ser>
          <c:idx val="14"/>
          <c:order val="12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Sheet2!$P$20:$P$50</c:f>
              <c:numCache>
                <c:formatCode>General</c:formatCode>
                <c:ptCount val="31"/>
                <c:pt idx="0">
                  <c:v>146.10518304080136</c:v>
                </c:pt>
                <c:pt idx="1">
                  <c:v>146.06144343422312</c:v>
                </c:pt>
                <c:pt idx="2">
                  <c:v>146.01755729602593</c:v>
                </c:pt>
                <c:pt idx="3">
                  <c:v>145.97352364112049</c:v>
                </c:pt>
                <c:pt idx="4">
                  <c:v>145.92934147445033</c:v>
                </c:pt>
                <c:pt idx="5">
                  <c:v>145.88500979085677</c:v>
                </c:pt>
                <c:pt idx="6">
                  <c:v>145.84052757494186</c:v>
                </c:pt>
                <c:pt idx="7">
                  <c:v>145.79589380092872</c:v>
                </c:pt>
                <c:pt idx="8">
                  <c:v>145.75110743251963</c:v>
                </c:pt>
                <c:pt idx="9">
                  <c:v>145.70616742275169</c:v>
                </c:pt>
                <c:pt idx="10">
                  <c:v>145.66107271384993</c:v>
                </c:pt>
                <c:pt idx="11">
                  <c:v>145.61582223707799</c:v>
                </c:pt>
                <c:pt idx="12">
                  <c:v>145.57041491258602</c:v>
                </c:pt>
                <c:pt idx="13">
                  <c:v>145.52484964925617</c:v>
                </c:pt>
                <c:pt idx="14">
                  <c:v>145.4791253445452</c:v>
                </c:pt>
                <c:pt idx="15">
                  <c:v>145.43324088432445</c:v>
                </c:pt>
                <c:pt idx="16">
                  <c:v>145.38719514271693</c:v>
                </c:pt>
                <c:pt idx="17">
                  <c:v>145.34098698193154</c:v>
                </c:pt>
                <c:pt idx="18">
                  <c:v>145.29461525209442</c:v>
                </c:pt>
                <c:pt idx="19">
                  <c:v>145.24807879107721</c:v>
                </c:pt>
                <c:pt idx="20">
                  <c:v>145.20137642432229</c:v>
                </c:pt>
                <c:pt idx="21">
                  <c:v>145.15450696466502</c:v>
                </c:pt>
                <c:pt idx="22">
                  <c:v>145.10746921215247</c:v>
                </c:pt>
                <c:pt idx="23">
                  <c:v>145.06026195385925</c:v>
                </c:pt>
                <c:pt idx="24">
                  <c:v>145.01288396369981</c:v>
                </c:pt>
                <c:pt idx="25">
                  <c:v>144.96533400223723</c:v>
                </c:pt>
                <c:pt idx="26">
                  <c:v>144.91761081648886</c:v>
                </c:pt>
                <c:pt idx="27">
                  <c:v>144.86971313972811</c:v>
                </c:pt>
                <c:pt idx="28">
                  <c:v>144.82163969128268</c:v>
                </c:pt>
                <c:pt idx="29">
                  <c:v>144.7733891763292</c:v>
                </c:pt>
                <c:pt idx="30">
                  <c:v>144.72496028568384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5052-4ED3-87CA-571410256AAB}"/>
            </c:ext>
          </c:extLst>
        </c:ser>
        <c:ser>
          <c:idx val="15"/>
          <c:order val="13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Sheet2!$Q$20:$Q$50</c:f>
              <c:numCache>
                <c:formatCode>General</c:formatCode>
                <c:ptCount val="31"/>
                <c:pt idx="0">
                  <c:v>146.12682959561133</c:v>
                </c:pt>
                <c:pt idx="1">
                  <c:v>146.07975108776756</c:v>
                </c:pt>
                <c:pt idx="2">
                  <c:v>146.0325148626851</c:v>
                </c:pt>
                <c:pt idx="3">
                  <c:v>145.98511986007696</c:v>
                </c:pt>
                <c:pt idx="4">
                  <c:v>145.93756500892815</c:v>
                </c:pt>
                <c:pt idx="5">
                  <c:v>145.88984922735034</c:v>
                </c:pt>
                <c:pt idx="6">
                  <c:v>145.84197142243431</c:v>
                </c:pt>
                <c:pt idx="7">
                  <c:v>145.79393049009954</c:v>
                </c:pt>
                <c:pt idx="8">
                  <c:v>145.74572531494167</c:v>
                </c:pt>
                <c:pt idx="9">
                  <c:v>145.69735477007694</c:v>
                </c:pt>
                <c:pt idx="10">
                  <c:v>145.64881771698421</c:v>
                </c:pt>
                <c:pt idx="11">
                  <c:v>145.60011300534418</c:v>
                </c:pt>
                <c:pt idx="12">
                  <c:v>145.55123947287572</c:v>
                </c:pt>
                <c:pt idx="13">
                  <c:v>145.50219594516955</c:v>
                </c:pt>
                <c:pt idx="14">
                  <c:v>145.45298123551882</c:v>
                </c:pt>
                <c:pt idx="15">
                  <c:v>145.40359414474688</c:v>
                </c:pt>
                <c:pt idx="16">
                  <c:v>145.35403346103189</c:v>
                </c:pt>
                <c:pt idx="17">
                  <c:v>145.30429795972853</c:v>
                </c:pt>
                <c:pt idx="18">
                  <c:v>145.25438640318629</c:v>
                </c:pt>
                <c:pt idx="19">
                  <c:v>145.20429754056471</c:v>
                </c:pt>
                <c:pt idx="20">
                  <c:v>145.1540301076453</c:v>
                </c:pt>
                <c:pt idx="21">
                  <c:v>145.10358282664015</c:v>
                </c:pt>
                <c:pt idx="22">
                  <c:v>145.05295440599687</c:v>
                </c:pt>
                <c:pt idx="23">
                  <c:v>145.00214354020036</c:v>
                </c:pt>
                <c:pt idx="24">
                  <c:v>144.95114890957072</c:v>
                </c:pt>
                <c:pt idx="25">
                  <c:v>144.89996918005755</c:v>
                </c:pt>
                <c:pt idx="26">
                  <c:v>144.84860300303069</c:v>
                </c:pt>
                <c:pt idx="27">
                  <c:v>144.79704901506682</c:v>
                </c:pt>
                <c:pt idx="28">
                  <c:v>144.74530583773245</c:v>
                </c:pt>
                <c:pt idx="29">
                  <c:v>144.69337207736268</c:v>
                </c:pt>
                <c:pt idx="30">
                  <c:v>144.64124632483598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5052-4ED3-87CA-571410256AAB}"/>
            </c:ext>
          </c:extLst>
        </c:ser>
        <c:ser>
          <c:idx val="16"/>
          <c:order val="14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Sheet2!$R$20:$R$50</c:f>
              <c:numCache>
                <c:formatCode>General</c:formatCode>
                <c:ptCount val="31"/>
                <c:pt idx="0">
                  <c:v>146.1414606388812</c:v>
                </c:pt>
                <c:pt idx="1">
                  <c:v>146.09104322977194</c:v>
                </c:pt>
                <c:pt idx="2">
                  <c:v>146.04045691780416</c:v>
                </c:pt>
                <c:pt idx="3">
                  <c:v>145.98970056749332</c:v>
                </c:pt>
                <c:pt idx="4">
                  <c:v>145.93877303186588</c:v>
                </c:pt>
                <c:pt idx="5">
                  <c:v>145.88767315230385</c:v>
                </c:pt>
                <c:pt idx="6">
                  <c:v>145.83639975838665</c:v>
                </c:pt>
                <c:pt idx="7">
                  <c:v>145.78495166773027</c:v>
                </c:pt>
                <c:pt idx="8">
                  <c:v>145.73332768582361</c:v>
                </c:pt>
                <c:pt idx="9">
                  <c:v>145.6815266058621</c:v>
                </c:pt>
                <c:pt idx="10">
                  <c:v>145.6295472085784</c:v>
                </c:pt>
                <c:pt idx="11">
                  <c:v>145.57738826207029</c:v>
                </c:pt>
                <c:pt idx="12">
                  <c:v>145.52504852162534</c:v>
                </c:pt>
                <c:pt idx="13">
                  <c:v>145.47252672954284</c:v>
                </c:pt>
                <c:pt idx="14">
                  <c:v>145.41982161495233</c:v>
                </c:pt>
                <c:pt idx="15">
                  <c:v>145.36693189362919</c:v>
                </c:pt>
                <c:pt idx="16">
                  <c:v>145.31385626780678</c:v>
                </c:pt>
                <c:pt idx="17">
                  <c:v>145.26059342598546</c:v>
                </c:pt>
                <c:pt idx="18">
                  <c:v>145.20714204273807</c:v>
                </c:pt>
                <c:pt idx="19">
                  <c:v>145.15350077851213</c:v>
                </c:pt>
                <c:pt idx="20">
                  <c:v>145.09966827942824</c:v>
                </c:pt>
                <c:pt idx="21">
                  <c:v>145.04564317707519</c:v>
                </c:pt>
                <c:pt idx="22">
                  <c:v>144.99142408830119</c:v>
                </c:pt>
                <c:pt idx="23">
                  <c:v>144.93700961500139</c:v>
                </c:pt>
                <c:pt idx="24">
                  <c:v>144.88239834390154</c:v>
                </c:pt>
                <c:pt idx="25">
                  <c:v>144.82758884633779</c:v>
                </c:pt>
                <c:pt idx="26">
                  <c:v>144.77257967803243</c:v>
                </c:pt>
                <c:pt idx="27">
                  <c:v>144.71736937886544</c:v>
                </c:pt>
                <c:pt idx="28">
                  <c:v>144.66195647264212</c:v>
                </c:pt>
                <c:pt idx="29">
                  <c:v>144.60633946685604</c:v>
                </c:pt>
                <c:pt idx="30">
                  <c:v>144.55051685244803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5052-4ED3-87CA-571410256AAB}"/>
            </c:ext>
          </c:extLst>
        </c:ser>
        <c:ser>
          <c:idx val="17"/>
          <c:order val="15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Sheet2!$S$20:$S$50</c:f>
              <c:numCache>
                <c:formatCode>General</c:formatCode>
                <c:ptCount val="31"/>
                <c:pt idx="0">
                  <c:v>146.14912504552873</c:v>
                </c:pt>
                <c:pt idx="1">
                  <c:v>146.09536873515395</c:v>
                </c:pt>
                <c:pt idx="2">
                  <c:v>146.04143233630091</c:v>
                </c:pt>
                <c:pt idx="3">
                  <c:v>145.98731463828736</c:v>
                </c:pt>
                <c:pt idx="4">
                  <c:v>145.93301441818127</c:v>
                </c:pt>
                <c:pt idx="5">
                  <c:v>145.87853044063499</c:v>
                </c:pt>
                <c:pt idx="6">
                  <c:v>145.82386145771667</c:v>
                </c:pt>
                <c:pt idx="7">
                  <c:v>145.76900620873869</c:v>
                </c:pt>
                <c:pt idx="8">
                  <c:v>145.71396342008325</c:v>
                </c:pt>
                <c:pt idx="9">
                  <c:v>145.65873180502493</c:v>
                </c:pt>
                <c:pt idx="10">
                  <c:v>145.60331006355025</c:v>
                </c:pt>
                <c:pt idx="11">
                  <c:v>145.54769688217405</c:v>
                </c:pt>
                <c:pt idx="12">
                  <c:v>145.49189093375261</c:v>
                </c:pt>
                <c:pt idx="13">
                  <c:v>145.43589087729379</c:v>
                </c:pt>
                <c:pt idx="14">
                  <c:v>145.37969535776352</c:v>
                </c:pt>
                <c:pt idx="15">
                  <c:v>145.32330300588916</c:v>
                </c:pt>
                <c:pt idx="16">
                  <c:v>145.26671243795931</c:v>
                </c:pt>
                <c:pt idx="17">
                  <c:v>145.20992225562003</c:v>
                </c:pt>
                <c:pt idx="18">
                  <c:v>145.15293104566751</c:v>
                </c:pt>
                <c:pt idx="19">
                  <c:v>145.0957373798372</c:v>
                </c:pt>
                <c:pt idx="20">
                  <c:v>145.03833981458882</c:v>
                </c:pt>
                <c:pt idx="21">
                  <c:v>144.9807368908879</c:v>
                </c:pt>
                <c:pt idx="22">
                  <c:v>144.92292713398317</c:v>
                </c:pt>
                <c:pt idx="23">
                  <c:v>144.86490905318004</c:v>
                </c:pt>
                <c:pt idx="24">
                  <c:v>144.80668114161</c:v>
                </c:pt>
                <c:pt idx="25">
                  <c:v>144.74824187599569</c:v>
                </c:pt>
                <c:pt idx="26">
                  <c:v>144.68958971641183</c:v>
                </c:pt>
                <c:pt idx="27">
                  <c:v>144.63072310604176</c:v>
                </c:pt>
                <c:pt idx="28">
                  <c:v>144.57164047092945</c:v>
                </c:pt>
                <c:pt idx="29">
                  <c:v>144.51234021972709</c:v>
                </c:pt>
                <c:pt idx="30">
                  <c:v>144.45282074343774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5052-4ED3-87CA-571410256AAB}"/>
            </c:ext>
          </c:extLst>
        </c:ser>
        <c:ser>
          <c:idx val="18"/>
          <c:order val="16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Sheet2!$T$20:$T$50</c:f>
              <c:numCache>
                <c:formatCode>General</c:formatCode>
                <c:ptCount val="31"/>
                <c:pt idx="0">
                  <c:v>146.14987101418461</c:v>
                </c:pt>
                <c:pt idx="1">
                  <c:v>146.09277580254431</c:v>
                </c:pt>
                <c:pt idx="2">
                  <c:v>146.03548931680598</c:v>
                </c:pt>
                <c:pt idx="3">
                  <c:v>145.97801027108974</c:v>
                </c:pt>
                <c:pt idx="4">
                  <c:v>145.92033736650501</c:v>
                </c:pt>
                <c:pt idx="5">
                  <c:v>145.8624692909745</c:v>
                </c:pt>
                <c:pt idx="6">
                  <c:v>145.80440471905504</c:v>
                </c:pt>
                <c:pt idx="7">
                  <c:v>145.74614231175542</c:v>
                </c:pt>
                <c:pt idx="8">
                  <c:v>145.6876807163512</c:v>
                </c:pt>
                <c:pt idx="9">
                  <c:v>145.62901856619609</c:v>
                </c:pt>
                <c:pt idx="10">
                  <c:v>145.57015448053045</c:v>
                </c:pt>
                <c:pt idx="11">
                  <c:v>145.51108706428616</c:v>
                </c:pt>
                <c:pt idx="12">
                  <c:v>145.45181490788823</c:v>
                </c:pt>
                <c:pt idx="13">
                  <c:v>145.39233658705311</c:v>
                </c:pt>
                <c:pt idx="14">
                  <c:v>145.33265066258306</c:v>
                </c:pt>
                <c:pt idx="15">
                  <c:v>145.2727556801575</c:v>
                </c:pt>
                <c:pt idx="16">
                  <c:v>145.21265017012018</c:v>
                </c:pt>
                <c:pt idx="17">
                  <c:v>145.15233264726294</c:v>
                </c:pt>
                <c:pt idx="18">
                  <c:v>145.0918016106053</c:v>
                </c:pt>
                <c:pt idx="19">
                  <c:v>145.03105554317062</c:v>
                </c:pt>
                <c:pt idx="20">
                  <c:v>144.97009291175775</c:v>
                </c:pt>
                <c:pt idx="21">
                  <c:v>144.90891216670892</c:v>
                </c:pt>
                <c:pt idx="22">
                  <c:v>144.84751174167346</c:v>
                </c:pt>
                <c:pt idx="23">
                  <c:v>144.78589005336707</c:v>
                </c:pt>
                <c:pt idx="24">
                  <c:v>144.72404550132683</c:v>
                </c:pt>
                <c:pt idx="25">
                  <c:v>144.66197646766193</c:v>
                </c:pt>
                <c:pt idx="26">
                  <c:v>144.59968131679958</c:v>
                </c:pt>
                <c:pt idx="27">
                  <c:v>144.53715839522638</c:v>
                </c:pt>
                <c:pt idx="28">
                  <c:v>144.47440603122513</c:v>
                </c:pt>
                <c:pt idx="29">
                  <c:v>144.41142253460646</c:v>
                </c:pt>
                <c:pt idx="30">
                  <c:v>144.34820619643577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5052-4ED3-87CA-571410256AAB}"/>
            </c:ext>
          </c:extLst>
        </c:ser>
        <c:ser>
          <c:idx val="19"/>
          <c:order val="17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Sheet2!$U$20:$U$50</c:f>
              <c:numCache>
                <c:formatCode>General</c:formatCode>
                <c:ptCount val="31"/>
                <c:pt idx="0">
                  <c:v>146.14374608113283</c:v>
                </c:pt>
                <c:pt idx="1">
                  <c:v>146.08331196822701</c:v>
                </c:pt>
                <c:pt idx="2">
                  <c:v>146.02267539560341</c:v>
                </c:pt>
                <c:pt idx="3">
                  <c:v>145.96183500218444</c:v>
                </c:pt>
                <c:pt idx="4">
                  <c:v>145.90078941312109</c:v>
                </c:pt>
                <c:pt idx="5">
                  <c:v>145.83953723960633</c:v>
                </c:pt>
                <c:pt idx="6">
                  <c:v>145.77807707868573</c:v>
                </c:pt>
                <c:pt idx="7">
                  <c:v>145.71640751306452</c:v>
                </c:pt>
                <c:pt idx="8">
                  <c:v>145.65452711091149</c:v>
                </c:pt>
                <c:pt idx="9">
                  <c:v>145.5924344256596</c:v>
                </c:pt>
                <c:pt idx="10">
                  <c:v>145.53012799580301</c:v>
                </c:pt>
                <c:pt idx="11">
                  <c:v>145.46760634469061</c:v>
                </c:pt>
                <c:pt idx="12">
                  <c:v>145.40486798031623</c:v>
                </c:pt>
                <c:pt idx="13">
                  <c:v>145.34191139510474</c:v>
                </c:pt>
                <c:pt idx="14">
                  <c:v>145.27873506569492</c:v>
                </c:pt>
                <c:pt idx="15">
                  <c:v>145.21533745271816</c:v>
                </c:pt>
                <c:pt idx="16">
                  <c:v>145.15171700057343</c:v>
                </c:pt>
                <c:pt idx="17">
                  <c:v>145.08787213719819</c:v>
                </c:pt>
                <c:pt idx="18">
                  <c:v>145.02380127383546</c:v>
                </c:pt>
                <c:pt idx="19">
                  <c:v>144.95950280479639</c:v>
                </c:pt>
                <c:pt idx="20">
                  <c:v>144.89497510721901</c:v>
                </c:pt>
                <c:pt idx="21">
                  <c:v>144.83021654082231</c:v>
                </c:pt>
                <c:pt idx="22">
                  <c:v>144.76522544765612</c:v>
                </c:pt>
                <c:pt idx="23">
                  <c:v>144.70000015184641</c:v>
                </c:pt>
                <c:pt idx="24">
                  <c:v>144.634538959336</c:v>
                </c:pt>
                <c:pt idx="25">
                  <c:v>144.56884015762054</c:v>
                </c:pt>
                <c:pt idx="26">
                  <c:v>144.50290201547966</c:v>
                </c:pt>
                <c:pt idx="27">
                  <c:v>144.43672278270336</c:v>
                </c:pt>
                <c:pt idx="28">
                  <c:v>144.37030068981315</c:v>
                </c:pt>
                <c:pt idx="29">
                  <c:v>144.30363394777817</c:v>
                </c:pt>
                <c:pt idx="30">
                  <c:v>144.23672074772617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5052-4ED3-87CA-571410256AAB}"/>
            </c:ext>
          </c:extLst>
        </c:ser>
        <c:ser>
          <c:idx val="20"/>
          <c:order val="18"/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Sheet2!$V$20:$V$50</c:f>
              <c:numCache>
                <c:formatCode>General</c:formatCode>
                <c:ptCount val="31"/>
                <c:pt idx="0">
                  <c:v>146.13079713387069</c:v>
                </c:pt>
                <c:pt idx="1">
                  <c:v>146.06702411969937</c:v>
                </c:pt>
                <c:pt idx="2">
                  <c:v>146.00303746019048</c:v>
                </c:pt>
                <c:pt idx="3">
                  <c:v>145.93883571906881</c:v>
                </c:pt>
                <c:pt idx="4">
                  <c:v>145.8744174455268</c:v>
                </c:pt>
                <c:pt idx="5">
                  <c:v>145.80978117402779</c:v>
                </c:pt>
                <c:pt idx="6">
                  <c:v>145.74492542410607</c:v>
                </c:pt>
                <c:pt idx="7">
                  <c:v>145.67984870016323</c:v>
                </c:pt>
                <c:pt idx="8">
                  <c:v>145.61454949126144</c:v>
                </c:pt>
                <c:pt idx="9">
                  <c:v>145.54902627091275</c:v>
                </c:pt>
                <c:pt idx="10">
                  <c:v>145.48327749686518</c:v>
                </c:pt>
                <c:pt idx="11">
                  <c:v>145.41730161088469</c:v>
                </c:pt>
                <c:pt idx="12">
                  <c:v>145.35109703853382</c:v>
                </c:pt>
                <c:pt idx="13">
                  <c:v>145.28466218894602</c:v>
                </c:pt>
                <c:pt idx="14">
                  <c:v>145.21799545459643</c:v>
                </c:pt>
                <c:pt idx="15">
                  <c:v>145.15109521106848</c:v>
                </c:pt>
                <c:pt idx="16">
                  <c:v>145.08395981681628</c:v>
                </c:pt>
                <c:pt idx="17">
                  <c:v>145.01658761292308</c:v>
                </c:pt>
                <c:pt idx="18">
                  <c:v>144.94897692285522</c:v>
                </c:pt>
                <c:pt idx="19">
                  <c:v>144.88112605221178</c:v>
                </c:pt>
                <c:pt idx="20">
                  <c:v>144.81303328846991</c:v>
                </c:pt>
                <c:pt idx="21">
                  <c:v>144.74469690072533</c:v>
                </c:pt>
                <c:pt idx="22">
                  <c:v>144.67611513942842</c:v>
                </c:pt>
                <c:pt idx="23">
                  <c:v>144.60728623611541</c:v>
                </c:pt>
                <c:pt idx="24">
                  <c:v>144.5382084031348</c:v>
                </c:pt>
                <c:pt idx="25">
                  <c:v>144.46887983336876</c:v>
                </c:pt>
                <c:pt idx="26">
                  <c:v>144.39929869994938</c:v>
                </c:pt>
                <c:pt idx="27">
                  <c:v>144.32946315596999</c:v>
                </c:pt>
                <c:pt idx="28">
                  <c:v>144.2593713341908</c:v>
                </c:pt>
                <c:pt idx="29">
                  <c:v>144.18902134673954</c:v>
                </c:pt>
                <c:pt idx="30">
                  <c:v>144.1184112848062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5052-4ED3-87CA-571410256AAB}"/>
            </c:ext>
          </c:extLst>
        </c:ser>
        <c:ser>
          <c:idx val="21"/>
          <c:order val="19"/>
          <c:spPr>
            <a:ln w="508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Sheet2!$A$20:$A$50</c:f>
              <c:numCache>
                <c:formatCode>General</c:formatCode>
                <c:ptCount val="31"/>
                <c:pt idx="0">
                  <c:v>0</c:v>
                </c:pt>
                <c:pt idx="1">
                  <c:v>3.3333333333333333E-2</c:v>
                </c:pt>
                <c:pt idx="2">
                  <c:v>6.6666666666666666E-2</c:v>
                </c:pt>
                <c:pt idx="3">
                  <c:v>0.1</c:v>
                </c:pt>
                <c:pt idx="4">
                  <c:v>0.13333333333333333</c:v>
                </c:pt>
                <c:pt idx="5">
                  <c:v>0.16666666666666666</c:v>
                </c:pt>
                <c:pt idx="6">
                  <c:v>0.19999999999999998</c:v>
                </c:pt>
                <c:pt idx="7">
                  <c:v>0.23333333333333331</c:v>
                </c:pt>
                <c:pt idx="8">
                  <c:v>0.26666666666666666</c:v>
                </c:pt>
                <c:pt idx="9">
                  <c:v>0.3</c:v>
                </c:pt>
                <c:pt idx="10">
                  <c:v>0.33333333333333331</c:v>
                </c:pt>
                <c:pt idx="11">
                  <c:v>0.36666666666666664</c:v>
                </c:pt>
                <c:pt idx="12">
                  <c:v>0.39999999999999997</c:v>
                </c:pt>
                <c:pt idx="13">
                  <c:v>0.43333333333333329</c:v>
                </c:pt>
                <c:pt idx="14">
                  <c:v>0.46666666666666662</c:v>
                </c:pt>
                <c:pt idx="15">
                  <c:v>0.49999999999999994</c:v>
                </c:pt>
                <c:pt idx="16">
                  <c:v>0.53333333333333333</c:v>
                </c:pt>
                <c:pt idx="17">
                  <c:v>0.56666666666666665</c:v>
                </c:pt>
                <c:pt idx="18">
                  <c:v>0.6</c:v>
                </c:pt>
                <c:pt idx="19">
                  <c:v>0.6333333333333333</c:v>
                </c:pt>
                <c:pt idx="20">
                  <c:v>0.66666666666666663</c:v>
                </c:pt>
                <c:pt idx="21">
                  <c:v>0.7</c:v>
                </c:pt>
                <c:pt idx="22">
                  <c:v>0.73333333333333328</c:v>
                </c:pt>
                <c:pt idx="23">
                  <c:v>0.76666666666666661</c:v>
                </c:pt>
                <c:pt idx="24">
                  <c:v>0.79999999999999993</c:v>
                </c:pt>
                <c:pt idx="25">
                  <c:v>0.83333333333333326</c:v>
                </c:pt>
                <c:pt idx="26">
                  <c:v>0.86666666666666659</c:v>
                </c:pt>
                <c:pt idx="27">
                  <c:v>0.89999999999999991</c:v>
                </c:pt>
                <c:pt idx="28">
                  <c:v>0.93333333333333324</c:v>
                </c:pt>
                <c:pt idx="29">
                  <c:v>0.96666666666666656</c:v>
                </c:pt>
                <c:pt idx="30">
                  <c:v>0.99999999999999989</c:v>
                </c:pt>
              </c:numCache>
            </c:numRef>
          </c:xVal>
          <c:yVal>
            <c:numRef>
              <c:f>Sheet2!$W$20:$W$50</c:f>
              <c:numCache>
                <c:formatCode>General</c:formatCode>
                <c:ptCount val="31"/>
                <c:pt idx="0">
                  <c:v>146.15040000000002</c:v>
                </c:pt>
                <c:pt idx="1">
                  <c:v>146.09542199218416</c:v>
                </c:pt>
                <c:pt idx="2">
                  <c:v>146.04188069277598</c:v>
                </c:pt>
                <c:pt idx="3">
                  <c:v>145.98978576034659</c:v>
                </c:pt>
                <c:pt idx="4">
                  <c:v>145.93914695119332</c:v>
                </c:pt>
                <c:pt idx="5">
                  <c:v>145.88997412066254</c:v>
                </c:pt>
                <c:pt idx="6">
                  <c:v>145.84227722449515</c:v>
                </c:pt>
                <c:pt idx="7">
                  <c:v>145.79606632019451</c:v>
                </c:pt>
                <c:pt idx="8">
                  <c:v>145.75135156841839</c:v>
                </c:pt>
                <c:pt idx="9">
                  <c:v>145.70814323439433</c:v>
                </c:pt>
                <c:pt idx="10">
                  <c:v>145.66645168935946</c:v>
                </c:pt>
                <c:pt idx="11">
                  <c:v>145.62628741202539</c:v>
                </c:pt>
                <c:pt idx="12">
                  <c:v>145.58766099006817</c:v>
                </c:pt>
                <c:pt idx="13">
                  <c:v>145.55058312164437</c:v>
                </c:pt>
                <c:pt idx="14">
                  <c:v>145.51506461693367</c:v>
                </c:pt>
                <c:pt idx="15">
                  <c:v>145.48111639970824</c:v>
                </c:pt>
                <c:pt idx="16">
                  <c:v>145.44874950892992</c:v>
                </c:pt>
                <c:pt idx="17">
                  <c:v>145.4179751003754</c:v>
                </c:pt>
                <c:pt idx="18">
                  <c:v>145.38880444829027</c:v>
                </c:pt>
                <c:pt idx="19">
                  <c:v>145.36124894707257</c:v>
                </c:pt>
                <c:pt idx="20">
                  <c:v>145.33532011298587</c:v>
                </c:pt>
                <c:pt idx="21">
                  <c:v>145.31102958590373</c:v>
                </c:pt>
                <c:pt idx="22">
                  <c:v>145.28838913108476</c:v>
                </c:pt>
                <c:pt idx="23">
                  <c:v>145.26741064098013</c:v>
                </c:pt>
                <c:pt idx="24">
                  <c:v>145.24810613707362</c:v>
                </c:pt>
                <c:pt idx="25">
                  <c:v>145.23048777175501</c:v>
                </c:pt>
                <c:pt idx="26">
                  <c:v>145.21456783022768</c:v>
                </c:pt>
                <c:pt idx="27">
                  <c:v>145.20035873245095</c:v>
                </c:pt>
                <c:pt idx="28">
                  <c:v>145.1878730351184</c:v>
                </c:pt>
                <c:pt idx="29">
                  <c:v>145.17712343367214</c:v>
                </c:pt>
                <c:pt idx="30">
                  <c:v>145.16812276435459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5052-4ED3-87CA-571410256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6796792"/>
        <c:axId val="354267896"/>
      </c:scatterChart>
      <c:valAx>
        <c:axId val="29679679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Commuting Distance = u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one"/>
        <c:crossAx val="354267896"/>
        <c:crosses val="autoZero"/>
        <c:crossBetween val="midCat"/>
      </c:valAx>
      <c:valAx>
        <c:axId val="3542678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P{u}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one"/>
        <c:crossAx val="29679679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51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3809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0703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731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42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5670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53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375668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1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6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arthobservatory.nasa.gov/images/77658/shanghai-at-night-a-growing-city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hyperlink" Target="https://earthobservatory.nasa.gov/images/79800/city-lights-of-the-united-states-2012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9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46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ECN741:  Urban Economics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7848600" cy="1752600"/>
          </a:xfrm>
        </p:spPr>
        <p:txBody>
          <a:bodyPr>
            <a:normAutofit/>
          </a:bodyPr>
          <a:lstStyle/>
          <a:p>
            <a:r>
              <a:rPr lang="en-US" sz="4000" dirty="0"/>
              <a:t>Testing Urban Models</a:t>
            </a:r>
          </a:p>
        </p:txBody>
      </p:sp>
      <p:sp>
        <p:nvSpPr>
          <p:cNvPr id="5" name="TextBox"/>
          <p:cNvSpPr txBox="1"/>
          <p:nvPr/>
        </p:nvSpPr>
        <p:spPr>
          <a:xfrm>
            <a:off x="533400" y="6019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Professor John Yinger, The Maxwell School, Syracuse University, 2020</a:t>
            </a:r>
          </a:p>
        </p:txBody>
      </p:sp>
      <p:pic>
        <p:nvPicPr>
          <p:cNvPr id="102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Land rent summarizes the derived demand for land, and some studies estimate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{u}</a:t>
            </a:r>
            <a:r>
              <a:rPr lang="en-US" dirty="0"/>
              <a:t> instead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}.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Example:  D.P. </a:t>
            </a:r>
            <a:r>
              <a:rPr lang="en-US" dirty="0" err="1"/>
              <a:t>McMillen</a:t>
            </a:r>
            <a:r>
              <a:rPr lang="en-US" dirty="0"/>
              <a:t>, "One Hundred Fifty Years of Land Values in Chicago:  A Nonparametric Approach," </a:t>
            </a:r>
            <a:r>
              <a:rPr lang="en-US" i="1" dirty="0"/>
              <a:t>JUE</a:t>
            </a:r>
            <a:r>
              <a:rPr lang="en-US" dirty="0"/>
              <a:t> (July 1996), pp. 100-124.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These studies do not use theoretically derived functional forms.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8568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Approaches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1. Estimate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2"/>
            <a:r>
              <a:rPr lang="en-US" dirty="0"/>
              <a:t>2. Estimate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(land rent)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3. Estimate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 (density)</a:t>
            </a:r>
          </a:p>
          <a:p>
            <a:pPr lvl="2"/>
            <a:r>
              <a:rPr lang="en-US" dirty="0"/>
              <a:t>4. Estimate derived envelope and bid functions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3453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dirty="0"/>
              <a:t>A huge literature, going back to the 1950s, estimates population density functions,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Fairly recent reviews can be found in: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Small and Song, "Population and Employment Densities: Structure and Change," </a:t>
            </a:r>
            <a:r>
              <a:rPr lang="en-US" i="1" dirty="0"/>
              <a:t>JUE</a:t>
            </a:r>
            <a:r>
              <a:rPr lang="en-US" dirty="0"/>
              <a:t>, (November 1994), pp. 292-313. </a:t>
            </a:r>
          </a:p>
          <a:p>
            <a:pPr lvl="2"/>
            <a:endParaRPr lang="en-US" dirty="0"/>
          </a:p>
          <a:p>
            <a:pPr lvl="2"/>
            <a:r>
              <a:rPr lang="en-US" dirty="0" err="1"/>
              <a:t>Anas</a:t>
            </a:r>
            <a:r>
              <a:rPr lang="en-US" dirty="0"/>
              <a:t>, Arnott, and Small, “Urban Spatial Structure,” </a:t>
            </a:r>
            <a:r>
              <a:rPr lang="en-US" i="1" dirty="0"/>
              <a:t>Journal of Economic Literature</a:t>
            </a:r>
            <a:r>
              <a:rPr lang="en-US" dirty="0"/>
              <a:t> (September 1998), pp. 1426-1464</a:t>
            </a:r>
            <a:endParaRPr lang="en-US" sz="2400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There is not much theory in this literature, apart from the (incorrect) derivation of the exponential form from an urban model, which we discussed in an earlier class.</a:t>
            </a:r>
          </a:p>
          <a:p>
            <a:pPr marL="411480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21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Some informal theory is offered in the case of multiple worksites.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paper below identifies three assumptions: that different worksites are substitutes, complements, or somewhere in between. </a:t>
            </a:r>
          </a:p>
          <a:p>
            <a:pPr lvl="1"/>
            <a:endParaRPr lang="en-US" dirty="0"/>
          </a:p>
          <a:p>
            <a:pPr lvl="2"/>
            <a:r>
              <a:rPr lang="en-US" sz="2000" dirty="0" err="1"/>
              <a:t>Heikkila</a:t>
            </a:r>
            <a:r>
              <a:rPr lang="en-US" sz="2000" dirty="0"/>
              <a:t>, E., P. Gordon, J. I. Kim, R. B. </a:t>
            </a:r>
            <a:r>
              <a:rPr lang="en-US" sz="2000" dirty="0" err="1"/>
              <a:t>Peiser</a:t>
            </a:r>
            <a:r>
              <a:rPr lang="en-US" sz="2000" dirty="0"/>
              <a:t>, H. W. Richardson, and D. Dale-Johnson. 1989. “What Happened to the CBD-Distance Gradient?: Land Values in a </a:t>
            </a:r>
            <a:r>
              <a:rPr lang="en-US" sz="2000" dirty="0" err="1"/>
              <a:t>Policentric</a:t>
            </a:r>
            <a:r>
              <a:rPr lang="en-US" sz="2000" dirty="0"/>
              <a:t> City.” </a:t>
            </a:r>
            <a:r>
              <a:rPr lang="en-US" sz="2000" i="1" dirty="0"/>
              <a:t>Environment and Planning A</a:t>
            </a:r>
            <a:r>
              <a:rPr lang="en-US" sz="2000" dirty="0"/>
              <a:t> 21 (2): 221-232.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Allocating each household to a worksite, as in the models discussed earlier, is an example of the first assumption.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1457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Lots of room for more work on density with big data.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Three-dimensional maps.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How they change over time.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How they correlate with job locations or transportation systems.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1840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Another approach is to focus on light at night.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Light is a sign of activity.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Recent photographs from space show the lack of activity after a hurricane. 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Some studies look at light patterns to indicate economic growth as indicated by changes in density.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Some city light pictures are on the following links.</a:t>
            </a:r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81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See, also: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pic>
        <p:nvPicPr>
          <p:cNvPr id="5" name="Measuring Economic Growth from Outer Space" descr="Please contact Professor Yinger for details regarding figures and graphs."/>
          <p:cNvPicPr>
            <a:picLocks noChangeAspect="1"/>
          </p:cNvPicPr>
          <p:nvPr/>
        </p:nvPicPr>
        <p:blipFill rotWithShape="1">
          <a:blip r:embed="rId2"/>
          <a:srcRect l="35833" t="30741" r="12916" b="60371"/>
          <a:stretch/>
        </p:blipFill>
        <p:spPr>
          <a:xfrm>
            <a:off x="-1" y="1981200"/>
            <a:ext cx="9003323" cy="914400"/>
          </a:xfrm>
          <a:prstGeom prst="rect">
            <a:avLst/>
          </a:prstGeom>
        </p:spPr>
      </p:pic>
      <p:grpSp>
        <p:nvGrpSpPr>
          <p:cNvPr id="8" name="Links">
            <a:extLst>
              <a:ext uri="{FF2B5EF4-FFF2-40B4-BE49-F238E27FC236}">
                <a16:creationId xmlns:a16="http://schemas.microsoft.com/office/drawing/2014/main" id="{6ED5CF0F-E19C-471F-B7DB-ABDAA5FF533B}"/>
              </a:ext>
            </a:extLst>
          </p:cNvPr>
          <p:cNvGrpSpPr/>
          <p:nvPr/>
        </p:nvGrpSpPr>
        <p:grpSpPr>
          <a:xfrm>
            <a:off x="2286000" y="3105835"/>
            <a:ext cx="4572000" cy="1776925"/>
            <a:chOff x="2286000" y="3105835"/>
            <a:chExt cx="4572000" cy="1776925"/>
          </a:xfrm>
        </p:grpSpPr>
        <p:sp>
          <p:nvSpPr>
            <p:cNvPr id="6" name="Link 1"/>
            <p:cNvSpPr/>
            <p:nvPr/>
          </p:nvSpPr>
          <p:spPr>
            <a:xfrm>
              <a:off x="2286000" y="3105835"/>
              <a:ext cx="4572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>
                  <a:hlinkClick r:id="rId3"/>
                </a:rPr>
                <a:t>https://earthobservatory.nasa.gov/images/77658/shanghai-at-night-a-growing-city</a:t>
              </a:r>
              <a:r>
                <a:rPr lang="en-US" dirty="0"/>
                <a:t> </a:t>
              </a:r>
            </a:p>
          </p:txBody>
        </p:sp>
        <p:sp>
          <p:nvSpPr>
            <p:cNvPr id="7" name="Link 2"/>
            <p:cNvSpPr/>
            <p:nvPr/>
          </p:nvSpPr>
          <p:spPr>
            <a:xfrm>
              <a:off x="2286000" y="3959430"/>
              <a:ext cx="4572000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dirty="0">
                  <a:hlinkClick r:id="rId4"/>
                </a:rPr>
                <a:t>https://earthobservatory.nasa.gov/images/79800/city-lights-of-the-united-states-2012</a:t>
              </a:r>
              <a:r>
                <a:rPr lang="en-US" dirty="0"/>
                <a:t> </a:t>
              </a:r>
            </a:p>
          </p:txBody>
        </p:sp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8971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362932DF-8768-482A-B1A6-EEDC30C8E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5181600" cy="457200"/>
          </a:xfrm>
        </p:spPr>
        <p:txBody>
          <a:bodyPr>
            <a:normAutofit/>
          </a:bodyPr>
          <a:lstStyle/>
          <a:p>
            <a:r>
              <a:rPr lang="en-US" sz="2400" dirty="0"/>
              <a:t>Testing Urban Models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FE495A9A-99E2-4F24-BAEE-21D95921F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FF0000"/>
                </a:solidFill>
              </a:rPr>
              <a:t>Questions</a:t>
            </a:r>
          </a:p>
          <a:p>
            <a:pPr marL="109728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How should one interpret the coefficient of distance to the CBD in an empirical study of housing price determinants?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What are alternative ways to measure commuting costs with one worksite?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dirty="0"/>
              <a:t>What is the difference between the “complements” and “substitutes” views of commuting costs with many worksites.</a:t>
            </a:r>
          </a:p>
        </p:txBody>
      </p:sp>
    </p:spTree>
    <p:extLst>
      <p:ext uri="{BB962C8B-B14F-4D97-AF65-F5344CB8AC3E}">
        <p14:creationId xmlns:p14="http://schemas.microsoft.com/office/powerpoint/2010/main" val="2855745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Approaches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1. Estimate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2"/>
            <a:r>
              <a:rPr lang="en-US" dirty="0"/>
              <a:t>2. Estimate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(land rent)</a:t>
            </a:r>
          </a:p>
          <a:p>
            <a:pPr lvl="2"/>
            <a:r>
              <a:rPr lang="en-US" dirty="0"/>
              <a:t>3. Estimate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(density)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4. Estimate derived envelope and bid functions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0342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Yinger Approach: Derive the Envelope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4"/>
            <a:ext cx="8229600" cy="442776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As explained in the last class, it is possible to derive the hedonic envelope for access to jobs with a standard, but slightly modified approach to bid functions and an assumption about the hedonic equilibrium. </a:t>
            </a:r>
          </a:p>
          <a:p>
            <a:pPr lvl="1"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This is the approach in my 2020 working paper, “The Price of Access to Jobs.”</a:t>
            </a:r>
          </a:p>
          <a:p>
            <a:pPr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To the best of my knowledge, this approach is the first one to estimate the hedonic price function for access to jobs with heterogeneous households.</a:t>
            </a:r>
          </a:p>
          <a:p>
            <a:pPr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Many studies recognize, of course, that observed prices reflect both bidding and sorting, but no previous study has been able to distinguish between these two components of observed prices.</a:t>
            </a:r>
          </a:p>
          <a:p>
            <a:pPr marL="82296" indent="0">
              <a:spcBef>
                <a:spcPts val="0"/>
              </a:spcBef>
              <a:spcAft>
                <a:spcPts val="1350"/>
              </a:spcAft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5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Approaches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1. Estimate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2"/>
            <a:r>
              <a:rPr lang="en-US" dirty="0"/>
              <a:t>2. Estimate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(land rent)</a:t>
            </a:r>
          </a:p>
          <a:p>
            <a:pPr lvl="2"/>
            <a:r>
              <a:rPr lang="en-US" dirty="0"/>
              <a:t>3. Estimate </a:t>
            </a:r>
            <a:r>
              <a:rPr lang="en-US" i="1" dirty="0"/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(density)</a:t>
            </a:r>
          </a:p>
          <a:p>
            <a:pPr lvl="2"/>
            <a:r>
              <a:rPr lang="en-US" dirty="0"/>
              <a:t>4. Estimate theoretically derived envelopes</a:t>
            </a:r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7708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Household Sorting, 1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4"/>
            <a:ext cx="8229600" cy="4275365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One of the advantages of my approach is that it can shed light on the determinants of household sorting in two ways.</a:t>
            </a:r>
          </a:p>
          <a:p>
            <a:pPr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First, recall that the sigma parameters describe the nature of the hedonic equilibrium.</a:t>
            </a:r>
          </a:p>
          <a:p>
            <a:pPr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The central urban theorem with heterogeneous households is that sorting depends on bid-function slopes (i.e. that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/>
              <a:t> is significant) and that households with steeper slopes live closer to jobs (i.e. that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/>
              <a:t>&lt; 0 so long as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/>
              <a:t>is positive).</a:t>
            </a:r>
          </a:p>
          <a:p>
            <a:pPr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To the best of my knowledge, these tests are new.</a:t>
            </a:r>
          </a:p>
          <a:p>
            <a:pPr marL="82296" indent="0">
              <a:spcBef>
                <a:spcPts val="0"/>
              </a:spcBef>
              <a:spcAft>
                <a:spcPts val="1350"/>
              </a:spcAft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28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Household Sorting, 2</a:t>
            </a:r>
            <a:br>
              <a:rPr lang="en-US" sz="1350" dirty="0"/>
            </a:br>
            <a:endParaRPr lang="en-US" sz="1350" dirty="0"/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4"/>
            <a:ext cx="8229600" cy="473256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450"/>
              </a:spcBef>
              <a:spcAft>
                <a:spcPts val="900"/>
              </a:spcAft>
            </a:pPr>
            <a:r>
              <a:rPr lang="en-US" dirty="0"/>
              <a:t>Second, my method leads to a test of normal sorting.</a:t>
            </a:r>
          </a:p>
          <a:p>
            <a:pPr>
              <a:spcBef>
                <a:spcPts val="450"/>
              </a:spcBef>
              <a:spcAft>
                <a:spcPts val="900"/>
              </a:spcAft>
            </a:pPr>
            <a:r>
              <a:rPr lang="en-US" dirty="0"/>
              <a:t>Once the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/>
              <a:t>s are estimated, I can use the (inverted) formula for the hedonic equilibrium to estimate the relative slope parameter,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spcBef>
                <a:spcPts val="450"/>
              </a:spcBef>
              <a:spcAft>
                <a:spcPts val="900"/>
              </a:spcAft>
            </a:pPr>
            <a:r>
              <a:rPr lang="en-US" dirty="0"/>
              <a:t>Then I can use the expression for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dirty="0"/>
              <a:t> that appears in the bid-function to see how income affects bid-function slopes.</a:t>
            </a:r>
          </a:p>
          <a:p>
            <a:pPr>
              <a:spcBef>
                <a:spcPts val="450"/>
              </a:spcBef>
              <a:spcAft>
                <a:spcPts val="900"/>
              </a:spcAft>
            </a:pPr>
            <a:r>
              <a:rPr lang="en-US" dirty="0"/>
              <a:t>A well-known theorem is that normal sorting arises if the income elasticity of commuting costs,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</a:t>
            </a:r>
            <a:r>
              <a:rPr lang="en-US" dirty="0"/>
              <a:t>, is smaller than the income elasticity of demand for housing,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/>
              <a:t>.</a:t>
            </a:r>
          </a:p>
          <a:p>
            <a:pPr>
              <a:spcBef>
                <a:spcPts val="450"/>
              </a:spcBef>
              <a:spcAft>
                <a:spcPts val="900"/>
              </a:spcAft>
            </a:pPr>
            <a:r>
              <a:rPr lang="en-US" dirty="0"/>
              <a:t>By assuming that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 </a:t>
            </a:r>
            <a:r>
              <a:rPr lang="en-US" dirty="0"/>
              <a:t>is constant, I can test this theorem directly.</a:t>
            </a:r>
          </a:p>
        </p:txBody>
      </p:sp>
    </p:spTree>
    <p:extLst>
      <p:ext uri="{BB962C8B-B14F-4D97-AF65-F5344CB8AC3E}">
        <p14:creationId xmlns:p14="http://schemas.microsoft.com/office/powerpoint/2010/main" val="881953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Autofit/>
          </a:bodyPr>
          <a:lstStyle/>
          <a:p>
            <a:r>
              <a:rPr lang="en-US" sz="2100" dirty="0">
                <a:solidFill>
                  <a:schemeClr val="accent4">
                    <a:lumMod val="75000"/>
                  </a:schemeClr>
                </a:solidFill>
              </a:rPr>
              <a:t>The Price of Access to Jobs: Household Sorting, 3</a:t>
            </a:r>
            <a:br>
              <a:rPr lang="en-US" sz="18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5"/>
            <a:ext cx="8229600" cy="37706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Here is the algebra</a:t>
            </a:r>
            <a:r>
              <a:rPr lang="en-US" dirty="0">
                <a:sym typeface="Wingdings" panose="05000000000000000000" pitchFamily="2" charset="2"/>
              </a:rPr>
              <a:t>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 a negative coefficient for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term supports the normal-sorting hypothesis.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5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E2061583-56A0-494B-AA6C-FECD34FA196E}"/>
              </a:ext>
            </a:extLst>
          </p:cNvPr>
          <p:cNvGrpSpPr/>
          <p:nvPr/>
        </p:nvGrpSpPr>
        <p:grpSpPr>
          <a:xfrm>
            <a:off x="2697865" y="1803943"/>
            <a:ext cx="4023671" cy="2355107"/>
            <a:chOff x="2697865" y="1803943"/>
            <a:chExt cx="4023671" cy="2355107"/>
          </a:xfrm>
        </p:grpSpPr>
        <p:graphicFrame>
          <p:nvGraphicFramePr>
            <p:cNvPr id="8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3351487"/>
                </p:ext>
              </p:extLst>
            </p:nvPr>
          </p:nvGraphicFramePr>
          <p:xfrm>
            <a:off x="3660353" y="1803943"/>
            <a:ext cx="1932196" cy="932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0" name="Equation" r:id="rId3" imgW="952200" imgH="457200" progId="Equation.DSMT4">
                    <p:embed/>
                  </p:oleObj>
                </mc:Choice>
                <mc:Fallback>
                  <p:oleObj name="Equation" r:id="rId3" imgW="952200" imgH="457200" progId="Equation.DSMT4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0353" y="1803943"/>
                          <a:ext cx="1932196" cy="93211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8332248"/>
                </p:ext>
              </p:extLst>
            </p:nvPr>
          </p:nvGraphicFramePr>
          <p:xfrm>
            <a:off x="3825608" y="2881008"/>
            <a:ext cx="1347114" cy="5026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name="Equation" r:id="rId5" imgW="634725" imgH="241195" progId="Equation.DSMT4">
                    <p:embed/>
                  </p:oleObj>
                </mc:Choice>
                <mc:Fallback>
                  <p:oleObj name="Equation" r:id="rId5" imgW="634725" imgH="241195" progId="Equation.DSMT4">
                    <p:embed/>
                    <p:pic>
                      <p:nvPicPr>
                        <p:cNvPr id="12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5608" y="2881008"/>
                          <a:ext cx="1347114" cy="50265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" name="Equation 3" descr="Please contact Professor Yinger for details regarding figures and graphs.">
              <a:extLst>
                <a:ext uri="{FF2B5EF4-FFF2-40B4-BE49-F238E27FC236}">
                  <a16:creationId xmlns:a16="http://schemas.microsoft.com/office/drawing/2014/main" id="{160CA1AC-A69A-46F0-8F35-76185844DA3B}"/>
                </a:ext>
              </a:extLst>
            </p:cNvPr>
            <p:cNvGrpSpPr/>
            <p:nvPr/>
          </p:nvGrpSpPr>
          <p:grpSpPr>
            <a:xfrm>
              <a:off x="2697865" y="3511444"/>
              <a:ext cx="4023671" cy="647606"/>
              <a:chOff x="2697865" y="3511444"/>
              <a:chExt cx="4023671" cy="647606"/>
            </a:xfrm>
          </p:grpSpPr>
          <p:graphicFrame>
            <p:nvGraphicFramePr>
              <p:cNvPr id="1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89797040"/>
                  </p:ext>
                </p:extLst>
              </p:nvPr>
            </p:nvGraphicFramePr>
            <p:xfrm>
              <a:off x="2697865" y="3511444"/>
              <a:ext cx="4023671" cy="39119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2" name="Equation" r:id="rId7" imgW="2057400" imgH="203200" progId="Equation.DSMT4">
                      <p:embed/>
                    </p:oleObj>
                  </mc:Choice>
                  <mc:Fallback>
                    <p:oleObj name="Equation" r:id="rId7" imgW="2057400" imgH="203200" progId="Equation.DSMT4">
                      <p:embed/>
                      <p:pic>
                        <p:nvPicPr>
                          <p:cNvPr id="1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97865" y="3511444"/>
                            <a:ext cx="4023671" cy="391190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Left Brace 13"/>
              <p:cNvSpPr/>
              <p:nvPr/>
            </p:nvSpPr>
            <p:spPr>
              <a:xfrm rot="16200000">
                <a:off x="5392503" y="3580072"/>
                <a:ext cx="335902" cy="822053"/>
              </a:xfrm>
              <a:prstGeom prst="leftBrac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pic>
        <p:nvPicPr>
          <p:cNvPr id="13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78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Cleveland Data, 1</a:t>
            </a:r>
            <a:br>
              <a:rPr lang="en-US" sz="1350" dirty="0"/>
            </a:br>
            <a:endParaRPr lang="en-US" sz="1350" dirty="0"/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58984"/>
            <a:ext cx="8229600" cy="446081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My data set contains all the house sales in the Cleveland metropolitan area in 2000</a:t>
            </a:r>
          </a:p>
          <a:p>
            <a:pPr>
              <a:spcAft>
                <a:spcPts val="900"/>
              </a:spcAft>
            </a:pPr>
            <a:r>
              <a:rPr lang="en-US" dirty="0"/>
              <a:t>Including detailed data on 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Housing characteristics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Neighborhood characteristics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Location of jobs</a:t>
            </a:r>
          </a:p>
          <a:p>
            <a:pPr>
              <a:spcAft>
                <a:spcPts val="900"/>
              </a:spcAft>
            </a:pPr>
            <a:r>
              <a:rPr lang="en-US" dirty="0"/>
              <a:t>A key issues is how to measure access to jobs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Straight-line distance or distance along streets?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Time or distance?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Access to center or access to job clusters?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What do home buyers perceive? (Never directly observed!)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2282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17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Cleveland Data, 2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5"/>
            <a:ext cx="8229600" cy="4016239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I examine several different time and distance measures.</a:t>
            </a:r>
          </a:p>
          <a:p>
            <a:pPr>
              <a:spcAft>
                <a:spcPts val="900"/>
              </a:spcAft>
            </a:pPr>
            <a:r>
              <a:rPr lang="en-US" dirty="0"/>
              <a:t>The ones I selected come from two sets: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Measures that have the most explanatory power in a set of 9 time and 9 distance measures examined in a draft working paper by Carlos Diaz and me.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Measures that play an important role in urban economic theory.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The final set of measures is listed in the following table.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One Diaz/Yinger finding to note is that in Cleveland in 2000, straight-line times and distances have more explanatory power than comparable along-the-street measures. 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Thanks to internet mapping programs, this may no longer be true.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endParaRPr lang="en-US" dirty="0"/>
          </a:p>
          <a:p>
            <a:endParaRPr lang="en-US" dirty="0"/>
          </a:p>
        </p:txBody>
      </p:sp>
      <p:pic>
        <p:nvPicPr>
          <p:cNvPr id="10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22282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9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57145"/>
            <a:ext cx="8229600" cy="639210"/>
          </a:xfrm>
        </p:spPr>
        <p:txBody>
          <a:bodyPr>
            <a:normAutofit fontScale="90000"/>
          </a:bodyPr>
          <a:lstStyle/>
          <a:p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The Price of Access to Jobs: Cleveland Data, 3</a:t>
            </a:r>
            <a:br>
              <a:rPr lang="en-US" sz="21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1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Table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179478"/>
              </p:ext>
            </p:extLst>
          </p:nvPr>
        </p:nvGraphicFramePr>
        <p:xfrm>
          <a:off x="3112916" y="1814397"/>
          <a:ext cx="5696338" cy="4186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0010">
                  <a:extLst>
                    <a:ext uri="{9D8B030D-6E8A-4147-A177-3AD203B41FA5}">
                      <a16:colId xmlns:a16="http://schemas.microsoft.com/office/drawing/2014/main" val="2479696704"/>
                    </a:ext>
                  </a:extLst>
                </a:gridCol>
                <a:gridCol w="2627975">
                  <a:extLst>
                    <a:ext uri="{9D8B030D-6E8A-4147-A177-3AD203B41FA5}">
                      <a16:colId xmlns:a16="http://schemas.microsoft.com/office/drawing/2014/main" val="3718433542"/>
                    </a:ext>
                  </a:extLst>
                </a:gridCol>
                <a:gridCol w="608823">
                  <a:extLst>
                    <a:ext uri="{9D8B030D-6E8A-4147-A177-3AD203B41FA5}">
                      <a16:colId xmlns:a16="http://schemas.microsoft.com/office/drawing/2014/main" val="2575028151"/>
                    </a:ext>
                  </a:extLst>
                </a:gridCol>
                <a:gridCol w="818761">
                  <a:extLst>
                    <a:ext uri="{9D8B030D-6E8A-4147-A177-3AD203B41FA5}">
                      <a16:colId xmlns:a16="http://schemas.microsoft.com/office/drawing/2014/main" val="2137178332"/>
                    </a:ext>
                  </a:extLst>
                </a:gridCol>
                <a:gridCol w="790769">
                  <a:extLst>
                    <a:ext uri="{9D8B030D-6E8A-4147-A177-3AD203B41FA5}">
                      <a16:colId xmlns:a16="http://schemas.microsoft.com/office/drawing/2014/main" val="2067338627"/>
                    </a:ext>
                  </a:extLst>
                </a:gridCol>
              </a:tblGrid>
              <a:tr h="4211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Measure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Definition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Mean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Minimum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Maximum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901674715"/>
                  </a:ext>
                </a:extLst>
              </a:tr>
              <a:tr h="207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Distance Measures (in Miles)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384929755"/>
                  </a:ext>
                </a:extLst>
              </a:tr>
              <a:tr h="421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Estimated actual commuting distance (straight line)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7.97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3.01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29.04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852421996"/>
                  </a:ext>
                </a:extLst>
              </a:tr>
              <a:tr h="421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Straight-line distance to Terminal Tower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13.39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1.11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41.36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2988085961"/>
                  </a:ext>
                </a:extLst>
              </a:tr>
              <a:tr h="421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Employment-weighted straight-line distance to worksites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13.20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7.27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39.52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2531919699"/>
                  </a:ext>
                </a:extLst>
              </a:tr>
              <a:tr h="421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Straight-line distance to assigned worksite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6.92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42.25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959641454"/>
                  </a:ext>
                </a:extLst>
              </a:tr>
              <a:tr h="196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97578733"/>
                  </a:ext>
                </a:extLst>
              </a:tr>
              <a:tr h="20706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 Measures (in Minutes)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2024323005"/>
                  </a:ext>
                </a:extLst>
              </a:tr>
              <a:tr h="2070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Actual commuting time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25.87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11.11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46.53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864200721"/>
                  </a:ext>
                </a:extLst>
              </a:tr>
              <a:tr h="421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Estimated straight-line time to Terminal Tower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44.51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9.87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87.48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664984012"/>
                  </a:ext>
                </a:extLst>
              </a:tr>
              <a:tr h="421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Employment-weighted straight-line time to worksites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46.31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25.97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86.26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4195840496"/>
                  </a:ext>
                </a:extLst>
              </a:tr>
              <a:tr h="421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Straight-line timer to assigned worksite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32.33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4.24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121.39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687826653"/>
                  </a:ext>
                </a:extLst>
              </a:tr>
            </a:tbl>
          </a:graphicData>
        </a:graphic>
      </p:graphicFrame>
      <p:grpSp>
        <p:nvGrpSpPr>
          <p:cNvPr id="9" name="Table Contents" descr="Please contact Professor Yinger for details regarding figures and graphs.">
            <a:extLst>
              <a:ext uri="{FF2B5EF4-FFF2-40B4-BE49-F238E27FC236}">
                <a16:creationId xmlns:a16="http://schemas.microsoft.com/office/drawing/2014/main" id="{247640BD-5AAE-4BFD-84FC-81D63B04F926}"/>
              </a:ext>
            </a:extLst>
          </p:cNvPr>
          <p:cNvGrpSpPr/>
          <p:nvPr/>
        </p:nvGrpSpPr>
        <p:grpSpPr>
          <a:xfrm>
            <a:off x="156990" y="1253233"/>
            <a:ext cx="8254818" cy="3540531"/>
            <a:chOff x="156990" y="1253233"/>
            <a:chExt cx="8254818" cy="3540531"/>
          </a:xfrm>
        </p:grpSpPr>
        <p:sp>
          <p:nvSpPr>
            <p:cNvPr id="6" name="Rectangle 5"/>
            <p:cNvSpPr/>
            <p:nvPr/>
          </p:nvSpPr>
          <p:spPr>
            <a:xfrm>
              <a:off x="3839808" y="1253233"/>
              <a:ext cx="4572000" cy="6342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135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Table 2. Measures of Job Access</a:t>
              </a:r>
              <a:endPara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Bef>
                  <a:spcPts val="450"/>
                </a:spcBef>
              </a:pPr>
              <a:r>
                <a:rPr lang="en-US" sz="135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Panel A: Definitions</a:t>
              </a:r>
              <a:endPara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6990" y="2949356"/>
              <a:ext cx="245400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From monocentric models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6991" y="3769072"/>
              <a:ext cx="2842352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From models with CBD and SBD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2036" y="4493682"/>
              <a:ext cx="245400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Reflects congestion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2036" y="3390242"/>
              <a:ext cx="245400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Job sites as “complements”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5253" y="2507506"/>
              <a:ext cx="245400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Uses tract-to-tract data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2619261" y="2641984"/>
              <a:ext cx="493655" cy="40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611017" y="3083834"/>
              <a:ext cx="493655" cy="40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619261" y="3512257"/>
              <a:ext cx="493655" cy="40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5" idx="1"/>
            </p:cNvCxnSpPr>
            <p:nvPr/>
          </p:nvCxnSpPr>
          <p:spPr>
            <a:xfrm>
              <a:off x="2866088" y="3907572"/>
              <a:ext cx="24682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2587262" y="4628160"/>
              <a:ext cx="493655" cy="402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4320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57145"/>
            <a:ext cx="8229600" cy="567551"/>
          </a:xfrm>
        </p:spPr>
        <p:txBody>
          <a:bodyPr>
            <a:normAutofit fontScale="90000"/>
          </a:bodyPr>
          <a:lstStyle/>
          <a:p>
            <a:r>
              <a:rPr lang="en-US" sz="1650" dirty="0">
                <a:solidFill>
                  <a:schemeClr val="accent4">
                    <a:lumMod val="75000"/>
                  </a:schemeClr>
                </a:solidFill>
              </a:rPr>
              <a:t>The Price of Access to Jobs: Cleveland Data, 4</a:t>
            </a:r>
            <a:br>
              <a:rPr lang="en-US" sz="2100" dirty="0"/>
            </a:br>
            <a:endParaRPr lang="en-US" sz="2100" dirty="0"/>
          </a:p>
        </p:txBody>
      </p:sp>
      <p:sp>
        <p:nvSpPr>
          <p:cNvPr id="6" name="Content Placeholder"/>
          <p:cNvSpPr/>
          <p:nvPr/>
        </p:nvSpPr>
        <p:spPr>
          <a:xfrm>
            <a:off x="2336006" y="1253233"/>
            <a:ext cx="4572000" cy="634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2. Measures of Job Access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450"/>
              </a:spcBef>
            </a:pPr>
            <a:r>
              <a:rPr lang="en-US" sz="1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Panel B: Correlations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455292"/>
              </p:ext>
            </p:extLst>
          </p:nvPr>
        </p:nvGraphicFramePr>
        <p:xfrm>
          <a:off x="2064397" y="1814392"/>
          <a:ext cx="4884576" cy="4364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9377">
                  <a:extLst>
                    <a:ext uri="{9D8B030D-6E8A-4147-A177-3AD203B41FA5}">
                      <a16:colId xmlns:a16="http://schemas.microsoft.com/office/drawing/2014/main" val="512655766"/>
                    </a:ext>
                  </a:extLst>
                </a:gridCol>
                <a:gridCol w="137691">
                  <a:extLst>
                    <a:ext uri="{9D8B030D-6E8A-4147-A177-3AD203B41FA5}">
                      <a16:colId xmlns:a16="http://schemas.microsoft.com/office/drawing/2014/main" val="3356329749"/>
                    </a:ext>
                  </a:extLst>
                </a:gridCol>
                <a:gridCol w="949377">
                  <a:extLst>
                    <a:ext uri="{9D8B030D-6E8A-4147-A177-3AD203B41FA5}">
                      <a16:colId xmlns:a16="http://schemas.microsoft.com/office/drawing/2014/main" val="3057524631"/>
                    </a:ext>
                  </a:extLst>
                </a:gridCol>
                <a:gridCol w="949377">
                  <a:extLst>
                    <a:ext uri="{9D8B030D-6E8A-4147-A177-3AD203B41FA5}">
                      <a16:colId xmlns:a16="http://schemas.microsoft.com/office/drawing/2014/main" val="1479899606"/>
                    </a:ext>
                  </a:extLst>
                </a:gridCol>
                <a:gridCol w="949377">
                  <a:extLst>
                    <a:ext uri="{9D8B030D-6E8A-4147-A177-3AD203B41FA5}">
                      <a16:colId xmlns:a16="http://schemas.microsoft.com/office/drawing/2014/main" val="2849514637"/>
                    </a:ext>
                  </a:extLst>
                </a:gridCol>
                <a:gridCol w="949377">
                  <a:extLst>
                    <a:ext uri="{9D8B030D-6E8A-4147-A177-3AD203B41FA5}">
                      <a16:colId xmlns:a16="http://schemas.microsoft.com/office/drawing/2014/main" val="1337356255"/>
                    </a:ext>
                  </a:extLst>
                </a:gridCol>
              </a:tblGrid>
              <a:tr h="200945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Distance Measures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181489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599021373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590156670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604017497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0.62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767737212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0.55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782721181"/>
                  </a:ext>
                </a:extLst>
              </a:tr>
              <a:tr h="184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272862784"/>
                  </a:ext>
                </a:extLst>
              </a:tr>
              <a:tr h="36804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 Measures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503708617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55873355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13812387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843052259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0.82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401374199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717942491"/>
                  </a:ext>
                </a:extLst>
              </a:tr>
              <a:tr h="184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347590514"/>
                  </a:ext>
                </a:extLst>
              </a:tr>
              <a:tr h="40189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Cross Correlations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2634151355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3151080540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0.01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0.19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917802931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0.67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906522682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0.70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589538682"/>
                  </a:ext>
                </a:extLst>
              </a:tr>
              <a:tr h="200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0.67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b"/>
                </a:tc>
                <a:extLst>
                  <a:ext uri="{0D108BD9-81ED-4DB2-BD59-A6C34878D82A}">
                    <a16:rowId xmlns:a16="http://schemas.microsoft.com/office/drawing/2014/main" val="1395128307"/>
                  </a:ext>
                </a:extLst>
              </a:tr>
            </a:tbl>
          </a:graphicData>
        </a:graphic>
      </p:graphicFrame>
      <p:pic>
        <p:nvPicPr>
          <p:cNvPr id="4" name="Picture" descr="A car parked on the side of a road&#10;&#10;Description automatically generate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85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Estimating Strategy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5"/>
            <a:ext cx="8229600" cy="377068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I estimate the envelopes and bid functions using the following steps:</a:t>
            </a:r>
          </a:p>
          <a:p>
            <a:pPr>
              <a:spcAft>
                <a:spcPts val="900"/>
              </a:spcAft>
            </a:pPr>
            <a:r>
              <a:rPr lang="en-US" dirty="0"/>
              <a:t>Step 1: Estimate the hedonic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Step 1A: Estimate a house sales regression with neighborhood (CBG) fixed effects.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Step 1B: Estimate a hedonic for neighborhood traits, including access to jobs.</a:t>
            </a:r>
          </a:p>
          <a:p>
            <a:pPr>
              <a:spcAft>
                <a:spcPts val="900"/>
              </a:spcAft>
            </a:pPr>
            <a:r>
              <a:rPr lang="en-US" dirty="0"/>
              <a:t>Step 2: Estimate the bid functions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Calculate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dirty="0"/>
              <a:t> (as explained earlier) and regress it on the determinants of a household’s relative bid-function slope.</a:t>
            </a:r>
          </a:p>
        </p:txBody>
      </p:sp>
    </p:spTree>
    <p:extLst>
      <p:ext uri="{BB962C8B-B14F-4D97-AF65-F5344CB8AC3E}">
        <p14:creationId xmlns:p14="http://schemas.microsoft.com/office/powerpoint/2010/main" val="2197806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Estimating Strategy, Stage 1A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4"/>
            <a:ext cx="8229600" cy="4351565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The regression in stage 1A has 22,880 observations (= house sales); the dependent variable is the log of house value.</a:t>
            </a:r>
          </a:p>
          <a:p>
            <a:pPr>
              <a:spcAft>
                <a:spcPts val="900"/>
              </a:spcAft>
            </a:pPr>
            <a:r>
              <a:rPr lang="en-US" dirty="0"/>
              <a:t>It includes: 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17 housing traits (such as square footage, house age, and lot size),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18 variables to measure the difference in a location’s traits (such as distance to an elementary school or to Lake Erie) between the house’s actual location and the center of its CBG,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and 1,665 CBG fixed effects.</a:t>
            </a:r>
          </a:p>
          <a:p>
            <a:pPr>
              <a:spcAft>
                <a:spcPts val="900"/>
              </a:spcAft>
            </a:pPr>
            <a:r>
              <a:rPr lang="en-US" dirty="0"/>
              <a:t>The R-squared is 0.7893.</a:t>
            </a:r>
          </a:p>
          <a:p>
            <a:pPr>
              <a:spcAft>
                <a:spcPts val="900"/>
              </a:spcAft>
            </a:pPr>
            <a:r>
              <a:rPr lang="en-US" dirty="0"/>
              <a:t>The neighborhood (=CBG) fixed effects are highly significant.</a:t>
            </a:r>
          </a:p>
        </p:txBody>
      </p:sp>
      <p:sp>
        <p:nvSpPr>
          <p:cNvPr id="6" name="TextBox"/>
          <p:cNvSpPr txBox="1"/>
          <p:nvPr/>
        </p:nvSpPr>
        <p:spPr>
          <a:xfrm>
            <a:off x="6629400" y="5469640"/>
            <a:ext cx="190041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Stage 1A Regression </a:t>
            </a:r>
          </a:p>
        </p:txBody>
      </p:sp>
      <p:sp>
        <p:nvSpPr>
          <p:cNvPr id="4" name="Action Button: Forward or Next 3" descr="Please contact Professor Yinger for details regarding figures and graphs.">
            <a:hlinkClick r:id="rId2" action="ppaction://hlinksldjump" highlightClick="1"/>
          </p:cNvPr>
          <p:cNvSpPr/>
          <p:nvPr/>
        </p:nvSpPr>
        <p:spPr>
          <a:xfrm>
            <a:off x="7162800" y="5836184"/>
            <a:ext cx="983255" cy="21482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55483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Estimating Strategy, Stage 1B, 1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4"/>
            <a:ext cx="8229600" cy="4319911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The regressions in stage 1B have 1,665 observations (= CBGs); the dependent variable is a CBG’s fixed effect from stage1A (plus the constant).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The regressions include 50 controls for locational traits (such as school quality, crime rate, aid pollution, access to parks) plus county and worksite fixed effects.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This regression is conducted for each measure of job access.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The R-squared values are all close to 0.70.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Most of the control variables are statistically significant (with errors clustered at the school district level).</a:t>
            </a:r>
          </a:p>
        </p:txBody>
      </p:sp>
      <p:sp>
        <p:nvSpPr>
          <p:cNvPr id="8" name="TextBox"/>
          <p:cNvSpPr txBox="1"/>
          <p:nvPr/>
        </p:nvSpPr>
        <p:spPr>
          <a:xfrm>
            <a:off x="4554415" y="5644730"/>
            <a:ext cx="22887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List of Control Variables</a:t>
            </a:r>
          </a:p>
        </p:txBody>
      </p:sp>
      <p:sp>
        <p:nvSpPr>
          <p:cNvPr id="6" name="Action Button: Forward or Next 5" descr="Please contact Professor Yinger for details regarding figures and graphs.">
            <a:hlinkClick r:id="rId2" action="ppaction://hlinksldjump" highlightClick="1"/>
          </p:cNvPr>
          <p:cNvSpPr/>
          <p:nvPr/>
        </p:nvSpPr>
        <p:spPr>
          <a:xfrm>
            <a:off x="7086600" y="5664066"/>
            <a:ext cx="1074145" cy="2478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2876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Approaches</a:t>
            </a:r>
          </a:p>
          <a:p>
            <a:pPr lvl="1"/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1. Estimate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2"/>
            <a:r>
              <a:rPr lang="en-US" dirty="0"/>
              <a:t>2. Estimate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(land rent)</a:t>
            </a:r>
          </a:p>
          <a:p>
            <a:pPr lvl="2"/>
            <a:r>
              <a:rPr lang="en-US" dirty="0"/>
              <a:t>3. Estimate </a:t>
            </a:r>
            <a:r>
              <a:rPr lang="en-US" i="1" dirty="0"/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(density)</a:t>
            </a:r>
          </a:p>
          <a:p>
            <a:pPr lvl="2"/>
            <a:r>
              <a:rPr lang="en-US" dirty="0"/>
              <a:t>4. Estimate derived envelope and bid functions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02869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Estimating Strategy, Stage 1B, 2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5"/>
            <a:ext cx="8229600" cy="377068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I start with linear, log, and quadratic specifications.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The linear term is negative and significant for 7 of the 8 cases, but, as explained earlier, it does not identify any structural parameters.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The log term is negative and significant in 5 of the 8 cases, but this result is consistent with both no time costs and no operating costs (and does not identify structural parameters).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Both terms of the quadratic form are significant (negative and positive) for DIST1, DIST3, and TIME1.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endParaRPr lang="en-US" dirty="0"/>
          </a:p>
          <a:p>
            <a:pPr lvl="1">
              <a:spcBef>
                <a:spcPts val="450"/>
              </a:spcBef>
              <a:spcAft>
                <a:spcPts val="13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050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57145"/>
            <a:ext cx="8229600" cy="857250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Access to Jobs: Preliminary Results, 1</a:t>
            </a:r>
            <a:br>
              <a:rPr lang="en-US" sz="21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1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Table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92785"/>
              </p:ext>
            </p:extLst>
          </p:nvPr>
        </p:nvGraphicFramePr>
        <p:xfrm>
          <a:off x="1735495" y="1546724"/>
          <a:ext cx="5262464" cy="429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047">
                  <a:extLst>
                    <a:ext uri="{9D8B030D-6E8A-4147-A177-3AD203B41FA5}">
                      <a16:colId xmlns:a16="http://schemas.microsoft.com/office/drawing/2014/main" val="1477767348"/>
                    </a:ext>
                  </a:extLst>
                </a:gridCol>
                <a:gridCol w="1210479">
                  <a:extLst>
                    <a:ext uri="{9D8B030D-6E8A-4147-A177-3AD203B41FA5}">
                      <a16:colId xmlns:a16="http://schemas.microsoft.com/office/drawing/2014/main" val="2345139462"/>
                    </a:ext>
                  </a:extLst>
                </a:gridCol>
                <a:gridCol w="796678">
                  <a:extLst>
                    <a:ext uri="{9D8B030D-6E8A-4147-A177-3AD203B41FA5}">
                      <a16:colId xmlns:a16="http://schemas.microsoft.com/office/drawing/2014/main" val="2643340254"/>
                    </a:ext>
                  </a:extLst>
                </a:gridCol>
                <a:gridCol w="796678">
                  <a:extLst>
                    <a:ext uri="{9D8B030D-6E8A-4147-A177-3AD203B41FA5}">
                      <a16:colId xmlns:a16="http://schemas.microsoft.com/office/drawing/2014/main" val="1866284743"/>
                    </a:ext>
                  </a:extLst>
                </a:gridCol>
                <a:gridCol w="955791">
                  <a:extLst>
                    <a:ext uri="{9D8B030D-6E8A-4147-A177-3AD203B41FA5}">
                      <a16:colId xmlns:a16="http://schemas.microsoft.com/office/drawing/2014/main" val="56059707"/>
                    </a:ext>
                  </a:extLst>
                </a:gridCol>
                <a:gridCol w="955791">
                  <a:extLst>
                    <a:ext uri="{9D8B030D-6E8A-4147-A177-3AD203B41FA5}">
                      <a16:colId xmlns:a16="http://schemas.microsoft.com/office/drawing/2014/main" val="551508719"/>
                    </a:ext>
                  </a:extLst>
                </a:gridCol>
              </a:tblGrid>
              <a:tr h="262595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Table 3: Access Envelopes Estimated with Simple Forms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09078"/>
                  </a:ext>
                </a:extLst>
              </a:tr>
              <a:tr h="4566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Linear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Quadratic,        1st Term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Quadratic,</a:t>
                      </a:r>
                      <a:r>
                        <a:rPr lang="en-US" sz="1100" baseline="0" dirty="0">
                          <a:effectLst/>
                        </a:rPr>
                        <a:t> 2nd</a:t>
                      </a:r>
                      <a:r>
                        <a:rPr lang="en-US" sz="1100" dirty="0">
                          <a:effectLst/>
                        </a:rPr>
                        <a:t> Term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186637623"/>
                  </a:ext>
                </a:extLst>
              </a:tr>
              <a:tr h="23166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Distance Measures (in Miles)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2483295128"/>
                  </a:ext>
                </a:extLst>
              </a:tr>
              <a:tr h="3044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Estimated actual commuting dist. (straight line)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extLst>
                  <a:ext uri="{0D108BD9-81ED-4DB2-BD59-A6C34878D82A}">
                    <a16:rowId xmlns:a16="http://schemas.microsoft.com/office/drawing/2014/main" val="3780226393"/>
                  </a:ext>
                </a:extLst>
              </a:tr>
              <a:tr h="23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Coefficient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-0.00259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-0.05066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-0.02390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0.00075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1357936766"/>
                  </a:ext>
                </a:extLst>
              </a:tr>
              <a:tr h="23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t-Statistic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(-0.97)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(-1.72)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(-2.39*)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(2.47*)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630470117"/>
                  </a:ext>
                </a:extLst>
              </a:tr>
              <a:tr h="3044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Straight-line distance to Terminal Tower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extLst>
                  <a:ext uri="{0D108BD9-81ED-4DB2-BD59-A6C34878D82A}">
                    <a16:rowId xmlns:a16="http://schemas.microsoft.com/office/drawing/2014/main" val="1900451285"/>
                  </a:ext>
                </a:extLst>
              </a:tr>
              <a:tr h="23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Coefficient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-0.00830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-0.10296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-0.01492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0.00014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1457255345"/>
                  </a:ext>
                </a:extLst>
              </a:tr>
              <a:tr h="23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t-Statistic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(-3.64**)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(-2.17*)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(-1.49)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(0.75)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218545390"/>
                  </a:ext>
                </a:extLst>
              </a:tr>
              <a:tr h="3044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Employment-weighted straight-line distance to worksites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extLst>
                  <a:ext uri="{0D108BD9-81ED-4DB2-BD59-A6C34878D82A}">
                    <a16:rowId xmlns:a16="http://schemas.microsoft.com/office/drawing/2014/main" val="803933214"/>
                  </a:ext>
                </a:extLst>
              </a:tr>
              <a:tr h="23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Coefficient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-0.00946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-0.20813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-0.02919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0.00043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3084508246"/>
                  </a:ext>
                </a:extLst>
              </a:tr>
              <a:tr h="23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t-Statistic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(-4.42**)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(-5.24**)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(-3.34**)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(2.29*)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2777819855"/>
                  </a:ext>
                </a:extLst>
              </a:tr>
              <a:tr h="3044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Straight-line distance to assigned worksite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extLst>
                  <a:ext uri="{0D108BD9-81ED-4DB2-BD59-A6C34878D82A}">
                    <a16:rowId xmlns:a16="http://schemas.microsoft.com/office/drawing/2014/main" val="1709868823"/>
                  </a:ext>
                </a:extLst>
              </a:tr>
              <a:tr h="23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Coefficient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-0.00449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-0.01195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-0.00624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-0.00002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4015856675"/>
                  </a:ext>
                </a:extLst>
              </a:tr>
              <a:tr h="231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t-Statistic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(-5.53**)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(-1.36)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(-1.41)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(-0.20)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1233172933"/>
                  </a:ext>
                </a:extLst>
              </a:tr>
              <a:tr h="27603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</a:t>
                      </a:r>
                      <a:r>
                        <a:rPr lang="en-US" sz="11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variable is CBG fixed effect; 1,665 observations; many controls included.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759750"/>
                  </a:ext>
                </a:extLst>
              </a:tr>
            </a:tbl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12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57145"/>
            <a:ext cx="8229600" cy="857250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Price of Access to Jobs: Preliminary Results, 2</a:t>
            </a:r>
            <a:br>
              <a:rPr lang="en-US" sz="21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1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093555"/>
              </p:ext>
            </p:extLst>
          </p:nvPr>
        </p:nvGraphicFramePr>
        <p:xfrm>
          <a:off x="1847462" y="1448611"/>
          <a:ext cx="5073521" cy="4763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407">
                  <a:extLst>
                    <a:ext uri="{9D8B030D-6E8A-4147-A177-3AD203B41FA5}">
                      <a16:colId xmlns:a16="http://schemas.microsoft.com/office/drawing/2014/main" val="1477767348"/>
                    </a:ext>
                  </a:extLst>
                </a:gridCol>
                <a:gridCol w="1167020">
                  <a:extLst>
                    <a:ext uri="{9D8B030D-6E8A-4147-A177-3AD203B41FA5}">
                      <a16:colId xmlns:a16="http://schemas.microsoft.com/office/drawing/2014/main" val="2345139462"/>
                    </a:ext>
                  </a:extLst>
                </a:gridCol>
                <a:gridCol w="768073">
                  <a:extLst>
                    <a:ext uri="{9D8B030D-6E8A-4147-A177-3AD203B41FA5}">
                      <a16:colId xmlns:a16="http://schemas.microsoft.com/office/drawing/2014/main" val="2643340254"/>
                    </a:ext>
                  </a:extLst>
                </a:gridCol>
                <a:gridCol w="768073">
                  <a:extLst>
                    <a:ext uri="{9D8B030D-6E8A-4147-A177-3AD203B41FA5}">
                      <a16:colId xmlns:a16="http://schemas.microsoft.com/office/drawing/2014/main" val="1866284743"/>
                    </a:ext>
                  </a:extLst>
                </a:gridCol>
                <a:gridCol w="921474">
                  <a:extLst>
                    <a:ext uri="{9D8B030D-6E8A-4147-A177-3AD203B41FA5}">
                      <a16:colId xmlns:a16="http://schemas.microsoft.com/office/drawing/2014/main" val="56059707"/>
                    </a:ext>
                  </a:extLst>
                </a:gridCol>
                <a:gridCol w="921474">
                  <a:extLst>
                    <a:ext uri="{9D8B030D-6E8A-4147-A177-3AD203B41FA5}">
                      <a16:colId xmlns:a16="http://schemas.microsoft.com/office/drawing/2014/main" val="551508719"/>
                    </a:ext>
                  </a:extLst>
                </a:gridCol>
              </a:tblGrid>
              <a:tr h="23660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Table 3: Access Envelopes Estimated with Simple Forms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09078"/>
                  </a:ext>
                </a:extLst>
              </a:tr>
              <a:tr h="4666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Linear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Quadratic,  1st Term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Quadratic, 2nd Term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186637623"/>
                  </a:ext>
                </a:extLst>
              </a:tr>
              <a:tr h="25848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 Measures (in Minutes)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2235676359"/>
                  </a:ext>
                </a:extLst>
              </a:tr>
              <a:tr h="258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Actual commuting time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1446399390"/>
                  </a:ext>
                </a:extLst>
              </a:tr>
              <a:tr h="25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Coefficient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-0.00307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-0.08781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-0.01462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0.00021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538473719"/>
                  </a:ext>
                </a:extLst>
              </a:tr>
              <a:tr h="25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t-Statistic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(-2.77**)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(-2.77**)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(-2.28*)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(2.03*)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2049851686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Estimated straight-line time to Terminal Tower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extLst>
                  <a:ext uri="{0D108BD9-81ED-4DB2-BD59-A6C34878D82A}">
                    <a16:rowId xmlns:a16="http://schemas.microsoft.com/office/drawing/2014/main" val="2550413740"/>
                  </a:ext>
                </a:extLst>
              </a:tr>
              <a:tr h="25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Coefficient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-0.00498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-0.17443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-0.00315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-0.00002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3406895647"/>
                  </a:ext>
                </a:extLst>
              </a:tr>
              <a:tr h="25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t-Statistic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(-2.93**)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(-2.06*)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(-0.62)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(-0.44)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1483851053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Employment-weighted straight-line time to worksites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extLst>
                  <a:ext uri="{0D108BD9-81ED-4DB2-BD59-A6C34878D82A}">
                    <a16:rowId xmlns:a16="http://schemas.microsoft.com/office/drawing/2014/main" val="2759353626"/>
                  </a:ext>
                </a:extLst>
              </a:tr>
              <a:tr h="25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Coefficient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-0.00437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-0.18173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-0.00188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-0.00003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1950787625"/>
                  </a:ext>
                </a:extLst>
              </a:tr>
              <a:tr h="25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t-Statistic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(-5.06**)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(-4.72**)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(-0.44)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(-0.61)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361223881"/>
                  </a:ext>
                </a:extLst>
              </a:tr>
              <a:tr h="3680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Straight-line time to assigned worksite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179" marR="45179" marT="0" marB="0" anchor="b"/>
                </a:tc>
                <a:extLst>
                  <a:ext uri="{0D108BD9-81ED-4DB2-BD59-A6C34878D82A}">
                    <a16:rowId xmlns:a16="http://schemas.microsoft.com/office/drawing/2014/main" val="876428324"/>
                  </a:ext>
                </a:extLst>
              </a:tr>
              <a:tr h="258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Coefficient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-0.00094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-0.02033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-0.00069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0.00000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1520422544"/>
                  </a:ext>
                </a:extLst>
              </a:tr>
              <a:tr h="258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  t-Statistic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(-2.05*)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(-1.68)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(-0.59)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(-0.25)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extLst>
                  <a:ext uri="{0D108BD9-81ED-4DB2-BD59-A6C34878D82A}">
                    <a16:rowId xmlns:a16="http://schemas.microsoft.com/office/drawing/2014/main" val="3280960489"/>
                  </a:ext>
                </a:extLst>
              </a:tr>
              <a:tr h="216497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</a:t>
                      </a:r>
                      <a:r>
                        <a:rPr lang="en-US" sz="11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variable is CBG fixed effect; 1,665 observations; many controls included.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84" marR="3388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759750"/>
                  </a:ext>
                </a:extLst>
              </a:tr>
            </a:tbl>
          </a:graphicData>
        </a:graphic>
      </p:graphicFrame>
      <p:pic>
        <p:nvPicPr>
          <p:cNvPr id="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02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Autofit/>
          </a:bodyPr>
          <a:lstStyle/>
          <a:p>
            <a:r>
              <a:rPr lang="en-US" sz="2100" dirty="0">
                <a:solidFill>
                  <a:schemeClr val="accent4">
                    <a:lumMod val="75000"/>
                  </a:schemeClr>
                </a:solidFill>
              </a:rPr>
              <a:t>The Price of Access to Jobs: Estimating Strategy, Stage 1B, 3</a:t>
            </a: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4"/>
            <a:ext cx="8381097" cy="427536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Then I turn to my specification with different assumed values for the key parameters that are available in the literature:</a:t>
            </a:r>
          </a:p>
          <a:p>
            <a:pPr lvl="1">
              <a:spcBef>
                <a:spcPts val="450"/>
              </a:spcBef>
              <a:spcAft>
                <a:spcPts val="1350"/>
              </a:spcAf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= ½, 1, and 2</a:t>
            </a:r>
          </a:p>
          <a:p>
            <a:pPr lvl="1">
              <a:spcBef>
                <a:spcPts val="450"/>
              </a:spcBef>
              <a:spcAft>
                <a:spcPts val="1350"/>
              </a:spcAft>
            </a:pP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= 0.3 and 1.0 (based on the literature) plus 1.5 (needed for a solution when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dirty="0"/>
              <a:t>= 2)</a:t>
            </a:r>
          </a:p>
          <a:p>
            <a:pPr lvl="1">
              <a:spcBef>
                <a:spcPts val="450"/>
              </a:spcBef>
              <a:spcAft>
                <a:spcPts val="1350"/>
              </a:spcAft>
            </a:pP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dirty="0"/>
              <a:t> = 0.3 and 1.0 (based on the literature)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This leads to 14 cases (not 18 because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= 1.5 is required when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= 2).</a:t>
            </a:r>
          </a:p>
          <a:p>
            <a:pPr lvl="1">
              <a:spcBef>
                <a:spcPts val="450"/>
              </a:spcBef>
              <a:spcAft>
                <a:spcPts val="13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724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Main Results, 1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4"/>
            <a:ext cx="8381097" cy="4427765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The results are significant (5% level) with the expected negative sign in every case for DIST1, DIST3, and TIME1—and only once for the other 5 measures of job access.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The results imply that the price of housing at the location with the least-valued access compared to the location with the best access is about 12% lower for DIST1, 26% lower for DIST3, and 34% lower for TIME1. 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These results for DIST1, DIST3, and TIME1 strongly support the theorem that household sorting depends on the slopes of household bid functions.  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endParaRPr lang="en-US" dirty="0"/>
          </a:p>
          <a:p>
            <a:pPr>
              <a:spcBef>
                <a:spcPts val="450"/>
              </a:spcBef>
              <a:spcAft>
                <a:spcPts val="1350"/>
              </a:spcAft>
            </a:pPr>
            <a:endParaRPr lang="en-US" dirty="0"/>
          </a:p>
          <a:p>
            <a:pPr lvl="1">
              <a:spcBef>
                <a:spcPts val="450"/>
              </a:spcBef>
              <a:spcAft>
                <a:spcPts val="13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893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57145"/>
            <a:ext cx="8229600" cy="857250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The Price of Access to Jobs: Main Results, 2</a:t>
            </a:r>
            <a:br>
              <a:rPr lang="en-US" sz="21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1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Table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894461"/>
              </p:ext>
            </p:extLst>
          </p:nvPr>
        </p:nvGraphicFramePr>
        <p:xfrm>
          <a:off x="2357437" y="1414465"/>
          <a:ext cx="4633526" cy="4439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5789">
                  <a:extLst>
                    <a:ext uri="{9D8B030D-6E8A-4147-A177-3AD203B41FA5}">
                      <a16:colId xmlns:a16="http://schemas.microsoft.com/office/drawing/2014/main" val="1093238425"/>
                    </a:ext>
                  </a:extLst>
                </a:gridCol>
                <a:gridCol w="350358">
                  <a:extLst>
                    <a:ext uri="{9D8B030D-6E8A-4147-A177-3AD203B41FA5}">
                      <a16:colId xmlns:a16="http://schemas.microsoft.com/office/drawing/2014/main" val="3849309270"/>
                    </a:ext>
                  </a:extLst>
                </a:gridCol>
                <a:gridCol w="350358">
                  <a:extLst>
                    <a:ext uri="{9D8B030D-6E8A-4147-A177-3AD203B41FA5}">
                      <a16:colId xmlns:a16="http://schemas.microsoft.com/office/drawing/2014/main" val="2215905997"/>
                    </a:ext>
                  </a:extLst>
                </a:gridCol>
                <a:gridCol w="350358">
                  <a:extLst>
                    <a:ext uri="{9D8B030D-6E8A-4147-A177-3AD203B41FA5}">
                      <a16:colId xmlns:a16="http://schemas.microsoft.com/office/drawing/2014/main" val="311208677"/>
                    </a:ext>
                  </a:extLst>
                </a:gridCol>
                <a:gridCol w="182372">
                  <a:extLst>
                    <a:ext uri="{9D8B030D-6E8A-4147-A177-3AD203B41FA5}">
                      <a16:colId xmlns:a16="http://schemas.microsoft.com/office/drawing/2014/main" val="1117985258"/>
                    </a:ext>
                  </a:extLst>
                </a:gridCol>
                <a:gridCol w="842145">
                  <a:extLst>
                    <a:ext uri="{9D8B030D-6E8A-4147-A177-3AD203B41FA5}">
                      <a16:colId xmlns:a16="http://schemas.microsoft.com/office/drawing/2014/main" val="3979605"/>
                    </a:ext>
                  </a:extLst>
                </a:gridCol>
                <a:gridCol w="810002">
                  <a:extLst>
                    <a:ext uri="{9D8B030D-6E8A-4147-A177-3AD203B41FA5}">
                      <a16:colId xmlns:a16="http://schemas.microsoft.com/office/drawing/2014/main" val="3616023483"/>
                    </a:ext>
                  </a:extLst>
                </a:gridCol>
                <a:gridCol w="752144">
                  <a:extLst>
                    <a:ext uri="{9D8B030D-6E8A-4147-A177-3AD203B41FA5}">
                      <a16:colId xmlns:a16="http://schemas.microsoft.com/office/drawing/2014/main" val="663826446"/>
                    </a:ext>
                  </a:extLst>
                </a:gridCol>
              </a:tblGrid>
              <a:tr h="526901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Table 4. Illustrative Access Envelopes Estimated with Theoretically Derived Forms (Part A)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404086"/>
                  </a:ext>
                </a:extLst>
              </a:tr>
              <a:tr h="4098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Assumed Value of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Estimated Value of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808526"/>
                  </a:ext>
                </a:extLst>
              </a:tr>
              <a:tr h="4098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Measure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endParaRPr lang="en-US" sz="11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</a:t>
                      </a:r>
                      <a:endParaRPr lang="en-US" sz="11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R-Squared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735907774"/>
                  </a:ext>
                </a:extLst>
              </a:tr>
              <a:tr h="2251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1083.64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-200.77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0.7016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3702316754"/>
                  </a:ext>
                </a:extLst>
              </a:tr>
              <a:tr h="204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(4.22**)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(-2.27*)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57779962"/>
                  </a:ext>
                </a:extLst>
              </a:tr>
              <a:tr h="2251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33.66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-4.38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0.7018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120263723"/>
                  </a:ext>
                </a:extLst>
              </a:tr>
              <a:tr h="204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(6.60**)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(-2.39*)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3014443095"/>
                  </a:ext>
                </a:extLst>
              </a:tr>
              <a:tr h="2251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5.88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-0.48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0.7019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687688334"/>
                  </a:ext>
                </a:extLst>
              </a:tr>
              <a:tr h="204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(11.20**)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(-2.47*)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81139387"/>
                  </a:ext>
                </a:extLst>
              </a:tr>
              <a:tr h="2251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298.73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-274.03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0.6967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3536898613"/>
                  </a:ext>
                </a:extLst>
              </a:tr>
              <a:tr h="204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(8.22**)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(-2.76**)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3874830648"/>
                  </a:ext>
                </a:extLst>
              </a:tr>
              <a:tr h="2251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16.55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-10.17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0.6967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1602928076"/>
                  </a:ext>
                </a:extLst>
              </a:tr>
              <a:tr h="204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(13.75**)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(-2.60**)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1440637426"/>
                  </a:ext>
                </a:extLst>
              </a:tr>
              <a:tr h="2251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-1.40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0.6966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2006782020"/>
                  </a:ext>
                </a:extLst>
              </a:tr>
              <a:tr h="204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(24.03**)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(-2.51*)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4073424329"/>
                  </a:ext>
                </a:extLst>
              </a:tr>
              <a:tr h="512264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</a:t>
                      </a:r>
                      <a:r>
                        <a:rPr lang="en-US" sz="11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variable is CBG fixed effect; 1,665 observations; many controls included.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252568"/>
                  </a:ext>
                </a:extLst>
              </a:tr>
            </a:tbl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4721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57145"/>
            <a:ext cx="8229600" cy="857250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The Price of Access to Jobs: Main Results, 3</a:t>
            </a:r>
            <a:br>
              <a:rPr lang="en-US" sz="21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1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Table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35722"/>
              </p:ext>
            </p:extLst>
          </p:nvPr>
        </p:nvGraphicFramePr>
        <p:xfrm>
          <a:off x="2357435" y="1414465"/>
          <a:ext cx="4647522" cy="4404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797">
                  <a:extLst>
                    <a:ext uri="{9D8B030D-6E8A-4147-A177-3AD203B41FA5}">
                      <a16:colId xmlns:a16="http://schemas.microsoft.com/office/drawing/2014/main" val="1093238425"/>
                    </a:ext>
                  </a:extLst>
                </a:gridCol>
                <a:gridCol w="351416">
                  <a:extLst>
                    <a:ext uri="{9D8B030D-6E8A-4147-A177-3AD203B41FA5}">
                      <a16:colId xmlns:a16="http://schemas.microsoft.com/office/drawing/2014/main" val="3849309270"/>
                    </a:ext>
                  </a:extLst>
                </a:gridCol>
                <a:gridCol w="351416">
                  <a:extLst>
                    <a:ext uri="{9D8B030D-6E8A-4147-A177-3AD203B41FA5}">
                      <a16:colId xmlns:a16="http://schemas.microsoft.com/office/drawing/2014/main" val="2215905997"/>
                    </a:ext>
                  </a:extLst>
                </a:gridCol>
                <a:gridCol w="351416">
                  <a:extLst>
                    <a:ext uri="{9D8B030D-6E8A-4147-A177-3AD203B41FA5}">
                      <a16:colId xmlns:a16="http://schemas.microsoft.com/office/drawing/2014/main" val="311208677"/>
                    </a:ext>
                  </a:extLst>
                </a:gridCol>
                <a:gridCol w="182923">
                  <a:extLst>
                    <a:ext uri="{9D8B030D-6E8A-4147-A177-3AD203B41FA5}">
                      <a16:colId xmlns:a16="http://schemas.microsoft.com/office/drawing/2014/main" val="1117985258"/>
                    </a:ext>
                  </a:extLst>
                </a:gridCol>
                <a:gridCol w="844688">
                  <a:extLst>
                    <a:ext uri="{9D8B030D-6E8A-4147-A177-3AD203B41FA5}">
                      <a16:colId xmlns:a16="http://schemas.microsoft.com/office/drawing/2014/main" val="3979605"/>
                    </a:ext>
                  </a:extLst>
                </a:gridCol>
                <a:gridCol w="812449">
                  <a:extLst>
                    <a:ext uri="{9D8B030D-6E8A-4147-A177-3AD203B41FA5}">
                      <a16:colId xmlns:a16="http://schemas.microsoft.com/office/drawing/2014/main" val="3616023483"/>
                    </a:ext>
                  </a:extLst>
                </a:gridCol>
                <a:gridCol w="754417">
                  <a:extLst>
                    <a:ext uri="{9D8B030D-6E8A-4147-A177-3AD203B41FA5}">
                      <a16:colId xmlns:a16="http://schemas.microsoft.com/office/drawing/2014/main" val="663826446"/>
                    </a:ext>
                  </a:extLst>
                </a:gridCol>
              </a:tblGrid>
              <a:tr h="513974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Table 4. Illustrative Access Envelopes Estimated with Theoretically Derived Forms (Part B)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404086"/>
                  </a:ext>
                </a:extLst>
              </a:tr>
              <a:tr h="3997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Assumed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Value of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Estimated Value of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808526"/>
                  </a:ext>
                </a:extLst>
              </a:tr>
              <a:tr h="3997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Access Measure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</a:t>
                      </a:r>
                      <a:endParaRPr lang="en-US" sz="11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</a:t>
                      </a:r>
                      <a:endParaRPr lang="en-US" sz="11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100" i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100" i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100" i="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R-Squared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735907774"/>
                  </a:ext>
                </a:extLst>
              </a:tr>
              <a:tr h="219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DIST1 (IV)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25.08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-6.04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0.6723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1239792441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(1.98*)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(-1.00)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2977348977"/>
                  </a:ext>
                </a:extLst>
              </a:tr>
              <a:tr h="219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1207.76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-577.41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0.6963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940235966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(7.12**)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(-2.15*)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3239141683"/>
                  </a:ext>
                </a:extLst>
              </a:tr>
              <a:tr h="219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34.93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-10.93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0.6962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2406847771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(12.13**)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(-2.10*)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4208309002"/>
                  </a:ext>
                </a:extLst>
              </a:tr>
              <a:tr h="219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TIME1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5.92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-1.09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0.6952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3246976071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(22.17**)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(-2.09*)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30284116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-72723.48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-1847.04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0.7004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1828188505"/>
                  </a:ext>
                </a:extLst>
              </a:tr>
              <a:tr h="219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(-34.70**)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(-2.33*)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2316382317"/>
                  </a:ext>
                </a:extLst>
              </a:tr>
              <a:tr h="2196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1932.34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-3591.63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0.6989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2769895821"/>
                  </a:ext>
                </a:extLst>
              </a:tr>
              <a:tr h="1998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(2.05*)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(-1.26)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extLst>
                  <a:ext uri="{0D108BD9-81ED-4DB2-BD59-A6C34878D82A}">
                    <a16:rowId xmlns:a16="http://schemas.microsoft.com/office/drawing/2014/main" val="3822111104"/>
                  </a:ext>
                </a:extLst>
              </a:tr>
              <a:tr h="499697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</a:t>
                      </a:r>
                      <a:r>
                        <a:rPr lang="en-US" sz="11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variable is CBG fixed effect; 1,665 observations; many controls included.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252568"/>
                  </a:ext>
                </a:extLst>
              </a:tr>
            </a:tbl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771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100" dirty="0">
                <a:solidFill>
                  <a:schemeClr val="accent4">
                    <a:lumMod val="75000"/>
                  </a:schemeClr>
                </a:solidFill>
              </a:rPr>
              <a:t>The Price of Access to Jobs: The Surprising Upturn, 1</a:t>
            </a:r>
            <a:br>
              <a:rPr lang="en-US" sz="1350" dirty="0"/>
            </a:br>
            <a:endParaRPr lang="en-US" sz="1350" dirty="0"/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5"/>
            <a:ext cx="8229600" cy="428064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These results also contain a surprise: The envelopes turn up when job access is poor.</a:t>
            </a:r>
          </a:p>
          <a:p>
            <a:pPr>
              <a:lnSpc>
                <a:spcPct val="120000"/>
              </a:lnSpc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Although it applies only to a few observations (16 to 59 out of 1,665), this result obviously needs explanation.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This turn-up is not created by my functional form.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It also appears in the related quadratic specifications.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It suggests that models of access to jobs may be missing something: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Perhaps long commutes have greater reliability or some other trait that household value and that is not accounted for by distance or time alone.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Or, despite my data gathering efforts, I may have omitted a non-transportation locational trait that is correlated with long commutes (in distance and time!).</a:t>
            </a:r>
          </a:p>
          <a:p>
            <a:pPr marL="294894" lvl="1" indent="0"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  <a:buNone/>
            </a:pPr>
            <a:endParaRPr lang="en-US" dirty="0"/>
          </a:p>
          <a:p>
            <a:pPr>
              <a:spcBef>
                <a:spcPts val="450"/>
              </a:spcBef>
              <a:spcAft>
                <a:spcPts val="1350"/>
              </a:spcAft>
            </a:pPr>
            <a:endParaRPr lang="en-US" dirty="0"/>
          </a:p>
          <a:p>
            <a:pPr lvl="1">
              <a:spcBef>
                <a:spcPts val="450"/>
              </a:spcBef>
              <a:spcAft>
                <a:spcPts val="13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159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350" dirty="0">
                <a:solidFill>
                  <a:schemeClr val="accent4">
                    <a:lumMod val="75000"/>
                  </a:schemeClr>
                </a:solidFill>
              </a:rPr>
              <a:t>The Price of Access to Jobs: The Surprising Upturn, 2</a:t>
            </a:r>
            <a:br>
              <a:rPr lang="en-US" sz="21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Content Placeholder"/>
          <p:cNvSpPr/>
          <p:nvPr/>
        </p:nvSpPr>
        <p:spPr>
          <a:xfrm>
            <a:off x="2114550" y="1498112"/>
            <a:ext cx="4572000" cy="5701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3. Access Envelopes for Various Access Measures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Panel A: Distance Measures </a:t>
            </a:r>
            <a:r>
              <a:rPr lang="en-US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 </a:t>
            </a:r>
            <a:r>
              <a:rPr lang="el-GR" sz="135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35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 </a:t>
            </a:r>
            <a:r>
              <a:rPr lang="en-US" sz="135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σ</a:t>
            </a:r>
            <a:r>
              <a:rPr lang="en-US" sz="135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35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hart" descr="Please contact Professor Yinger for details regarding figures and graphs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519" y="1968247"/>
            <a:ext cx="4948491" cy="4032503"/>
          </a:xfrm>
          <a:prstGeom prst="rect">
            <a:avLst/>
          </a:prstGeom>
          <a:noFill/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427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100" dirty="0">
                <a:solidFill>
                  <a:schemeClr val="accent4">
                    <a:lumMod val="75000"/>
                  </a:schemeClr>
                </a:solidFill>
              </a:rPr>
              <a:t>The Price of Access to Jobs: The Surprising Upturn, 3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4"/>
            <a:ext cx="8229600" cy="458016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The most likely candidate for a missing variable is speed. Recall that operating costs associated with distance assume that speed is constant.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In fact, speed increases with distance (in theory and in my data).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One way to address this issue is to assume that DIST1 is measured with error (relative to what home buyers perceive) and to estimate the model with instruments.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This approach greatly diminishes the “turn-up” but does not eliminate it.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Moreover, the turn-up also appears—to a much smaller degree—with TIME1,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And good instruments are difficult to find.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endParaRPr lang="en-US" dirty="0"/>
          </a:p>
          <a:p>
            <a:pPr lvl="1">
              <a:spcBef>
                <a:spcPts val="450"/>
              </a:spcBef>
              <a:spcAft>
                <a:spcPts val="1350"/>
              </a:spcAft>
            </a:pPr>
            <a:endParaRPr lang="en-US" dirty="0"/>
          </a:p>
        </p:txBody>
      </p:sp>
      <p:sp>
        <p:nvSpPr>
          <p:cNvPr id="6" name="TextBox"/>
          <p:cNvSpPr txBox="1"/>
          <p:nvPr/>
        </p:nvSpPr>
        <p:spPr>
          <a:xfrm>
            <a:off x="5791200" y="5564070"/>
            <a:ext cx="152032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Instruments</a:t>
            </a:r>
          </a:p>
        </p:txBody>
      </p:sp>
      <p:sp>
        <p:nvSpPr>
          <p:cNvPr id="4" name="Action Button: Forward or Next 3" descr="Please contact Professor Yinger for details regarding figures and graphs.">
            <a:hlinkClick r:id="rId2" action="ppaction://hlinksldjump" highlightClick="1"/>
          </p:cNvPr>
          <p:cNvSpPr/>
          <p:nvPr/>
        </p:nvSpPr>
        <p:spPr>
          <a:xfrm>
            <a:off x="7162800" y="5572483"/>
            <a:ext cx="1280711" cy="28325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27212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Dozens of studies include distance to CBD as an explanatory variable.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Some include actual commuting time (available in the census), which is endogenous!</a:t>
            </a:r>
          </a:p>
          <a:p>
            <a:pPr marL="704088" lvl="2" indent="0">
              <a:buNone/>
            </a:pPr>
            <a:endParaRPr lang="en-US" dirty="0"/>
          </a:p>
          <a:p>
            <a:pPr lvl="1"/>
            <a:r>
              <a:rPr lang="en-US" dirty="0"/>
              <a:t>Examples of recent studies that look at several different ways of measuring time or distance:</a:t>
            </a:r>
          </a:p>
          <a:p>
            <a:pPr lvl="1"/>
            <a:endParaRPr lang="en-US" dirty="0"/>
          </a:p>
          <a:p>
            <a:pPr lvl="2"/>
            <a:r>
              <a:rPr lang="en-US" sz="2100" dirty="0" err="1"/>
              <a:t>Ottensmann</a:t>
            </a:r>
            <a:r>
              <a:rPr lang="en-US" sz="2100" dirty="0"/>
              <a:t>, John R., Seth Payton, and Joyce Man. 2008. “Urban Location and Housing Prices within a Hedonic Model.” </a:t>
            </a:r>
            <a:r>
              <a:rPr lang="en-US" sz="2100" i="1" dirty="0"/>
              <a:t>Journal of Regional Analysis and Policy  </a:t>
            </a:r>
            <a:r>
              <a:rPr lang="en-US" sz="2100" dirty="0"/>
              <a:t>38 (1):19-35.</a:t>
            </a:r>
          </a:p>
          <a:p>
            <a:pPr lvl="2"/>
            <a:endParaRPr lang="en-US" sz="2100" dirty="0"/>
          </a:p>
          <a:p>
            <a:pPr lvl="2"/>
            <a:r>
              <a:rPr lang="en-US" sz="2100" dirty="0"/>
              <a:t>Waddell, Paul, Brian J. L. Berry, and Irving Hoch. 1993. “Residential Property Values in a </a:t>
            </a:r>
            <a:r>
              <a:rPr lang="en-US" sz="2100" dirty="0" err="1"/>
              <a:t>Multinodal</a:t>
            </a:r>
            <a:r>
              <a:rPr lang="en-US" sz="2100" dirty="0"/>
              <a:t> Urban Area: New Evidence on the Implicit Price of Location.” </a:t>
            </a:r>
            <a:r>
              <a:rPr lang="en-US" sz="2100" i="1" dirty="0"/>
              <a:t> The Journal of Real Estate Finance and Economics</a:t>
            </a:r>
            <a:r>
              <a:rPr lang="en-US" sz="2100" dirty="0"/>
              <a:t> 7 (2) (September): 117-141.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87184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The Price of Access to Jobs: The Surprising Upturn, 4</a:t>
            </a:r>
            <a:br>
              <a:rPr lang="en-US" sz="21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Content Placeholder"/>
          <p:cNvSpPr/>
          <p:nvPr/>
        </p:nvSpPr>
        <p:spPr>
          <a:xfrm>
            <a:off x="2114550" y="1462160"/>
            <a:ext cx="4572000" cy="7825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3. Access Envelopes for Various Access Measures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B:  Distance and Time Measures </a:t>
            </a:r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 </a:t>
            </a:r>
            <a:r>
              <a:rPr lang="el-GR" sz="13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13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 </a:t>
            </a:r>
            <a:r>
              <a:rPr lang="en-US" sz="13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σ</a:t>
            </a:r>
            <a:r>
              <a:rPr lang="en-US" sz="135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3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hart" descr="Please contact Professor Yinger for details regarding figures and graphs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49" y="1968247"/>
            <a:ext cx="4498523" cy="3996713"/>
          </a:xfrm>
          <a:prstGeom prst="rect">
            <a:avLst/>
          </a:prstGeom>
          <a:noFill/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2084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Autofit/>
          </a:bodyPr>
          <a:lstStyle/>
          <a:p>
            <a:r>
              <a:rPr lang="en-US" sz="2100" dirty="0">
                <a:solidFill>
                  <a:schemeClr val="accent4">
                    <a:lumMod val="75000"/>
                  </a:schemeClr>
                </a:solidFill>
              </a:rPr>
              <a:t>The Price of Access to Jobs: Impact of Assumed Parameters, 1</a:t>
            </a: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92034"/>
            <a:ext cx="8229600" cy="480876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DIST3 has the highest explanatory power of any job-access measure, although the differences are not significant.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dirty="0"/>
              <a:t>The envelopes for DIST3 are very similar for various values of the assumed parameters.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The turn-up for DIST3 affects very few observations.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This result supports the “complements” approach to multiple worksites—not the “substitutes” view in urban models.</a:t>
            </a:r>
          </a:p>
          <a:p>
            <a:pPr lvl="1">
              <a:spcBef>
                <a:spcPts val="450"/>
              </a:spcBef>
              <a:spcAft>
                <a:spcPts val="1350"/>
              </a:spcAft>
            </a:pPr>
            <a:r>
              <a:rPr lang="en-US" dirty="0"/>
              <a:t>An urban modelling opportunity!</a:t>
            </a:r>
          </a:p>
          <a:p>
            <a:pPr lvl="1">
              <a:spcBef>
                <a:spcPts val="450"/>
              </a:spcBef>
              <a:spcAft>
                <a:spcPts val="13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048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89420"/>
            <a:ext cx="8229600" cy="857250"/>
          </a:xfrm>
        </p:spPr>
        <p:txBody>
          <a:bodyPr>
            <a:normAutofit/>
          </a:bodyPr>
          <a:lstStyle/>
          <a:p>
            <a:r>
              <a:rPr lang="en-US" sz="1350" dirty="0">
                <a:solidFill>
                  <a:schemeClr val="accent4">
                    <a:lumMod val="75000"/>
                  </a:schemeClr>
                </a:solidFill>
              </a:rPr>
              <a:t>The Price of Access to Jobs: Impact of Assumed Parameters, 2 </a:t>
            </a:r>
            <a:br>
              <a:rPr lang="en-US" sz="21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Content Placeholder"/>
          <p:cNvSpPr/>
          <p:nvPr/>
        </p:nvSpPr>
        <p:spPr>
          <a:xfrm>
            <a:off x="2202025" y="1386839"/>
            <a:ext cx="4572000" cy="5701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4. Access Envelopes for DIST3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1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Panel A. Envelopes with </a:t>
            </a:r>
            <a:r>
              <a:rPr lang="en-US" sz="13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135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35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hart" descr="Please contact Professor Yinger for details regarding figures and graphs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415" y="1846669"/>
            <a:ext cx="4835590" cy="4154081"/>
          </a:xfrm>
          <a:prstGeom prst="rect">
            <a:avLst/>
          </a:prstGeom>
          <a:noFill/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037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98467"/>
            <a:ext cx="8229600" cy="857250"/>
          </a:xfrm>
        </p:spPr>
        <p:txBody>
          <a:bodyPr>
            <a:normAutofit/>
          </a:bodyPr>
          <a:lstStyle/>
          <a:p>
            <a:r>
              <a:rPr lang="en-US" sz="1350" dirty="0">
                <a:solidFill>
                  <a:schemeClr val="accent4">
                    <a:lumMod val="75000"/>
                  </a:schemeClr>
                </a:solidFill>
              </a:rPr>
              <a:t>The Price of Access to Jobs: Impact of Assumed Parameters, 3 </a:t>
            </a:r>
            <a:br>
              <a:rPr lang="en-US" sz="2100" dirty="0"/>
            </a:br>
            <a:endParaRPr lang="en-US" sz="2100" dirty="0"/>
          </a:p>
        </p:txBody>
      </p:sp>
      <p:sp>
        <p:nvSpPr>
          <p:cNvPr id="6" name="Content Placeholder"/>
          <p:cNvSpPr/>
          <p:nvPr/>
        </p:nvSpPr>
        <p:spPr>
          <a:xfrm>
            <a:off x="2202025" y="1386838"/>
            <a:ext cx="4572000" cy="7825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35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4. Access Envelopes for DIST3</a:t>
            </a:r>
          </a:p>
          <a:p>
            <a:pPr algn="ctr">
              <a:lnSpc>
                <a:spcPct val="115000"/>
              </a:lnSpc>
            </a:pP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B. Envelopes with </a:t>
            </a:r>
            <a:r>
              <a:rPr lang="el-GR" sz="13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13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0.3 and </a:t>
            </a:r>
            <a:r>
              <a:rPr lang="el-GR" sz="13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13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</a:p>
          <a:p>
            <a:pPr algn="ctr">
              <a:lnSpc>
                <a:spcPct val="115000"/>
              </a:lnSpc>
            </a:pP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hart" descr="Please contact Professor Yinger for details regarding figures and graphs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22" y="1850961"/>
            <a:ext cx="4730621" cy="4149790"/>
          </a:xfrm>
          <a:prstGeom prst="rect">
            <a:avLst/>
          </a:prstGeom>
          <a:noFill/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71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Sorting Results, 1</a:t>
            </a:r>
            <a:br>
              <a:rPr lang="en-US" sz="1350" dirty="0"/>
            </a:br>
            <a:endParaRPr lang="en-US" sz="1350" dirty="0"/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67247"/>
            <a:ext cx="8229600" cy="418149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As explained earlier, my approach yields an estimate of the relative slope of a bid function,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dirty="0"/>
              <a:t>, which makes it possible to estimate the determinants of this slope. </a:t>
            </a:r>
          </a:p>
          <a:p>
            <a:pPr>
              <a:spcAft>
                <a:spcPts val="900"/>
              </a:spcAft>
            </a:pPr>
            <a:r>
              <a:rPr lang="en-US" dirty="0"/>
              <a:t>One determinant of this slope is income; a negative coefficient for income indicates normal sorting.</a:t>
            </a:r>
          </a:p>
          <a:p>
            <a:pPr>
              <a:spcAft>
                <a:spcPts val="900"/>
              </a:spcAft>
            </a:pPr>
            <a:r>
              <a:rPr lang="en-US" dirty="0"/>
              <a:t>I have two sources of income data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HMDA data, which give income for people actually buying housing, who are in my sales data set.</a:t>
            </a:r>
          </a:p>
          <a:p>
            <a:pPr lvl="2">
              <a:spcAft>
                <a:spcPts val="900"/>
              </a:spcAft>
            </a:pPr>
            <a:r>
              <a:rPr lang="en-US" dirty="0"/>
              <a:t>These data cover the right people but are only available by tract and only include a few household traits.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Census data, which gives CBG characteristics.</a:t>
            </a:r>
          </a:p>
          <a:p>
            <a:pPr lvl="2">
              <a:spcAft>
                <a:spcPts val="900"/>
              </a:spcAft>
            </a:pPr>
            <a:r>
              <a:rPr lang="en-US" dirty="0"/>
              <a:t>These data have many household traits, but cover all the people in a CBG, not just new buyers.</a:t>
            </a:r>
          </a:p>
        </p:txBody>
      </p:sp>
    </p:spTree>
    <p:extLst>
      <p:ext uri="{BB962C8B-B14F-4D97-AF65-F5344CB8AC3E}">
        <p14:creationId xmlns:p14="http://schemas.microsoft.com/office/powerpoint/2010/main" val="27703673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Sorting Results, 2</a:t>
            </a:r>
            <a:br>
              <a:rPr lang="en-US" sz="1350" dirty="0"/>
            </a:br>
            <a:endParaRPr lang="en-US" sz="1350" dirty="0"/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67246"/>
            <a:ext cx="8229600" cy="437635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The results strongly support normal sorting for DIST3; the coefficient of income is negative and significant regardless of the income measure.</a:t>
            </a:r>
          </a:p>
          <a:p>
            <a:pPr>
              <a:spcAft>
                <a:spcPts val="900"/>
              </a:spcAft>
            </a:pPr>
            <a:r>
              <a:rPr lang="en-US" dirty="0"/>
              <a:t>In the case of DIST1, the income coefficients are negative and significant for the Census income measure but not for the HMDA income measure.</a:t>
            </a:r>
          </a:p>
          <a:p>
            <a:pPr>
              <a:spcAft>
                <a:spcPts val="900"/>
              </a:spcAft>
            </a:pPr>
            <a:r>
              <a:rPr lang="en-US" dirty="0"/>
              <a:t>In the case of TIME1, the income coefficients are negative and significant for the Census income measure and negative and weakly significant (5 of the 14 cases at the 5% level) for the HMDA income measure.</a:t>
            </a:r>
          </a:p>
        </p:txBody>
      </p:sp>
    </p:spTree>
    <p:extLst>
      <p:ext uri="{BB962C8B-B14F-4D97-AF65-F5344CB8AC3E}">
        <p14:creationId xmlns:p14="http://schemas.microsoft.com/office/powerpoint/2010/main" val="28852341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57145"/>
            <a:ext cx="8229600" cy="857250"/>
          </a:xfrm>
        </p:spPr>
        <p:txBody>
          <a:bodyPr>
            <a:normAutofit/>
          </a:bodyPr>
          <a:lstStyle/>
          <a:p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The Price of Access to Jobs: Sorting Results, 3</a:t>
            </a:r>
            <a:br>
              <a:rPr lang="en-US" sz="2100" dirty="0"/>
            </a:br>
            <a:endParaRPr lang="en-US" sz="2100" dirty="0"/>
          </a:p>
        </p:txBody>
      </p:sp>
      <p:graphicFrame>
        <p:nvGraphicFramePr>
          <p:cNvPr id="5" name="Table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927578"/>
              </p:ext>
            </p:extLst>
          </p:nvPr>
        </p:nvGraphicFramePr>
        <p:xfrm>
          <a:off x="1168003" y="1483357"/>
          <a:ext cx="5731327" cy="4439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8220">
                  <a:extLst>
                    <a:ext uri="{9D8B030D-6E8A-4147-A177-3AD203B41FA5}">
                      <a16:colId xmlns:a16="http://schemas.microsoft.com/office/drawing/2014/main" val="4138799560"/>
                    </a:ext>
                  </a:extLst>
                </a:gridCol>
                <a:gridCol w="486869">
                  <a:extLst>
                    <a:ext uri="{9D8B030D-6E8A-4147-A177-3AD203B41FA5}">
                      <a16:colId xmlns:a16="http://schemas.microsoft.com/office/drawing/2014/main" val="4082754251"/>
                    </a:ext>
                  </a:extLst>
                </a:gridCol>
                <a:gridCol w="487514">
                  <a:extLst>
                    <a:ext uri="{9D8B030D-6E8A-4147-A177-3AD203B41FA5}">
                      <a16:colId xmlns:a16="http://schemas.microsoft.com/office/drawing/2014/main" val="691430375"/>
                    </a:ext>
                  </a:extLst>
                </a:gridCol>
                <a:gridCol w="486869">
                  <a:extLst>
                    <a:ext uri="{9D8B030D-6E8A-4147-A177-3AD203B41FA5}">
                      <a16:colId xmlns:a16="http://schemas.microsoft.com/office/drawing/2014/main" val="2429900333"/>
                    </a:ext>
                  </a:extLst>
                </a:gridCol>
                <a:gridCol w="838856">
                  <a:extLst>
                    <a:ext uri="{9D8B030D-6E8A-4147-A177-3AD203B41FA5}">
                      <a16:colId xmlns:a16="http://schemas.microsoft.com/office/drawing/2014/main" val="4228490171"/>
                    </a:ext>
                  </a:extLst>
                </a:gridCol>
                <a:gridCol w="869045">
                  <a:extLst>
                    <a:ext uri="{9D8B030D-6E8A-4147-A177-3AD203B41FA5}">
                      <a16:colId xmlns:a16="http://schemas.microsoft.com/office/drawing/2014/main" val="1991294458"/>
                    </a:ext>
                  </a:extLst>
                </a:gridCol>
                <a:gridCol w="797107">
                  <a:extLst>
                    <a:ext uri="{9D8B030D-6E8A-4147-A177-3AD203B41FA5}">
                      <a16:colId xmlns:a16="http://schemas.microsoft.com/office/drawing/2014/main" val="3022224708"/>
                    </a:ext>
                  </a:extLst>
                </a:gridCol>
                <a:gridCol w="346847">
                  <a:extLst>
                    <a:ext uri="{9D8B030D-6E8A-4147-A177-3AD203B41FA5}">
                      <a16:colId xmlns:a16="http://schemas.microsoft.com/office/drawing/2014/main" val="4065879979"/>
                    </a:ext>
                  </a:extLst>
                </a:gridCol>
              </a:tblGrid>
              <a:tr h="254766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Table 5: Illustrative Normal Sorting Tests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440337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Assumed Value of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5" marR="3591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915" marR="3591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Income Coefficient for: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3342644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Source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λ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γ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σ</a:t>
                      </a:r>
                      <a:r>
                        <a:rPr lang="en-US" sz="1100" baseline="-25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DIST3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TIME1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960547"/>
                  </a:ext>
                </a:extLst>
              </a:tr>
              <a:tr h="198152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199886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HMDA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-0.0893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0.0351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-0.0484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0105510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(-3.45**)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(1.48)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(-1.71)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861081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HMDA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-0.1035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0.0075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-0.0614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6455302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(-5.76**)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(0.28)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(-2.05*)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5517552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HMDA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-0.1006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0.0159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-0.0544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7107113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(-4.62**)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(0.55)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(-1.85)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73169324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HMDA (IV)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-0.0760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72208969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(-4.11**)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7779222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Census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-0.1962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-0.1961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-0.1709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7391903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(-5.57**)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(-3.88**)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(-2.37*)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1395512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Census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-0.2620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-0.2609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-0.1882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1867793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(-6.41**)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(-4.35**)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(-2.58**)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2669176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Census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-0.2786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-0.2953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-0.1858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76819123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(-5.93**)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(-4.67**)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(-2.49*)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5983866"/>
                  </a:ext>
                </a:extLst>
              </a:tr>
              <a:tr h="1981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Census (IV)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-0.1267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2697753"/>
                  </a:ext>
                </a:extLst>
              </a:tr>
              <a:tr h="22153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</a:rPr>
                        <a:t>(2.37*)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2733555"/>
                  </a:ext>
                </a:extLst>
              </a:tr>
              <a:tr h="396303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 dependent variable is an estimate of ψ; there are between 1,606 and 1,649 observations;</a:t>
                      </a:r>
                      <a:r>
                        <a:rPr lang="en-US" sz="1100" baseline="0" dirty="0">
                          <a:effectLst/>
                        </a:rPr>
                        <a:t> household traits are included as controls.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36" marR="2693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392385"/>
                  </a:ext>
                </a:extLst>
              </a:tr>
            </a:tbl>
          </a:graphicData>
        </a:graphic>
      </p:graphicFrame>
      <p:sp>
        <p:nvSpPr>
          <p:cNvPr id="7" name="TextBox: Full Results"/>
          <p:cNvSpPr txBox="1"/>
          <p:nvPr/>
        </p:nvSpPr>
        <p:spPr>
          <a:xfrm>
            <a:off x="7426063" y="3402146"/>
            <a:ext cx="13812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Full Results </a:t>
            </a:r>
          </a:p>
        </p:txBody>
      </p:sp>
      <p:sp>
        <p:nvSpPr>
          <p:cNvPr id="6" name="Action Button: Forward or Next 5" descr="Please contact Professor Yinger for details regarding figures and graphs.">
            <a:hlinkClick r:id="rId2" action="ppaction://hlinksldjump" highlightClick="1"/>
          </p:cNvPr>
          <p:cNvSpPr/>
          <p:nvPr/>
        </p:nvSpPr>
        <p:spPr>
          <a:xfrm>
            <a:off x="7519012" y="3726914"/>
            <a:ext cx="924092" cy="2653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: Switching Model"/>
          <p:cNvSpPr txBox="1"/>
          <p:nvPr/>
        </p:nvSpPr>
        <p:spPr>
          <a:xfrm>
            <a:off x="7260812" y="4634887"/>
            <a:ext cx="154648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Switching Model </a:t>
            </a:r>
          </a:p>
        </p:txBody>
      </p:sp>
      <p:sp>
        <p:nvSpPr>
          <p:cNvPr id="9" name="Action Button: Forward or Next 8" descr="Please contact Professor Yinger for details regarding figures and graphs.">
            <a:hlinkClick r:id="rId3" action="ppaction://hlinksldjump" highlightClick="1"/>
          </p:cNvPr>
          <p:cNvSpPr/>
          <p:nvPr/>
        </p:nvSpPr>
        <p:spPr>
          <a:xfrm>
            <a:off x="7519012" y="5013363"/>
            <a:ext cx="974993" cy="2478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39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325" dirty="0">
                <a:solidFill>
                  <a:schemeClr val="accent4">
                    <a:lumMod val="75000"/>
                  </a:schemeClr>
                </a:solidFill>
              </a:rPr>
              <a:t>The Price of Access to Jobs: Conclusions</a:t>
            </a:r>
            <a:br>
              <a:rPr lang="en-US" sz="1350" dirty="0"/>
            </a:br>
            <a:endParaRPr lang="en-US" sz="1350" dirty="0"/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67247"/>
            <a:ext cx="8229600" cy="418149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My paper is the first to estimate job-access bid functions and envelopes with heterogeneous households.</a:t>
            </a:r>
          </a:p>
          <a:p>
            <a:pPr>
              <a:spcAft>
                <a:spcPts val="900"/>
              </a:spcAft>
            </a:pPr>
            <a:r>
              <a:rPr lang="en-US" dirty="0"/>
              <a:t>Linear and log specifications cannot estimate structural parameters of the hedonic equilibrium.</a:t>
            </a:r>
          </a:p>
          <a:p>
            <a:pPr>
              <a:spcAft>
                <a:spcPts val="900"/>
              </a:spcAft>
            </a:pPr>
            <a:r>
              <a:rPr lang="en-US" dirty="0"/>
              <a:t>The form I derive provides significant structural parameters using 3 different job-access measures: DIST1, DIST3, and TIME1.</a:t>
            </a:r>
          </a:p>
          <a:p>
            <a:pPr>
              <a:spcAft>
                <a:spcPts val="900"/>
              </a:spcAft>
            </a:pPr>
            <a:r>
              <a:rPr lang="en-US" dirty="0"/>
              <a:t>The results support the hypothesis that household sorting depends on bid-function </a:t>
            </a:r>
            <a:r>
              <a:rPr lang="en-US" b="1" dirty="0">
                <a:solidFill>
                  <a:srgbClr val="FF0000"/>
                </a:solidFill>
              </a:rPr>
              <a:t>slopes</a:t>
            </a:r>
            <a:r>
              <a:rPr lang="en-US" dirty="0"/>
              <a:t>.</a:t>
            </a:r>
          </a:p>
          <a:p>
            <a:pPr>
              <a:spcAft>
                <a:spcPts val="900"/>
              </a:spcAft>
            </a:pPr>
            <a:r>
              <a:rPr lang="en-US" dirty="0"/>
              <a:t>The results support “normal” sorting under most, but not all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5468607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/>
          </a:bodyPr>
          <a:lstStyle/>
          <a:p>
            <a:r>
              <a:rPr lang="en-US" sz="2100" dirty="0">
                <a:solidFill>
                  <a:schemeClr val="accent4">
                    <a:lumMod val="75000"/>
                  </a:schemeClr>
                </a:solidFill>
              </a:rPr>
              <a:t>The Price of Access to Jobs: Remaining Questions</a:t>
            </a:r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67246"/>
            <a:ext cx="8229600" cy="475735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The results in my paper leave may questions unanswered.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Why do such different measures of job access have similar explanatory power?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Do other theoretically based functional forms yield significant structural parameters with job-access measures other than DIST1, DIST3, and TIME1?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Is the “complements” view of job access supported by estimated envelopes in other metropolitan areas?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Have perceptions of job access changed with the advent of mapping software?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Is the upward turn in bid-function envelopes an important behavioral issue or simply a flaw in my theory or methodology?</a:t>
            </a:r>
          </a:p>
          <a:p>
            <a:pPr lvl="1">
              <a:spcAft>
                <a:spcPts val="900"/>
              </a:spcAft>
            </a:pPr>
            <a:r>
              <a:rPr lang="en-US" dirty="0"/>
              <a:t>Why does normal sorting arise with some measures of job access (with some measures of income) but not others?</a:t>
            </a:r>
          </a:p>
        </p:txBody>
      </p:sp>
    </p:spTree>
    <p:extLst>
      <p:ext uri="{BB962C8B-B14F-4D97-AF65-F5344CB8AC3E}">
        <p14:creationId xmlns:p14="http://schemas.microsoft.com/office/powerpoint/2010/main" val="22863692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57145"/>
            <a:ext cx="8229600" cy="85725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4">
                    <a:lumMod val="75000"/>
                  </a:schemeClr>
                </a:solidFill>
              </a:rPr>
              <a:t>The Price of Access to Jobs</a:t>
            </a:r>
            <a:br>
              <a:rPr lang="en-US" sz="21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1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Table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066460"/>
              </p:ext>
            </p:extLst>
          </p:nvPr>
        </p:nvGraphicFramePr>
        <p:xfrm>
          <a:off x="1318022" y="1814395"/>
          <a:ext cx="6256175" cy="3649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8540">
                  <a:extLst>
                    <a:ext uri="{9D8B030D-6E8A-4147-A177-3AD203B41FA5}">
                      <a16:colId xmlns:a16="http://schemas.microsoft.com/office/drawing/2014/main" val="690426909"/>
                    </a:ext>
                  </a:extLst>
                </a:gridCol>
                <a:gridCol w="3278663">
                  <a:extLst>
                    <a:ext uri="{9D8B030D-6E8A-4147-A177-3AD203B41FA5}">
                      <a16:colId xmlns:a16="http://schemas.microsoft.com/office/drawing/2014/main" val="3179302193"/>
                    </a:ext>
                  </a:extLst>
                </a:gridCol>
                <a:gridCol w="899450">
                  <a:extLst>
                    <a:ext uri="{9D8B030D-6E8A-4147-A177-3AD203B41FA5}">
                      <a16:colId xmlns:a16="http://schemas.microsoft.com/office/drawing/2014/main" val="2942593496"/>
                    </a:ext>
                  </a:extLst>
                </a:gridCol>
                <a:gridCol w="779522">
                  <a:extLst>
                    <a:ext uri="{9D8B030D-6E8A-4147-A177-3AD203B41FA5}">
                      <a16:colId xmlns:a16="http://schemas.microsoft.com/office/drawing/2014/main" val="4195546570"/>
                    </a:ext>
                  </a:extLst>
                </a:gridCol>
              </a:tblGrid>
              <a:tr h="248987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Appendix Table B3. Illustrative ψ Regression for DIST1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46711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Variable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Definition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Coefficient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t-Statistic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879668"/>
                  </a:ext>
                </a:extLst>
              </a:tr>
              <a:tr h="41148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Regression Based on HMDA Data (by Census tract)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7420215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lav_inc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Log of average HMDA income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-0.0834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(-4.39**)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extLst>
                  <a:ext uri="{0D108BD9-81ED-4DB2-BD59-A6C34878D82A}">
                    <a16:rowId xmlns:a16="http://schemas.microsoft.com/office/drawing/2014/main" val="1738025157"/>
                  </a:ext>
                </a:extLst>
              </a:tr>
              <a:tr h="193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ploan_blk2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Pr(Buyer is African-American)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0.1054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(4.92**)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extLst>
                  <a:ext uri="{0D108BD9-81ED-4DB2-BD59-A6C34878D82A}">
                    <a16:rowId xmlns:a16="http://schemas.microsoft.com/office/drawing/2014/main" val="3854986167"/>
                  </a:ext>
                </a:extLst>
              </a:tr>
              <a:tr h="193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ploan_his2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</a:t>
                      </a:r>
                      <a:r>
                        <a:rPr lang="en-US" sz="1100" dirty="0">
                          <a:effectLst/>
                        </a:rPr>
                        <a:t>(Buyer is Hispanic)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0.2655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(5.85**)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extLst>
                  <a:ext uri="{0D108BD9-81ED-4DB2-BD59-A6C34878D82A}">
                    <a16:rowId xmlns:a16="http://schemas.microsoft.com/office/drawing/2014/main" val="1697495622"/>
                  </a:ext>
                </a:extLst>
              </a:tr>
              <a:tr h="193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ploan_sinm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</a:t>
                      </a:r>
                      <a:r>
                        <a:rPr lang="en-US" sz="1100" dirty="0">
                          <a:effectLst/>
                        </a:rPr>
                        <a:t>(Buyer is single male)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0.0823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(3.28**)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extLst>
                  <a:ext uri="{0D108BD9-81ED-4DB2-BD59-A6C34878D82A}">
                    <a16:rowId xmlns:a16="http://schemas.microsoft.com/office/drawing/2014/main" val="3425486896"/>
                  </a:ext>
                </a:extLst>
              </a:tr>
              <a:tr h="193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ploan_sinf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</a:t>
                      </a:r>
                      <a:r>
                        <a:rPr lang="en-US" sz="1100" dirty="0">
                          <a:effectLst/>
                        </a:rPr>
                        <a:t>(Buyer is single female)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-0.1019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(-2.37* 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extLst>
                  <a:ext uri="{0D108BD9-81ED-4DB2-BD59-A6C34878D82A}">
                    <a16:rowId xmlns:a16="http://schemas.microsoft.com/office/drawing/2014/main" val="3514799526"/>
                  </a:ext>
                </a:extLst>
              </a:tr>
              <a:tr h="193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ploan_cupm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</a:t>
                      </a:r>
                      <a:r>
                        <a:rPr lang="en-US" sz="1100" dirty="0">
                          <a:effectLst/>
                        </a:rPr>
                        <a:t>(Buyer is male couple)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0.0890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(1.77   )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extLst>
                  <a:ext uri="{0D108BD9-81ED-4DB2-BD59-A6C34878D82A}">
                    <a16:rowId xmlns:a16="http://schemas.microsoft.com/office/drawing/2014/main" val="1754460634"/>
                  </a:ext>
                </a:extLst>
              </a:tr>
              <a:tr h="193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ploan_cupf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</a:t>
                      </a:r>
                      <a:r>
                        <a:rPr lang="en-US" sz="1100" dirty="0">
                          <a:effectLst/>
                        </a:rPr>
                        <a:t>(Buyer is female couple)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(0.69   )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extLst>
                  <a:ext uri="{0D108BD9-81ED-4DB2-BD59-A6C34878D82A}">
                    <a16:rowId xmlns:a16="http://schemas.microsoft.com/office/drawing/2014/main" val="2882788565"/>
                  </a:ext>
                </a:extLst>
              </a:tr>
              <a:tr h="193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ploan_fha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</a:t>
                      </a:r>
                      <a:r>
                        <a:rPr lang="en-US" sz="1100" dirty="0">
                          <a:effectLst/>
                        </a:rPr>
                        <a:t>(Buyer uses FHA loan)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0.0592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(3.19**)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extLst>
                  <a:ext uri="{0D108BD9-81ED-4DB2-BD59-A6C34878D82A}">
                    <a16:rowId xmlns:a16="http://schemas.microsoft.com/office/drawing/2014/main" val="53136912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ploan_vet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Pr</a:t>
                      </a:r>
                      <a:r>
                        <a:rPr lang="en-US" sz="1100" dirty="0">
                          <a:effectLst/>
                        </a:rPr>
                        <a:t>(Buyer uses VA loan)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-0.4218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(-1.16   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extLst>
                  <a:ext uri="{0D108BD9-81ED-4DB2-BD59-A6C34878D82A}">
                    <a16:rowId xmlns:a16="http://schemas.microsoft.com/office/drawing/2014/main" val="325219627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fillin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HMDA data missing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-0.0854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(-1.84   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/>
                </a:tc>
                <a:extLst>
                  <a:ext uri="{0D108BD9-81ED-4DB2-BD59-A6C34878D82A}">
                    <a16:rowId xmlns:a16="http://schemas.microsoft.com/office/drawing/2014/main" val="2076911586"/>
                  </a:ext>
                </a:extLst>
              </a:tr>
              <a:tr h="1936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constant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0.1192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(1.50   )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070502"/>
                  </a:ext>
                </a:extLst>
              </a:tr>
              <a:tr h="61722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Dependent variable is estimated ψ; 1,640 observations (omitting 25 observations with negative ψ); standard errors are clustered at the school-district level; significance: * = 5%; ** = 1%; assumed values for exogenous parameters are γ = λ = 1 and σ</a:t>
                      </a:r>
                      <a:r>
                        <a:rPr lang="en-US" sz="1100" baseline="-25000" dirty="0">
                          <a:effectLst/>
                        </a:rPr>
                        <a:t>3</a:t>
                      </a:r>
                      <a:r>
                        <a:rPr lang="en-US" sz="1100" dirty="0">
                          <a:effectLst/>
                        </a:rPr>
                        <a:t> = 0.5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06" marR="35706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621279"/>
                  </a:ext>
                </a:extLst>
              </a:tr>
            </a:tbl>
          </a:graphicData>
        </a:graphic>
      </p:graphicFrame>
      <p:sp>
        <p:nvSpPr>
          <p:cNvPr id="6" name="Action Button: Return" descr="Please contact Professor Yinger for details regarding figures and graphs.">
            <a:hlinkClick r:id="" action="ppaction://hlinkshowjump?jump=lastslideviewed" highlightClick="1"/>
          </p:cNvPr>
          <p:cNvSpPr/>
          <p:nvPr/>
        </p:nvSpPr>
        <p:spPr>
          <a:xfrm>
            <a:off x="7998246" y="5162091"/>
            <a:ext cx="851053" cy="30220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6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411480" lvl="1" indent="0" algn="ctr">
              <a:buNone/>
            </a:pPr>
            <a:r>
              <a:rPr lang="en-US" b="1" dirty="0">
                <a:solidFill>
                  <a:schemeClr val="accent3"/>
                </a:solidFill>
              </a:rPr>
              <a:t>Example: </a:t>
            </a:r>
            <a:r>
              <a:rPr lang="en-US" b="1" dirty="0" err="1">
                <a:solidFill>
                  <a:schemeClr val="accent3"/>
                </a:solidFill>
              </a:rPr>
              <a:t>Ottensmann</a:t>
            </a:r>
            <a:r>
              <a:rPr lang="en-US" b="1" dirty="0">
                <a:solidFill>
                  <a:schemeClr val="accent3"/>
                </a:solidFill>
              </a:rPr>
              <a:t> et al.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These scholars identify many different measures of commuting time and distance.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They compare models with different measures.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 clear winner emerges.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Their results are summarized in the following table (where TAZ = traffic analysis zone).</a:t>
            </a:r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69801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1063229"/>
            <a:ext cx="8229600" cy="528807"/>
          </a:xfrm>
        </p:spPr>
        <p:txBody>
          <a:bodyPr>
            <a:normAutofit fontScale="90000"/>
          </a:bodyPr>
          <a:lstStyle/>
          <a:p>
            <a:r>
              <a:rPr lang="en-US" sz="2025" dirty="0">
                <a:solidFill>
                  <a:schemeClr val="accent4">
                    <a:lumMod val="75000"/>
                  </a:schemeClr>
                </a:solidFill>
              </a:rPr>
              <a:t>The Price of Access to Jobs: Estimating Strategy, Stage 2, Alternative</a:t>
            </a:r>
            <a:br>
              <a:rPr lang="en-US" sz="1350" dirty="0"/>
            </a:br>
            <a:endParaRPr lang="en-US" sz="1350" dirty="0"/>
          </a:p>
        </p:txBody>
      </p:sp>
      <p:sp>
        <p:nvSpPr>
          <p:cNvPr id="2" name="Content Placeholder"/>
          <p:cNvSpPr>
            <a:spLocks noGrp="1"/>
          </p:cNvSpPr>
          <p:nvPr>
            <p:ph idx="1"/>
          </p:nvPr>
        </p:nvSpPr>
        <p:spPr>
          <a:xfrm>
            <a:off x="501253" y="1567247"/>
            <a:ext cx="8229600" cy="418149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900"/>
              </a:spcAft>
            </a:pPr>
            <a:r>
              <a:rPr lang="en-US" dirty="0"/>
              <a:t>The main sorting results are based on the downward-sloping regions of the estimated envelopes.</a:t>
            </a:r>
          </a:p>
          <a:p>
            <a:pPr>
              <a:spcAft>
                <a:spcPts val="900"/>
              </a:spcAft>
            </a:pPr>
            <a:r>
              <a:rPr lang="en-US" dirty="0"/>
              <a:t>The few observations (between 16 and 59) on the upward sloping regions are simply dropped.</a:t>
            </a:r>
          </a:p>
          <a:p>
            <a:pPr>
              <a:spcAft>
                <a:spcPts val="900"/>
              </a:spcAft>
            </a:pPr>
            <a:r>
              <a:rPr lang="en-US" dirty="0"/>
              <a:t>Another possibility is to estimate an endogenous switching model in which households select one of these regions and then have demand for job access within the region they select.</a:t>
            </a:r>
          </a:p>
          <a:p>
            <a:pPr>
              <a:spcAft>
                <a:spcPts val="900"/>
              </a:spcAft>
            </a:pPr>
            <a:r>
              <a:rPr lang="en-US" dirty="0"/>
              <a:t>These models do not converge using DIST3, but sometimes yield results using DIST1 and TIME1.</a:t>
            </a:r>
          </a:p>
        </p:txBody>
      </p:sp>
    </p:spTree>
    <p:extLst>
      <p:ext uri="{BB962C8B-B14F-4D97-AF65-F5344CB8AC3E}">
        <p14:creationId xmlns:p14="http://schemas.microsoft.com/office/powerpoint/2010/main" val="33629507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15214" y="1107774"/>
            <a:ext cx="8229600" cy="857250"/>
          </a:xfrm>
        </p:spPr>
        <p:txBody>
          <a:bodyPr>
            <a:noAutofit/>
          </a:bodyPr>
          <a:lstStyle/>
          <a:p>
            <a:r>
              <a:rPr lang="en-US" sz="1350" dirty="0">
                <a:solidFill>
                  <a:schemeClr val="accent4">
                    <a:lumMod val="75000"/>
                  </a:schemeClr>
                </a:solidFill>
              </a:rPr>
              <a:t>The Price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350" dirty="0">
                <a:solidFill>
                  <a:schemeClr val="accent4">
                    <a:lumMod val="75000"/>
                  </a:schemeClr>
                </a:solidFill>
              </a:rPr>
              <a:t> of Access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1350" dirty="0">
                <a:solidFill>
                  <a:schemeClr val="accent4">
                    <a:lumMod val="75000"/>
                  </a:schemeClr>
                </a:solidFill>
              </a:rPr>
              <a:t> to Jobs</a:t>
            </a:r>
            <a:br>
              <a:rPr lang="en-US" sz="135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3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Content Placeholder"/>
          <p:cNvSpPr/>
          <p:nvPr/>
        </p:nvSpPr>
        <p:spPr>
          <a:xfrm>
            <a:off x="1" y="2215549"/>
            <a:ext cx="156164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Estimated </a:t>
            </a:r>
            <a:r>
              <a:rPr lang="en-US" sz="135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ψ</a:t>
            </a:r>
            <a:r>
              <a:rPr lang="en-US" sz="13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is the dependent variable; 1,665 observations; Wald test rejects independent equations.</a:t>
            </a:r>
            <a:endParaRPr lang="en-US" sz="1350" dirty="0"/>
          </a:p>
        </p:txBody>
      </p:sp>
      <p:graphicFrame>
        <p:nvGraphicFramePr>
          <p:cNvPr id="5" name="Table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560872"/>
              </p:ext>
            </p:extLst>
          </p:nvPr>
        </p:nvGraphicFramePr>
        <p:xfrm>
          <a:off x="1719694" y="968259"/>
          <a:ext cx="5365776" cy="503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891">
                  <a:extLst>
                    <a:ext uri="{9D8B030D-6E8A-4147-A177-3AD203B41FA5}">
                      <a16:colId xmlns:a16="http://schemas.microsoft.com/office/drawing/2014/main" val="4123778091"/>
                    </a:ext>
                  </a:extLst>
                </a:gridCol>
                <a:gridCol w="2449853">
                  <a:extLst>
                    <a:ext uri="{9D8B030D-6E8A-4147-A177-3AD203B41FA5}">
                      <a16:colId xmlns:a16="http://schemas.microsoft.com/office/drawing/2014/main" val="1608105767"/>
                    </a:ext>
                  </a:extLst>
                </a:gridCol>
                <a:gridCol w="932141">
                  <a:extLst>
                    <a:ext uri="{9D8B030D-6E8A-4147-A177-3AD203B41FA5}">
                      <a16:colId xmlns:a16="http://schemas.microsoft.com/office/drawing/2014/main" val="3289703201"/>
                    </a:ext>
                  </a:extLst>
                </a:gridCol>
                <a:gridCol w="991891">
                  <a:extLst>
                    <a:ext uri="{9D8B030D-6E8A-4147-A177-3AD203B41FA5}">
                      <a16:colId xmlns:a16="http://schemas.microsoft.com/office/drawing/2014/main" val="4026329203"/>
                    </a:ext>
                  </a:extLst>
                </a:gridCol>
              </a:tblGrid>
              <a:tr h="23756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Appendix Table B4. Illustrative Endogenous Switching Regression for DIST1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054081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Variable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Definition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Coefficient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1334479905"/>
                  </a:ext>
                </a:extLst>
              </a:tr>
              <a:tr h="15773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Inside Access-Envelope Minimum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4122095497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lav_inc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Log of avg. HMDA income in tract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-0.09863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(-5.54**)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2013666409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ploan_blk2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Pr(buyer is African-American)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0.10636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(6.41**)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3644676598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ploan_his2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Pr(Buyer is Hispanic)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0.32843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(9.38**)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3509095941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ploan_sinm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is single male)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0.11114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(4.72**)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2319939804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ploan_sinf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is single female)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-0.02703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(-0.95   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193874285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ploan_cupm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is male couple)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0.01545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(0.22   )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351965757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ploan_cupf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is female couple)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-0.04273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(-0.44  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3396025761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ploan_fha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uses FHA loan)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0.03778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(1.95    )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1928504078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ploan_vet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uses VA loan)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0.19258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(4.70**)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341136508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fillin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HMDA data missing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-0.04713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(-1.39   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3315616158"/>
                  </a:ext>
                </a:extLst>
              </a:tr>
              <a:tr h="15773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Outside Access-Envelope Minimum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3377762902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lav_inc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Log of avg. HMDA income in tract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-6.34767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(-4.67**)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3755816934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ploan_blk2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is African-American)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19.50171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(2.92**)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72153203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ploan_his2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is Hispanic)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38.98210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(2.24* 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63163717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ploan_sinm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is single male)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2.88407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(2.20* 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248394775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ploan_sinf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is single female)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-6.67123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(-6.59**)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49727685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ploan_fha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uses FHA loan)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8.51318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(5.63**)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40333753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ploan_vet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>
                          <a:effectLst/>
                        </a:rPr>
                        <a:t>Pr</a:t>
                      </a:r>
                      <a:r>
                        <a:rPr lang="en-US" sz="900" dirty="0">
                          <a:effectLst/>
                        </a:rPr>
                        <a:t>(Buyer uses VA loan)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-3.83387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(-6.17**)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11405818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fillin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HMDA data missing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-1.46736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(-2.99**)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2513660426"/>
                  </a:ext>
                </a:extLst>
              </a:tr>
              <a:tr h="15773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Selection Equation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359505145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Nocar_cbg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% of households with no car in CBG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-0.00840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(-1.29   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2593618166"/>
                  </a:ext>
                </a:extLst>
              </a:tr>
              <a:tr h="283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Pctforeign_cbg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% of pop. foreign-born in CBG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-0.12064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(-3.18**)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1223581142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Pctkids_cbg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% of households with kids in CBG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0.00553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(0.59   )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2964858754"/>
                  </a:ext>
                </a:extLst>
              </a:tr>
              <a:tr h="283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Pctmar_cbg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% of households married couple in CBG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0.05012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(2.58**)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3873145923"/>
                  </a:ext>
                </a:extLst>
              </a:tr>
              <a:tr h="2838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Bluecoll_cbg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% of workers with blue-collar jobs in CBG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0.03613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(3.25**)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242579628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lav_inc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Log of avg. HMDA income in tract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0.35425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(2.72**)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119" marR="30119" marT="0" marB="0" anchor="b"/>
                </a:tc>
                <a:extLst>
                  <a:ext uri="{0D108BD9-81ED-4DB2-BD59-A6C34878D82A}">
                    <a16:rowId xmlns:a16="http://schemas.microsoft.com/office/drawing/2014/main" val="2411329712"/>
                  </a:ext>
                </a:extLst>
              </a:tr>
            </a:tbl>
          </a:graphicData>
        </a:graphic>
      </p:graphicFrame>
      <p:sp>
        <p:nvSpPr>
          <p:cNvPr id="8" name="Action Button: Return 7" descr="Please contact Professor Yinger for details regarding figures and graphs.">
            <a:hlinkClick r:id="rId2" action="ppaction://hlinksldjump" highlightClick="1"/>
          </p:cNvPr>
          <p:cNvSpPr/>
          <p:nvPr/>
        </p:nvSpPr>
        <p:spPr>
          <a:xfrm>
            <a:off x="7733841" y="5327344"/>
            <a:ext cx="910973" cy="280931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311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57145"/>
            <a:ext cx="8229600" cy="857250"/>
          </a:xfrm>
        </p:spPr>
        <p:txBody>
          <a:bodyPr>
            <a:normAutofit/>
          </a:bodyPr>
          <a:lstStyle/>
          <a:p>
            <a:r>
              <a:rPr lang="en-US" sz="2100" dirty="0">
                <a:solidFill>
                  <a:schemeClr val="accent4">
                    <a:lumMod val="75000"/>
                  </a:schemeClr>
                </a:solidFill>
              </a:rPr>
              <a:t>The Price of Access to Jobs: Instruments for DIST1</a:t>
            </a:r>
            <a:br>
              <a:rPr lang="en-US" sz="2100" dirty="0"/>
            </a:br>
            <a:endParaRPr lang="en-US" sz="2100" dirty="0"/>
          </a:p>
        </p:txBody>
      </p:sp>
      <p:sp>
        <p:nvSpPr>
          <p:cNvPr id="5" name="Content Placeholder"/>
          <p:cNvSpPr txBox="1">
            <a:spLocks/>
          </p:cNvSpPr>
          <p:nvPr/>
        </p:nvSpPr>
        <p:spPr>
          <a:xfrm>
            <a:off x="501253" y="1592035"/>
            <a:ext cx="8229600" cy="403276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1350"/>
              </a:spcAft>
            </a:pPr>
            <a:r>
              <a:rPr lang="en-US" sz="2025" dirty="0"/>
              <a:t>The instruments used for DIST1 are:</a:t>
            </a:r>
          </a:p>
          <a:p>
            <a:pPr lvl="1">
              <a:spcBef>
                <a:spcPts val="450"/>
              </a:spcBef>
              <a:spcAft>
                <a:spcPts val="1350"/>
              </a:spcAft>
            </a:pPr>
            <a:r>
              <a:rPr lang="en-US" sz="1725" dirty="0"/>
              <a:t>The population density in a CBG’s zip code in 1990</a:t>
            </a:r>
          </a:p>
          <a:p>
            <a:pPr lvl="1">
              <a:spcBef>
                <a:spcPts val="450"/>
              </a:spcBef>
              <a:spcAft>
                <a:spcPts val="1350"/>
              </a:spcAft>
            </a:pPr>
            <a:r>
              <a:rPr lang="en-US" sz="1725" dirty="0"/>
              <a:t>The distance of the CBG from the point with average latitude and longitude in the metropolitan area</a:t>
            </a:r>
          </a:p>
          <a:p>
            <a:pPr lvl="1">
              <a:spcBef>
                <a:spcPts val="450"/>
              </a:spcBef>
              <a:spcAft>
                <a:spcPts val="1350"/>
              </a:spcAft>
            </a:pPr>
            <a:r>
              <a:rPr lang="en-US" sz="1725" dirty="0"/>
              <a:t>The difference between the employment-weighted straight-line and google distances to worksites, and the square of this difference.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sz="2025" dirty="0"/>
              <a:t>These instruments pass weak-instrument (F = 12.7) and </a:t>
            </a:r>
            <a:r>
              <a:rPr lang="en-US" sz="2025" dirty="0" err="1"/>
              <a:t>exogeneity</a:t>
            </a:r>
            <a:r>
              <a:rPr lang="en-US" sz="2025" dirty="0"/>
              <a:t> tests.</a:t>
            </a:r>
          </a:p>
          <a:p>
            <a:pPr>
              <a:spcBef>
                <a:spcPts val="450"/>
              </a:spcBef>
              <a:spcAft>
                <a:spcPts val="1350"/>
              </a:spcAft>
            </a:pPr>
            <a:r>
              <a:rPr lang="en-US" sz="2025" dirty="0"/>
              <a:t>These instruments do not work for other job-access measures.</a:t>
            </a:r>
          </a:p>
        </p:txBody>
      </p:sp>
      <p:sp>
        <p:nvSpPr>
          <p:cNvPr id="6" name="Action Button: Return" descr="Please contact Professor Yinger for details regarding figures and graphs.">
            <a:hlinkClick r:id="" action="ppaction://hlinkshowjump?jump=lastslideviewed" highlightClick="1"/>
          </p:cNvPr>
          <p:cNvSpPr/>
          <p:nvPr/>
        </p:nvSpPr>
        <p:spPr>
          <a:xfrm>
            <a:off x="7353759" y="5362719"/>
            <a:ext cx="1024569" cy="2620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824" y="1046235"/>
            <a:ext cx="1036976" cy="874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242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57145"/>
            <a:ext cx="8229600" cy="857250"/>
          </a:xfrm>
        </p:spPr>
        <p:txBody>
          <a:bodyPr>
            <a:normAutofit/>
          </a:bodyPr>
          <a:lstStyle/>
          <a:p>
            <a:r>
              <a:rPr lang="en-US" sz="1350" dirty="0">
                <a:solidFill>
                  <a:schemeClr val="accent4">
                    <a:lumMod val="75000"/>
                  </a:schemeClr>
                </a:solidFill>
              </a:rPr>
              <a:t>The Price of Access to Jobs: Step 1A Regression</a:t>
            </a:r>
            <a:br>
              <a:rPr lang="en-US" sz="2100" dirty="0"/>
            </a:br>
            <a:endParaRPr lang="en-US" sz="2100" dirty="0"/>
          </a:p>
        </p:txBody>
      </p:sp>
      <p:graphicFrame>
        <p:nvGraphicFramePr>
          <p:cNvPr id="5" name="Table 1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975537"/>
              </p:ext>
            </p:extLst>
          </p:nvPr>
        </p:nvGraphicFramePr>
        <p:xfrm>
          <a:off x="1" y="1515469"/>
          <a:ext cx="4637315" cy="4309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9600">
                  <a:extLst>
                    <a:ext uri="{9D8B030D-6E8A-4147-A177-3AD203B41FA5}">
                      <a16:colId xmlns:a16="http://schemas.microsoft.com/office/drawing/2014/main" val="3867659213"/>
                    </a:ext>
                  </a:extLst>
                </a:gridCol>
                <a:gridCol w="2423109">
                  <a:extLst>
                    <a:ext uri="{9D8B030D-6E8A-4147-A177-3AD203B41FA5}">
                      <a16:colId xmlns:a16="http://schemas.microsoft.com/office/drawing/2014/main" val="925735740"/>
                    </a:ext>
                  </a:extLst>
                </a:gridCol>
                <a:gridCol w="689082">
                  <a:extLst>
                    <a:ext uri="{9D8B030D-6E8A-4147-A177-3AD203B41FA5}">
                      <a16:colId xmlns:a16="http://schemas.microsoft.com/office/drawing/2014/main" val="4203318941"/>
                    </a:ext>
                  </a:extLst>
                </a:gridCol>
                <a:gridCol w="595524">
                  <a:extLst>
                    <a:ext uri="{9D8B030D-6E8A-4147-A177-3AD203B41FA5}">
                      <a16:colId xmlns:a16="http://schemas.microsoft.com/office/drawing/2014/main" val="4053819803"/>
                    </a:ext>
                  </a:extLst>
                </a:gridCol>
              </a:tblGrid>
              <a:tr h="33233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Appendix Table B1.  Results for First-Stage Hedonic with Neighborhood Fixed Effects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887049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Variable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Definition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Coefficient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Std. Error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b"/>
                </a:tc>
                <a:extLst>
                  <a:ext uri="{0D108BD9-81ED-4DB2-BD59-A6C34878D82A}">
                    <a16:rowId xmlns:a16="http://schemas.microsoft.com/office/drawing/2014/main" val="1461345776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One Story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House has one story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- 0.0072    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1936114850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Brick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House is made of bricks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0.0153***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0.0052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3761720550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Basement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House has a finished basement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0.0308***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547235950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Garage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House has a garage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0.1414***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0.0067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4112103801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Air Cond.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House has central air conditioning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0.0254***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0.0055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1053361018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Fireplaces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Number of fireplaces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0.0316***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0.0038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862790836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Bedrooms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Number of bedrooms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- 0.0082***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0.0028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4223942228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Full Baths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Number of full bathrooms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0.0601***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0.0042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2267118433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Part Baths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Number of partial bathrooms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0.0412***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0.0041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4001625743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Age of House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Log of the age of the house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- 0.0839***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0.0032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188294648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House Area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Log of square feet of living area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0.4237***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0.0086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2051219507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Lot Area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Log of lot size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0.0844***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0.0037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2747363744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Outbuildings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Number of outbuildings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0.1320***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0.0396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108919336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Porch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House has a porch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0.0327***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0.0073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2240821732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Deck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House has a deck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0.0545***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0.0053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1098752244"/>
                  </a:ext>
                </a:extLst>
              </a:tr>
              <a:tr h="1361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Pool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House has a pool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0.0910***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0.0180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1510678295"/>
                  </a:ext>
                </a:extLst>
              </a:tr>
              <a:tr h="276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Date of Sale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Date of house sale (January 1=1, December 31=365)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0.0002***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1190334127"/>
                  </a:ext>
                </a:extLst>
              </a:tr>
              <a:tr h="276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Commute 1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Employment wtd. commuting dist. (house-CBG), worksite 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- 0.0952***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0.0272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2347918873"/>
                  </a:ext>
                </a:extLst>
              </a:tr>
              <a:tr h="276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Commute 2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Employment wtd. commuting dist. (house-CBG), worksite 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- 0.0991***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0.0321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4127703694"/>
                  </a:ext>
                </a:extLst>
              </a:tr>
              <a:tr h="276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Commute 3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Employment wtd. commuting dist. (house-CBG), worksite 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- 0.1239***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0.0302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347132227"/>
                  </a:ext>
                </a:extLst>
              </a:tr>
              <a:tr h="276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Commute 4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Employment wtd. commuting dist. (house-CBG), worksite 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- 0.1012***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0.0295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1226371220"/>
                  </a:ext>
                </a:extLst>
              </a:tr>
              <a:tr h="2769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Commute 5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Employment </a:t>
                      </a:r>
                      <a:r>
                        <a:rPr lang="en-US" sz="800" dirty="0" err="1">
                          <a:effectLst/>
                        </a:rPr>
                        <a:t>wtd</a:t>
                      </a:r>
                      <a:r>
                        <a:rPr lang="en-US" sz="800" dirty="0">
                          <a:effectLst/>
                        </a:rPr>
                        <a:t>. commuting dist. (house-CBG), worksite 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- 0.0942***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0.0344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612226227"/>
                  </a:ext>
                </a:extLst>
              </a:tr>
            </a:tbl>
          </a:graphicData>
        </a:graphic>
      </p:graphicFrame>
      <p:graphicFrame>
        <p:nvGraphicFramePr>
          <p:cNvPr id="6" name="Table 2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912594"/>
              </p:ext>
            </p:extLst>
          </p:nvPr>
        </p:nvGraphicFramePr>
        <p:xfrm>
          <a:off x="4637316" y="1526449"/>
          <a:ext cx="4506685" cy="4597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413">
                  <a:extLst>
                    <a:ext uri="{9D8B030D-6E8A-4147-A177-3AD203B41FA5}">
                      <a16:colId xmlns:a16="http://schemas.microsoft.com/office/drawing/2014/main" val="3867659213"/>
                    </a:ext>
                  </a:extLst>
                </a:gridCol>
                <a:gridCol w="2354852">
                  <a:extLst>
                    <a:ext uri="{9D8B030D-6E8A-4147-A177-3AD203B41FA5}">
                      <a16:colId xmlns:a16="http://schemas.microsoft.com/office/drawing/2014/main" val="925735740"/>
                    </a:ext>
                  </a:extLst>
                </a:gridCol>
                <a:gridCol w="669671">
                  <a:extLst>
                    <a:ext uri="{9D8B030D-6E8A-4147-A177-3AD203B41FA5}">
                      <a16:colId xmlns:a16="http://schemas.microsoft.com/office/drawing/2014/main" val="4203318941"/>
                    </a:ext>
                  </a:extLst>
                </a:gridCol>
                <a:gridCol w="578749">
                  <a:extLst>
                    <a:ext uri="{9D8B030D-6E8A-4147-A177-3AD203B41FA5}">
                      <a16:colId xmlns:a16="http://schemas.microsoft.com/office/drawing/2014/main" val="4053819803"/>
                    </a:ext>
                  </a:extLst>
                </a:gridCol>
              </a:tblGrid>
              <a:tr h="31546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Appendix Table B1.  Results for First-Stage Hedonic with Neighborhood Fixed Effects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88704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Dist. to Pub. </a:t>
                      </a:r>
                      <a:r>
                        <a:rPr lang="en-US" sz="800" dirty="0" err="1">
                          <a:effectLst/>
                        </a:rPr>
                        <a:t>School</a:t>
                      </a:r>
                      <a:r>
                        <a:rPr lang="en-US" sz="800" baseline="30000" dirty="0" err="1">
                          <a:effectLst/>
                        </a:rPr>
                        <a:t>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Dist. to nearest pub. elem. school in district (house-CBG)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- 0.0032    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0.0061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395124426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Elem. School Score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Avg</a:t>
                      </a:r>
                      <a:r>
                        <a:rPr lang="en-US" sz="800" dirty="0">
                          <a:effectLst/>
                        </a:rPr>
                        <a:t> test scores of nearest pub. elem. school </a:t>
                      </a:r>
                      <a:r>
                        <a:rPr lang="en-US" sz="800" dirty="0" err="1">
                          <a:effectLst/>
                        </a:rPr>
                        <a:t>rel</a:t>
                      </a:r>
                      <a:r>
                        <a:rPr lang="en-US" sz="800" dirty="0">
                          <a:effectLst/>
                        </a:rPr>
                        <a:t> to dis (house-CBG)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0.0170    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0.0197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2919250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Dist. to Pri. School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Distance to nearest private school (house-CBG)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- 0.0168***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366715268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Distance to Hazard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Dist. to nearest environmental hazard (house-CBG)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0.0332***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0.0082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4064727897"/>
                  </a:ext>
                </a:extLst>
              </a:tr>
              <a:tr h="1327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Distance to Erie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Dist. to Lake Erie (if &lt; 2; house-CBG)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- 0.0021**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113310726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Distance to </a:t>
                      </a:r>
                      <a:r>
                        <a:rPr lang="en-US" sz="800" dirty="0" err="1">
                          <a:effectLst/>
                        </a:rPr>
                        <a:t>Ghetto</a:t>
                      </a:r>
                      <a:r>
                        <a:rPr lang="en-US" sz="800" baseline="30000" dirty="0" err="1">
                          <a:effectLst/>
                        </a:rPr>
                        <a:t>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Dist. to black ghetto (if &lt; 5; house-CBG)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- 0.1020***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0.0331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156234654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Distance to Airport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Dist. to Cleveland airport (if &lt; 10; house-CBG)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0.0259**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0.0122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99998672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Dist. to CBG Center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Distance from house to center of CBG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- 0.0239***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0.0074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563368036"/>
                  </a:ext>
                </a:extLst>
              </a:tr>
              <a:tr h="1327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Historic District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In historic district on national register (house-CBG)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0.0120    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0.0178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818593164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Elderly Housing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Within 1/2 mile of elderly housing project (house-CBG)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- 0.0327*  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0.0194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710395627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Family Housing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Within 1/2 mile of small family </a:t>
                      </a:r>
                      <a:r>
                        <a:rPr lang="en-US" sz="800" dirty="0" err="1">
                          <a:effectLst/>
                        </a:rPr>
                        <a:t>hsg</a:t>
                      </a:r>
                      <a:r>
                        <a:rPr lang="en-US" sz="800" dirty="0">
                          <a:effectLst/>
                        </a:rPr>
                        <a:t>. project (house-CBG)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0.0836**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0.0403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26765759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Large Hsg Project</a:t>
                      </a:r>
                      <a:r>
                        <a:rPr lang="en-US" sz="800" baseline="30000">
                          <a:effectLst/>
                        </a:rPr>
                        <a:t>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Within 1/2 mile of large fam housing </a:t>
                      </a:r>
                      <a:r>
                        <a:rPr lang="en-US" sz="800" dirty="0" err="1">
                          <a:effectLst/>
                        </a:rPr>
                        <a:t>proj</a:t>
                      </a:r>
                      <a:r>
                        <a:rPr lang="en-US" sz="800" dirty="0">
                          <a:effectLst/>
                        </a:rPr>
                        <a:t> (&gt;200 units; house-CBG)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- 0.0568** 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0.0257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2868167986"/>
                  </a:ext>
                </a:extLst>
              </a:tr>
              <a:tr h="2273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High Crime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Distance to nearest high-crime location (house-CBG)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2410" algn="dec"/>
                        </a:tabLst>
                      </a:pPr>
                      <a:r>
                        <a:rPr lang="en-US" sz="800">
                          <a:effectLst/>
                        </a:rPr>
                        <a:t> 0.0701***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0.0246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 anchor="ctr"/>
                </a:tc>
                <a:extLst>
                  <a:ext uri="{0D108BD9-81ED-4DB2-BD59-A6C34878D82A}">
                    <a16:rowId xmlns:a16="http://schemas.microsoft.com/office/drawing/2014/main" val="308024142"/>
                  </a:ext>
                </a:extLst>
              </a:tr>
              <a:tr h="78867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Notes: Dependent variable = log of transaction amount; 22,880 observations; R2 = .7893; F(31, 21180) = 369.17 (significant at 0.000 level); 1,665 fixed effects with F(1664, 21,180) = 8.534 (significant at 0.000 level); estimated with “</a:t>
                      </a:r>
                      <a:r>
                        <a:rPr lang="en-US" sz="800" dirty="0" err="1">
                          <a:effectLst/>
                        </a:rPr>
                        <a:t>areg</a:t>
                      </a:r>
                      <a:r>
                        <a:rPr lang="en-US" sz="800" dirty="0">
                          <a:effectLst/>
                        </a:rPr>
                        <a:t>” command in Stata. Distances are measured in miles. A * (**) [***] indicates statistical significance at the 10 (5) [1] percent level.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aseline="30000" dirty="0" err="1">
                          <a:effectLst/>
                        </a:rPr>
                        <a:t>a</a:t>
                      </a:r>
                      <a:r>
                        <a:rPr lang="en-US" sz="800" dirty="0" err="1">
                          <a:effectLst/>
                        </a:rPr>
                        <a:t>Variable</a:t>
                      </a:r>
                      <a:r>
                        <a:rPr lang="en-US" sz="800" dirty="0">
                          <a:effectLst/>
                        </a:rPr>
                        <a:t> added to the original </a:t>
                      </a:r>
                      <a:r>
                        <a:rPr lang="en-US" sz="800" dirty="0" err="1">
                          <a:effectLst/>
                        </a:rPr>
                        <a:t>Brasington</a:t>
                      </a:r>
                      <a:r>
                        <a:rPr lang="en-US" sz="800" dirty="0">
                          <a:effectLst/>
                        </a:rPr>
                        <a:t> data set. Source: Yinger (2015b).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87" marR="2858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82198"/>
                  </a:ext>
                </a:extLst>
              </a:tr>
            </a:tbl>
          </a:graphicData>
        </a:graphic>
      </p:graphicFrame>
      <p:sp>
        <p:nvSpPr>
          <p:cNvPr id="7" name="Action Button: Return" descr="Please contact Professor Yinger for details regarding figures and graphs.">
            <a:hlinkClick r:id="" action="ppaction://hlinkshowjump?jump=lastslideviewed" highlightClick="1"/>
          </p:cNvPr>
          <p:cNvSpPr/>
          <p:nvPr/>
        </p:nvSpPr>
        <p:spPr>
          <a:xfrm>
            <a:off x="7138930" y="1088605"/>
            <a:ext cx="900629" cy="24727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121254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"/>
          <p:cNvSpPr>
            <a:spLocks noGrp="1"/>
          </p:cNvSpPr>
          <p:nvPr>
            <p:ph type="title"/>
          </p:nvPr>
        </p:nvSpPr>
        <p:spPr>
          <a:xfrm>
            <a:off x="457200" y="957145"/>
            <a:ext cx="8229600" cy="275105"/>
          </a:xfrm>
        </p:spPr>
        <p:txBody>
          <a:bodyPr>
            <a:normAutofit fontScale="90000"/>
          </a:bodyPr>
          <a:lstStyle/>
          <a:p>
            <a:br>
              <a:rPr lang="en-US" sz="1350" dirty="0"/>
            </a:br>
            <a:br>
              <a:rPr lang="en-US" sz="1350" dirty="0"/>
            </a:br>
            <a:r>
              <a:rPr lang="en-US" sz="1350" dirty="0">
                <a:solidFill>
                  <a:schemeClr val="accent4">
                    <a:lumMod val="75000"/>
                  </a:schemeClr>
                </a:solidFill>
              </a:rPr>
              <a:t>The Price of Access to Jobs: Control Variable in Step 1B</a:t>
            </a:r>
            <a:br>
              <a:rPr lang="en-US" sz="2100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2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"/>
          <p:cNvSpPr txBox="1"/>
          <p:nvPr/>
        </p:nvSpPr>
        <p:spPr>
          <a:xfrm>
            <a:off x="1415143" y="1321005"/>
            <a:ext cx="70757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Appendix Table B2. Control Variables in Regressions for Job-Access Envelopes</a:t>
            </a:r>
            <a:endParaRPr lang="en-US" sz="1350" dirty="0"/>
          </a:p>
        </p:txBody>
      </p:sp>
      <p:graphicFrame>
        <p:nvGraphicFramePr>
          <p:cNvPr id="6" name="Table 1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163557"/>
              </p:ext>
            </p:extLst>
          </p:nvPr>
        </p:nvGraphicFramePr>
        <p:xfrm>
          <a:off x="0" y="1568314"/>
          <a:ext cx="4635057" cy="4565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1604">
                  <a:extLst>
                    <a:ext uri="{9D8B030D-6E8A-4147-A177-3AD203B41FA5}">
                      <a16:colId xmlns:a16="http://schemas.microsoft.com/office/drawing/2014/main" val="332638118"/>
                    </a:ext>
                  </a:extLst>
                </a:gridCol>
                <a:gridCol w="3253453">
                  <a:extLst>
                    <a:ext uri="{9D8B030D-6E8A-4147-A177-3AD203B41FA5}">
                      <a16:colId xmlns:a16="http://schemas.microsoft.com/office/drawing/2014/main" val="2298295337"/>
                    </a:ext>
                  </a:extLst>
                </a:gridCol>
              </a:tblGrid>
              <a:tr h="1489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Variable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Definition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extLst>
                  <a:ext uri="{0D108BD9-81ED-4DB2-BD59-A6C34878D82A}">
                    <a16:rowId xmlns:a16="http://schemas.microsoft.com/office/drawing/2014/main" val="8017568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High School Passing Rate (a)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School district share of students who entered 12 grade and passed 5 state tests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extLst>
                  <a:ext uri="{0D108BD9-81ED-4DB2-BD59-A6C34878D82A}">
                    <a16:rowId xmlns:a16="http://schemas.microsoft.com/office/drawing/2014/main" val="2195416283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Elementary Value Added (a)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Within-cohort increase in tests, 4th to 6th grade, nearest elementary school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extLst>
                  <a:ext uri="{0D108BD9-81ED-4DB2-BD59-A6C34878D82A}">
                    <a16:rowId xmlns:a16="http://schemas.microsoft.com/office/drawing/2014/main" val="221507948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Share Black (a)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Black population share in CBG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extLst>
                  <a:ext uri="{0D108BD9-81ED-4DB2-BD59-A6C34878D82A}">
                    <a16:rowId xmlns:a16="http://schemas.microsoft.com/office/drawing/2014/main" val="844152277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Share Hispanic (a)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Hispanic population share in CBG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extLst>
                  <a:ext uri="{0D108BD9-81ED-4DB2-BD59-A6C34878D82A}">
                    <a16:rowId xmlns:a16="http://schemas.microsoft.com/office/drawing/2014/main" val="2840375758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Share Minority Teachers (a)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Share minority teachers in school district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extLst>
                  <a:ext uri="{0D108BD9-81ED-4DB2-BD59-A6C34878D82A}">
                    <a16:rowId xmlns:a16="http://schemas.microsoft.com/office/drawing/2014/main" val="92575899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School Tax Rates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School district income and property tax rates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2107712912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City Tax Rate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Effective city property tax rate beyond school tax and exemption rate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88873790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 A-to-S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Dummy: No assessment/sales data to correct tax rate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1194096010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a City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not in a city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351651944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Crime Lowhigh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Low property, high violent crime in CBG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2632268734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Crime Highlow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High property, low violent crime in CBG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1780955347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Crime Highhigh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High property and violent crime in CBG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169861671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Crime Hotspot1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CBG within ½ mile of crime hot spot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4226632111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Crime Hotspot2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½ to 1 mile from crime hot spot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402330844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Crime Hotspot3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1 to 2 miles from crime hot spot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2114291271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Crime Hotspot4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CBG 2 to 5 miles from crime hot spot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2612891239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Police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receives police from village, township, or county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213137069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City Population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Population of city (if CBG in a city)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1085195306"/>
                  </a:ext>
                </a:extLst>
              </a:tr>
              <a:tr h="94640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Notes: (a) Indicates that the variable is specified as an amenity with a price elasticity of -0.75, as discussed in the text; (b) indicates that the variable is accompanied by a second variable that is distance from the amenity interacted with the dummy indicating that the amenity is within a certain distance of the CBG; the worksites are the ones identified in the text; the counties are the five counties that make up the Cleveland MSA.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999041"/>
                  </a:ext>
                </a:extLst>
              </a:tr>
            </a:tbl>
          </a:graphicData>
        </a:graphic>
      </p:graphicFrame>
      <p:graphicFrame>
        <p:nvGraphicFramePr>
          <p:cNvPr id="7" name="Table 2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095728"/>
              </p:ext>
            </p:extLst>
          </p:nvPr>
        </p:nvGraphicFramePr>
        <p:xfrm>
          <a:off x="4667424" y="1568312"/>
          <a:ext cx="4476577" cy="4125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4364">
                  <a:extLst>
                    <a:ext uri="{9D8B030D-6E8A-4147-A177-3AD203B41FA5}">
                      <a16:colId xmlns:a16="http://schemas.microsoft.com/office/drawing/2014/main" val="332638118"/>
                    </a:ext>
                  </a:extLst>
                </a:gridCol>
                <a:gridCol w="3142213">
                  <a:extLst>
                    <a:ext uri="{9D8B030D-6E8A-4147-A177-3AD203B41FA5}">
                      <a16:colId xmlns:a16="http://schemas.microsoft.com/office/drawing/2014/main" val="2298295337"/>
                    </a:ext>
                  </a:extLst>
                </a:gridCol>
              </a:tblGrid>
              <a:tr h="159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Variable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Definition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b"/>
                </a:tc>
                <a:extLst>
                  <a:ext uri="{0D108BD9-81ED-4DB2-BD59-A6C34878D82A}">
                    <a16:rowId xmlns:a16="http://schemas.microsoft.com/office/drawing/2014/main" val="80175680"/>
                  </a:ext>
                </a:extLst>
              </a:tr>
              <a:tr h="1850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Smog (b)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20 miles of air pollution cluster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176865998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Near Hazard (b)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CBG is within 1 mile of a hazardous waste site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1418395022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Near Public (b)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is within 2 miles of public elem. school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607652981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Near Private (b)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CBG is within 5 miles of a private school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289668456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Lakefront (b)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2 miles of Lake Erie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356005976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Snowbelt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Quadratic for distance of CBG from Lake Erie East of beltway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220906540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Ghetto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in the black ghetto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429067290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Near Ghetto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5 miles of ghetto center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418113818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Near Airport (b)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10 miles of Cleveland airport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632803053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Local Amenities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Number of parks, golf courses, rivers, or lakes within ¼ mile of CBG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3026429699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Freeway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¼ mile of freeway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317939382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Railroad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¼ mile of railroad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180524853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Shopping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1 mile of shopping center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242418586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Hospital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1 mile of hospital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3390194795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Small Airport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1 mile of small airport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1763388946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Big Park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1 mile of regional park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3378560157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Historic District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an historic district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418174388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Near Elderly PH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½ mile of elderly public housing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1672516313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Near Small Fam. PH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½ mile of small family public housing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4286485267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Near Big Fam. PH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CBG within ½ mile of large family public housing (&gt;200 units)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3836452244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Worksite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Assigned worksite fixed effects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3085988139"/>
                  </a:ext>
                </a:extLst>
              </a:tr>
              <a:tr h="1577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County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County fixed effects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4" marR="22994" marT="0" marB="0" anchor="ctr"/>
                </a:tc>
                <a:extLst>
                  <a:ext uri="{0D108BD9-81ED-4DB2-BD59-A6C34878D82A}">
                    <a16:rowId xmlns:a16="http://schemas.microsoft.com/office/drawing/2014/main" val="4277531750"/>
                  </a:ext>
                </a:extLst>
              </a:tr>
            </a:tbl>
          </a:graphicData>
        </a:graphic>
      </p:graphicFrame>
      <p:sp>
        <p:nvSpPr>
          <p:cNvPr id="9" name="Action Button: Return" descr="Please contact Professor Yinger for details regarding figures and graphs.">
            <a:hlinkClick r:id="" action="ppaction://hlinkshowjump?jump=lastslideviewed" highlightClick="1"/>
          </p:cNvPr>
          <p:cNvSpPr/>
          <p:nvPr/>
        </p:nvSpPr>
        <p:spPr>
          <a:xfrm>
            <a:off x="7287658" y="1039029"/>
            <a:ext cx="867578" cy="19322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3655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grpSp>
        <p:nvGrpSpPr>
          <p:cNvPr id="9" name="Table" descr="Please contact Professor Yinger for details regarding figures and graphs.">
            <a:extLst>
              <a:ext uri="{FF2B5EF4-FFF2-40B4-BE49-F238E27FC236}">
                <a16:creationId xmlns:a16="http://schemas.microsoft.com/office/drawing/2014/main" id="{DFD7F275-3639-453D-A54F-BBDA4CB0E85E}"/>
              </a:ext>
            </a:extLst>
          </p:cNvPr>
          <p:cNvGrpSpPr/>
          <p:nvPr/>
        </p:nvGrpSpPr>
        <p:grpSpPr>
          <a:xfrm>
            <a:off x="710332" y="1181039"/>
            <a:ext cx="7730616" cy="5448300"/>
            <a:chOff x="710332" y="1181039"/>
            <a:chExt cx="7730616" cy="5448300"/>
          </a:xfrm>
        </p:grpSpPr>
        <p:pic>
          <p:nvPicPr>
            <p:cNvPr id="5" name="Pictur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0332" y="1181039"/>
              <a:ext cx="7730616" cy="5448300"/>
            </a:xfrm>
            <a:prstGeom prst="rect">
              <a:avLst/>
            </a:prstGeom>
          </p:spPr>
        </p:pic>
        <p:sp>
          <p:nvSpPr>
            <p:cNvPr id="6" name="Oval"/>
            <p:cNvSpPr/>
            <p:nvPr/>
          </p:nvSpPr>
          <p:spPr>
            <a:xfrm>
              <a:off x="7772400" y="5791200"/>
              <a:ext cx="609600" cy="4572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1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050536"/>
          </a:xfrm>
        </p:spPr>
        <p:txBody>
          <a:bodyPr>
            <a:normAutofit fontScale="70000" lnSpcReduction="20000"/>
          </a:bodyPr>
          <a:lstStyle/>
          <a:p>
            <a:pPr marL="411480" lvl="1" indent="0" algn="ctr">
              <a:buNone/>
            </a:pPr>
            <a:r>
              <a:rPr lang="en-US" sz="3600" b="1" dirty="0">
                <a:solidFill>
                  <a:schemeClr val="accent3"/>
                </a:solidFill>
              </a:rPr>
              <a:t>Limitations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These studies do not use theory to derive functional forms.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Moreover, many of them forget the most basic fact about an envelope:  Moving along the envelope reflects both a change in bids from a given household type and a change from one household type to another:  </a:t>
            </a:r>
            <a:r>
              <a:rPr lang="en-US" b="1" dirty="0">
                <a:solidFill>
                  <a:srgbClr val="7030A0"/>
                </a:solidFill>
              </a:rPr>
              <a:t>bidding and sorting</a:t>
            </a:r>
            <a:r>
              <a:rPr lang="en-US" dirty="0"/>
              <a:t>!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The coefficient of a time or distance variable does not indicate household willingness to pay for access to jobs.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A point on a nonlinear envelope indicates a point on a household’s marginal willingness to pay (i.e. inverse demand function) for access to jobs—a point that depends on the nature of the existing market equilibrium.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But a linear (or semi-log) envelope essentially assumes that no sorting exists and cannot be given a willingness to pay interpretation.</a:t>
            </a:r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5090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Household Heterogeneity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graphicFrame>
        <p:nvGraphicFramePr>
          <p:cNvPr id="11" name="Chart" descr="Please contact Professor Yinger for details regarding figures and graphs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206497"/>
              </p:ext>
            </p:extLst>
          </p:nvPr>
        </p:nvGraphicFramePr>
        <p:xfrm>
          <a:off x="238125" y="457200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Chart Information" descr="Please contact Professor Yinger for details regarding figures and graphs.">
            <a:extLst>
              <a:ext uri="{FF2B5EF4-FFF2-40B4-BE49-F238E27FC236}">
                <a16:creationId xmlns:a16="http://schemas.microsoft.com/office/drawing/2014/main" id="{B45D910C-81EF-445E-8B9A-D6941550B186}"/>
              </a:ext>
            </a:extLst>
          </p:cNvPr>
          <p:cNvGrpSpPr/>
          <p:nvPr/>
        </p:nvGrpSpPr>
        <p:grpSpPr>
          <a:xfrm>
            <a:off x="2057400" y="1066800"/>
            <a:ext cx="5943600" cy="3417332"/>
            <a:chOff x="2057400" y="1066800"/>
            <a:chExt cx="5943600" cy="3417332"/>
          </a:xfrm>
        </p:grpSpPr>
        <p:sp>
          <p:nvSpPr>
            <p:cNvPr id="8" name="TextBox 7"/>
            <p:cNvSpPr txBox="1"/>
            <p:nvPr/>
          </p:nvSpPr>
          <p:spPr>
            <a:xfrm>
              <a:off x="2971800" y="4114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Bid Functions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02976" y="19812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Envelope</a:t>
              </a:r>
            </a:p>
          </p:txBody>
        </p:sp>
        <p:cxnSp>
          <p:nvCxnSpPr>
            <p:cNvPr id="12" name="Straight Arrow Connector 11"/>
            <p:cNvCxnSpPr>
              <a:stCxn id="13" idx="1"/>
            </p:cNvCxnSpPr>
            <p:nvPr/>
          </p:nvCxnSpPr>
          <p:spPr>
            <a:xfrm flipH="1">
              <a:off x="3810000" y="2165866"/>
              <a:ext cx="292976" cy="50113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3352800" y="3505200"/>
              <a:ext cx="381000" cy="6096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3733800" y="3733800"/>
              <a:ext cx="990600" cy="3810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057400" y="1066800"/>
              <a:ext cx="5943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Bid-Rent Functions and Their Envelope</a:t>
              </a:r>
            </a:p>
          </p:txBody>
        </p:sp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109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Testing Urban Models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Approaches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1. Estimate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2. Estimate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 (land rent)</a:t>
            </a:r>
          </a:p>
          <a:p>
            <a:pPr lvl="2"/>
            <a:r>
              <a:rPr lang="en-US" dirty="0"/>
              <a:t>3. Estimate </a:t>
            </a:r>
            <a:r>
              <a:rPr lang="en-US" i="1" dirty="0"/>
              <a:t>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(density)</a:t>
            </a:r>
          </a:p>
          <a:p>
            <a:pPr lvl="2"/>
            <a:r>
              <a:rPr lang="en-US" dirty="0"/>
              <a:t>4. Estimate derived envelope and bid functions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2871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ED37439-20DF-4646-B31C-EF23BCB9704E}" vid="{2D4438E0-0657-4E60-8EAA-7E44BC4F70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79346</TotalTime>
  <Words>6355</Words>
  <Application>Microsoft Office PowerPoint</Application>
  <PresentationFormat>On-screen Show (4:3)</PresentationFormat>
  <Paragraphs>1220</Paragraphs>
  <Slides>54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Calibri</vt:lpstr>
      <vt:lpstr>Georgia</vt:lpstr>
      <vt:lpstr>Lucida Sans Unicode</vt:lpstr>
      <vt:lpstr>Times New Roman</vt:lpstr>
      <vt:lpstr>Trebuchet MS</vt:lpstr>
      <vt:lpstr>Verdana</vt:lpstr>
      <vt:lpstr>Wingdings 2</vt:lpstr>
      <vt:lpstr>Wingdings 3</vt:lpstr>
      <vt:lpstr>Urban</vt:lpstr>
      <vt:lpstr>Theme1</vt:lpstr>
      <vt:lpstr>Equation</vt:lpstr>
      <vt:lpstr>ECN741:  Urban Economics</vt:lpstr>
      <vt:lpstr> Testing Urban Models   </vt:lpstr>
      <vt:lpstr> Testing Urban Models   </vt:lpstr>
      <vt:lpstr> Testing Urban Models   </vt:lpstr>
      <vt:lpstr> Testing Urban Models   </vt:lpstr>
      <vt:lpstr> Testing Urban Models   </vt:lpstr>
      <vt:lpstr> Testing Urban Models   </vt:lpstr>
      <vt:lpstr> Household Heterogeneity   </vt:lpstr>
      <vt:lpstr> Testing Urban Models   </vt:lpstr>
      <vt:lpstr> Testing Urban Models   </vt:lpstr>
      <vt:lpstr> Testing Urban Models   </vt:lpstr>
      <vt:lpstr> Testing Urban Models   </vt:lpstr>
      <vt:lpstr> Testing Urban Models   </vt:lpstr>
      <vt:lpstr> Testing Urban Models   </vt:lpstr>
      <vt:lpstr> Testing Urban Models   </vt:lpstr>
      <vt:lpstr> Testing Urban Models   </vt:lpstr>
      <vt:lpstr>Testing Urban Models</vt:lpstr>
      <vt:lpstr> Testing Urban Models   </vt:lpstr>
      <vt:lpstr>The Yinger Approach: Derive the Envelope </vt:lpstr>
      <vt:lpstr>The Price of Access to Jobs: Household Sorting, 1 </vt:lpstr>
      <vt:lpstr>The Price of Access to Jobs: Household Sorting, 2 </vt:lpstr>
      <vt:lpstr>The Price of Access to Jobs: Household Sorting, 3 </vt:lpstr>
      <vt:lpstr>The Price of Access to Jobs: Cleveland Data, 1 </vt:lpstr>
      <vt:lpstr>The Price of Access to Jobs: Cleveland Data, 2 </vt:lpstr>
      <vt:lpstr>The Price of Access to Jobs: Cleveland Data, 3 </vt:lpstr>
      <vt:lpstr>The Price of Access to Jobs: Cleveland Data, 4 </vt:lpstr>
      <vt:lpstr>The Price of Access to Jobs: Estimating Strategy </vt:lpstr>
      <vt:lpstr>The Price of Access to Jobs: Estimating Strategy, Stage 1A </vt:lpstr>
      <vt:lpstr>The Price of Access to Jobs: Estimating Strategy, Stage 1B, 1 </vt:lpstr>
      <vt:lpstr>The Price of Access to Jobs: Estimating Strategy, Stage 1B, 2 </vt:lpstr>
      <vt:lpstr>The Price of Access to Jobs: Preliminary Results, 1 </vt:lpstr>
      <vt:lpstr>The Price of Access to Jobs: Preliminary Results, 2 </vt:lpstr>
      <vt:lpstr>The Price of Access to Jobs: Estimating Strategy, Stage 1B, 3</vt:lpstr>
      <vt:lpstr>The Price of Access to Jobs: Main Results, 1 </vt:lpstr>
      <vt:lpstr>The Price of Access to Jobs: Main Results, 2 </vt:lpstr>
      <vt:lpstr>The Price of Access to Jobs: Main Results, 3 </vt:lpstr>
      <vt:lpstr>The Price of Access to Jobs: The Surprising Upturn, 1 </vt:lpstr>
      <vt:lpstr>The Price of Access to Jobs: The Surprising Upturn, 2 </vt:lpstr>
      <vt:lpstr>The Price of Access to Jobs: The Surprising Upturn, 3 </vt:lpstr>
      <vt:lpstr>The Price of Access to Jobs: The Surprising Upturn, 4 </vt:lpstr>
      <vt:lpstr>The Price of Access to Jobs: Impact of Assumed Parameters, 1</vt:lpstr>
      <vt:lpstr>The Price of Access to Jobs: Impact of Assumed Parameters, 2  </vt:lpstr>
      <vt:lpstr>The Price of Access to Jobs: Impact of Assumed Parameters, 3  </vt:lpstr>
      <vt:lpstr>The Price of Access to Jobs: Sorting Results, 1 </vt:lpstr>
      <vt:lpstr>The Price of Access to Jobs: Sorting Results, 2 </vt:lpstr>
      <vt:lpstr>The Price of Access to Jobs: Sorting Results, 3 </vt:lpstr>
      <vt:lpstr>The Price of Access to Jobs: Conclusions </vt:lpstr>
      <vt:lpstr>The Price of Access to Jobs: Remaining Questions</vt:lpstr>
      <vt:lpstr>The Price of Access to Jobs </vt:lpstr>
      <vt:lpstr>The Price of Access to Jobs: Estimating Strategy, Stage 2, Alternative </vt:lpstr>
      <vt:lpstr>The Price  of Access  to Jobs </vt:lpstr>
      <vt:lpstr>The Price of Access to Jobs: Instruments for DIST1 </vt:lpstr>
      <vt:lpstr>The Price of Access to Jobs: Step 1A Regression </vt:lpstr>
      <vt:lpstr>  The Price of Access to Jobs: Control Variable in Step 1B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 741: Testing Urban Models</dc:title>
  <dc:creator>joyinger</dc:creator>
  <cp:lastModifiedBy>Emily Rose Minnoe</cp:lastModifiedBy>
  <cp:revision>760</cp:revision>
  <dcterms:created xsi:type="dcterms:W3CDTF">2008-01-08T18:11:56Z</dcterms:created>
  <dcterms:modified xsi:type="dcterms:W3CDTF">2020-08-04T15:28:04Z</dcterms:modified>
</cp:coreProperties>
</file>